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663300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290" y="-9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6C1F1-F00D-4EEF-B0BE-6D0616322691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C6A75F-1B19-49C9-B1FF-0C34A13A4C1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ошибкт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6A75F-1B19-49C9-B1FF-0C34A13A4C14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03CB3-8450-4AEA-A8C6-B60D09318EBD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B403-57DD-47AC-9FA2-22F9ECB3F4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03CB3-8450-4AEA-A8C6-B60D09318EBD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B403-57DD-47AC-9FA2-22F9ECB3F4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03CB3-8450-4AEA-A8C6-B60D09318EBD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B403-57DD-47AC-9FA2-22F9ECB3F4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03CB3-8450-4AEA-A8C6-B60D09318EBD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B403-57DD-47AC-9FA2-22F9ECB3F4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03CB3-8450-4AEA-A8C6-B60D09318EBD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B403-57DD-47AC-9FA2-22F9ECB3F4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03CB3-8450-4AEA-A8C6-B60D09318EBD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B403-57DD-47AC-9FA2-22F9ECB3F4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03CB3-8450-4AEA-A8C6-B60D09318EBD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B403-57DD-47AC-9FA2-22F9ECB3F4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03CB3-8450-4AEA-A8C6-B60D09318EBD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B403-57DD-47AC-9FA2-22F9ECB3F4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03CB3-8450-4AEA-A8C6-B60D09318EBD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B403-57DD-47AC-9FA2-22F9ECB3F4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03CB3-8450-4AEA-A8C6-B60D09318EBD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B403-57DD-47AC-9FA2-22F9ECB3F4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03CB3-8450-4AEA-A8C6-B60D09318EBD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A97B403-57DD-47AC-9FA2-22F9ECB3F4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75000"/>
              </a:schemeClr>
            </a:gs>
            <a:gs pos="14000">
              <a:schemeClr val="accent2">
                <a:lumMod val="60000"/>
                <a:lumOff val="40000"/>
              </a:schemeClr>
            </a:gs>
            <a:gs pos="50000">
              <a:srgbClr val="FFFF99"/>
            </a:gs>
            <a:gs pos="75000">
              <a:srgbClr val="FFFF00"/>
            </a:gs>
            <a:gs pos="100000">
              <a:schemeClr val="accent3">
                <a:lumMod val="60000"/>
                <a:lumOff val="4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F03CB3-8450-4AEA-A8C6-B60D09318EBD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A97B403-57DD-47AC-9FA2-22F9ECB3F47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142984"/>
            <a:ext cx="7851648" cy="3286148"/>
          </a:xfrm>
        </p:spPr>
        <p:txBody>
          <a:bodyPr>
            <a:normAutofit fontScale="90000"/>
          </a:bodyPr>
          <a:lstStyle/>
          <a:p>
            <a:pPr algn="ctr"/>
            <a:r>
              <a:rPr lang="ru-RU" cap="all" dirty="0" smtClean="0">
                <a:solidFill>
                  <a:srgbClr val="663300"/>
                </a:solidFill>
                <a:effectLst/>
                <a:latin typeface="Arno Pro" pitchFamily="18" charset="0"/>
                <a:ea typeface="Arial Unicode MS" pitchFamily="34" charset="-128"/>
                <a:cs typeface="Arial Unicode MS" pitchFamily="34" charset="-128"/>
              </a:rPr>
              <a:t>Способы</a:t>
            </a:r>
            <a:r>
              <a:rPr lang="ru-RU" cap="all" dirty="0" smtClean="0">
                <a:solidFill>
                  <a:srgbClr val="663300"/>
                </a:solidFill>
                <a:latin typeface="Arno Pro" pitchFamily="18" charset="0"/>
                <a:ea typeface="Arial Unicode MS" pitchFamily="34" charset="-128"/>
                <a:cs typeface="Arial Unicode MS" pitchFamily="34" charset="-128"/>
              </a:rPr>
              <a:t> описания равномерного прямолинейного движения</a:t>
            </a:r>
            <a:endParaRPr lang="ru-RU" cap="all" dirty="0">
              <a:solidFill>
                <a:srgbClr val="663300"/>
              </a:solidFill>
              <a:latin typeface="Arno Pro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5429264"/>
            <a:ext cx="8110566" cy="1071570"/>
          </a:xfrm>
        </p:spPr>
        <p:txBody>
          <a:bodyPr>
            <a:normAutofit/>
          </a:bodyPr>
          <a:lstStyle/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501122" cy="2857520"/>
          </a:xfrm>
        </p:spPr>
        <p:txBody>
          <a:bodyPr>
            <a:noAutofit/>
          </a:bodyPr>
          <a:lstStyle/>
          <a:p>
            <a:pPr indent="363538" algn="just"/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Пользуясь сведениями таблицы, попробуй предсказать, будет координата тела в момент времени  </a:t>
            </a:r>
            <a:r>
              <a:rPr lang="ru-RU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5 минут</a:t>
            </a: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или  </a:t>
            </a:r>
            <a:r>
              <a:rPr lang="ru-RU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25 минут.</a:t>
            </a: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   Какой будет проекция перемещения за </a:t>
            </a:r>
            <a:b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15 минут  </a:t>
            </a: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или  </a:t>
            </a:r>
            <a:r>
              <a:rPr lang="ru-RU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40 минут</a:t>
            </a: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?</a:t>
            </a:r>
            <a:endParaRPr lang="ru-RU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3500438"/>
          <a:ext cx="8358245" cy="26223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8"/>
                <a:gridCol w="1571636"/>
                <a:gridCol w="1643074"/>
                <a:gridCol w="1428760"/>
                <a:gridCol w="1500197"/>
              </a:tblGrid>
              <a:tr h="80421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</a:rPr>
                        <a:t>Время, мин</a:t>
                      </a:r>
                      <a:endParaRPr lang="ru-RU" sz="2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812339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Координата, км</a:t>
                      </a:r>
                      <a:endParaRPr lang="ru-RU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812339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Проекция перемещения,</a:t>
                      </a:r>
                      <a:r>
                        <a:rPr lang="ru-RU" sz="2000" b="1" baseline="0" dirty="0" smtClean="0">
                          <a:solidFill>
                            <a:srgbClr val="002060"/>
                          </a:solidFill>
                        </a:rPr>
                        <a:t> км</a:t>
                      </a:r>
                      <a:endParaRPr lang="ru-RU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715436" cy="10715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Сведения из таблицы можно представить в другом удобном виде: в виде </a:t>
            </a:r>
            <a:r>
              <a:rPr lang="ru-RU" sz="40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ГРАФИКА</a:t>
            </a:r>
            <a:r>
              <a:rPr lang="ru-RU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.</a:t>
            </a:r>
            <a:endParaRPr lang="ru-RU" sz="40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571612"/>
            <a:ext cx="842968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Координата </a:t>
            </a:r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движущего тела зависит  </a:t>
            </a:r>
            <a:r>
              <a:rPr lang="ru-RU" sz="28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от времени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движения.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3500438"/>
            <a:ext cx="30718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Одну расположим  горизонтально, 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rot="5400000" flipH="1" flipV="1">
            <a:off x="3858017" y="4000107"/>
            <a:ext cx="2856726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000628" y="5214950"/>
            <a:ext cx="3357586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928662" y="4286256"/>
            <a:ext cx="32147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а другую  - вертикально.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85720" y="2571744"/>
            <a:ext cx="40719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Изобразим две  взаимно перпендикулярные оси.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857884" y="2143116"/>
            <a:ext cx="2000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smtClean="0"/>
              <a:t>Ось координат</a:t>
            </a:r>
            <a:endParaRPr lang="ru-RU" b="1" u="sng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715140" y="5786454"/>
            <a:ext cx="17303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smtClean="0"/>
              <a:t>Ось времени</a:t>
            </a:r>
            <a:endParaRPr lang="ru-RU" b="1" u="sng" dirty="0"/>
          </a:p>
        </p:txBody>
      </p:sp>
      <p:cxnSp>
        <p:nvCxnSpPr>
          <p:cNvPr id="21" name="Прямая со стрелкой 20"/>
          <p:cNvCxnSpPr/>
          <p:nvPr/>
        </p:nvCxnSpPr>
        <p:spPr>
          <a:xfrm rot="10800000" flipV="1">
            <a:off x="5857884" y="2500306"/>
            <a:ext cx="571504" cy="285752"/>
          </a:xfrm>
          <a:prstGeom prst="straightConnector1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7143768" y="5429264"/>
            <a:ext cx="714380" cy="357190"/>
          </a:xfrm>
          <a:prstGeom prst="straightConnector1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3" grpId="0"/>
      <p:bldP spid="14" grpId="0"/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57166"/>
            <a:ext cx="9144000" cy="857256"/>
          </a:xfrm>
        </p:spPr>
        <p:txBody>
          <a:bodyPr>
            <a:noAutofit/>
          </a:bodyPr>
          <a:lstStyle/>
          <a:p>
            <a:pPr algn="ctr"/>
            <a:endParaRPr lang="ru-RU" sz="32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 flipH="1" flipV="1">
            <a:off x="-464379" y="4107661"/>
            <a:ext cx="4357718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1000100" y="5572140"/>
            <a:ext cx="4357718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0" y="1928802"/>
            <a:ext cx="15001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Ось координат</a:t>
            </a:r>
            <a:endParaRPr lang="ru-RU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572000" y="5715016"/>
            <a:ext cx="11641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/>
              <a:t>Ось </a:t>
            </a:r>
          </a:p>
          <a:p>
            <a:pPr algn="ctr"/>
            <a:r>
              <a:rPr lang="ru-RU" b="1" dirty="0" smtClean="0"/>
              <a:t>времени</a:t>
            </a:r>
            <a:endParaRPr lang="ru-RU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28596" y="1928802"/>
            <a:ext cx="8710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х</a:t>
            </a:r>
            <a:r>
              <a:rPr lang="ru-RU" sz="2400" dirty="0" smtClean="0"/>
              <a:t>, км</a:t>
            </a:r>
            <a:endParaRPr lang="ru-RU" sz="2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643438" y="5786454"/>
            <a:ext cx="10715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t</a:t>
            </a:r>
            <a:r>
              <a:rPr lang="en-US" sz="2400" dirty="0" smtClean="0"/>
              <a:t>, </a:t>
            </a:r>
            <a:r>
              <a:rPr lang="ru-RU" sz="2400" dirty="0" smtClean="0"/>
              <a:t>мин</a:t>
            </a:r>
            <a:r>
              <a:rPr lang="en-US" sz="2400" dirty="0" smtClean="0"/>
              <a:t> </a:t>
            </a:r>
            <a:endParaRPr lang="ru-RU" sz="2400" dirty="0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285720" y="214290"/>
          <a:ext cx="8429684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7685"/>
                <a:gridCol w="1320891"/>
                <a:gridCol w="1657118"/>
                <a:gridCol w="1440971"/>
                <a:gridCol w="1513019"/>
              </a:tblGrid>
              <a:tr h="40669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2060"/>
                          </a:solidFill>
                        </a:rPr>
                        <a:t>Время, мин</a:t>
                      </a:r>
                      <a:endParaRPr lang="ru-RU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06697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2060"/>
                          </a:solidFill>
                        </a:rPr>
                        <a:t>Координата, км</a:t>
                      </a:r>
                      <a:endParaRPr lang="ru-RU" sz="1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54027"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4211965" y="2357430"/>
            <a:ext cx="43204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Масштаб по осям  выберем так, чтобы удобно было откладывать информация  из таблицы</a:t>
            </a:r>
            <a:endParaRPr lang="ru-RU" sz="2400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5400000">
            <a:off x="2286778" y="5571346"/>
            <a:ext cx="285752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3001158" y="5571346"/>
            <a:ext cx="285752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3715538" y="5571346"/>
            <a:ext cx="285752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4429918" y="5571346"/>
            <a:ext cx="285752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10800000">
            <a:off x="1571604" y="4857760"/>
            <a:ext cx="357190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10800000">
            <a:off x="1571604" y="4143380"/>
            <a:ext cx="357190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10800000">
            <a:off x="1571604" y="3429000"/>
            <a:ext cx="357190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>
          <a:xfrm>
            <a:off x="1142976" y="5786454"/>
            <a:ext cx="3570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0</a:t>
            </a:r>
            <a:endParaRPr lang="ru-RU" sz="24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143108" y="5786454"/>
            <a:ext cx="4571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10</a:t>
            </a:r>
            <a:endParaRPr lang="ru-RU" sz="24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3571868" y="5786454"/>
            <a:ext cx="5000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30</a:t>
            </a:r>
            <a:endParaRPr lang="ru-RU" sz="2400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2928926" y="5786454"/>
            <a:ext cx="5000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20</a:t>
            </a:r>
            <a:endParaRPr lang="ru-RU" sz="2400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857224" y="4643446"/>
            <a:ext cx="4571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20</a:t>
            </a:r>
            <a:endParaRPr lang="ru-RU" sz="2400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928662" y="3929066"/>
            <a:ext cx="4571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40</a:t>
            </a:r>
            <a:endParaRPr lang="ru-RU" sz="2400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928662" y="3214686"/>
            <a:ext cx="5000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60</a:t>
            </a:r>
            <a:endParaRPr lang="ru-RU" sz="2400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4500562" y="2786058"/>
            <a:ext cx="38795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Нанесем на плоскость точки, 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пользуясь данными из таблицы</a:t>
            </a:r>
            <a:endParaRPr lang="ru-RU" sz="24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sp>
        <p:nvSpPr>
          <p:cNvPr id="35" name="Блок-схема: узел 34"/>
          <p:cNvSpPr/>
          <p:nvPr/>
        </p:nvSpPr>
        <p:spPr>
          <a:xfrm>
            <a:off x="2357422" y="4786322"/>
            <a:ext cx="142876" cy="142876"/>
          </a:xfrm>
          <a:prstGeom prst="flowChartConnector">
            <a:avLst/>
          </a:prstGeom>
          <a:solidFill>
            <a:srgbClr val="CC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Блок-схема: узел 35"/>
          <p:cNvSpPr/>
          <p:nvPr/>
        </p:nvSpPr>
        <p:spPr>
          <a:xfrm>
            <a:off x="3071802" y="4071942"/>
            <a:ext cx="142876" cy="142876"/>
          </a:xfrm>
          <a:prstGeom prst="flowChartConnector">
            <a:avLst/>
          </a:prstGeom>
          <a:solidFill>
            <a:srgbClr val="CC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Блок-схема: узел 46"/>
          <p:cNvSpPr/>
          <p:nvPr/>
        </p:nvSpPr>
        <p:spPr>
          <a:xfrm>
            <a:off x="3786182" y="3357562"/>
            <a:ext cx="142876" cy="142876"/>
          </a:xfrm>
          <a:prstGeom prst="flowChartConnector">
            <a:avLst/>
          </a:prstGeom>
          <a:solidFill>
            <a:srgbClr val="CC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9" name="Прямая соединительная линия 48"/>
          <p:cNvCxnSpPr>
            <a:endCxn id="35" idx="2"/>
          </p:cNvCxnSpPr>
          <p:nvPr/>
        </p:nvCxnSpPr>
        <p:spPr>
          <a:xfrm>
            <a:off x="1857356" y="4857760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>
            <a:stCxn id="35" idx="4"/>
          </p:cNvCxnSpPr>
          <p:nvPr/>
        </p:nvCxnSpPr>
        <p:spPr>
          <a:xfrm rot="5400000">
            <a:off x="2132646" y="5225412"/>
            <a:ext cx="5924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>
            <a:endCxn id="36" idx="2"/>
          </p:cNvCxnSpPr>
          <p:nvPr/>
        </p:nvCxnSpPr>
        <p:spPr>
          <a:xfrm>
            <a:off x="1714480" y="4143380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>
            <a:stCxn id="36" idx="4"/>
          </p:cNvCxnSpPr>
          <p:nvPr/>
        </p:nvCxnSpPr>
        <p:spPr>
          <a:xfrm rot="5400000">
            <a:off x="2535223" y="4822041"/>
            <a:ext cx="121524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>
            <a:endCxn id="47" idx="2"/>
          </p:cNvCxnSpPr>
          <p:nvPr/>
        </p:nvCxnSpPr>
        <p:spPr>
          <a:xfrm>
            <a:off x="1785918" y="3429000"/>
            <a:ext cx="200026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>
            <a:stCxn id="47" idx="4"/>
          </p:cNvCxnSpPr>
          <p:nvPr/>
        </p:nvCxnSpPr>
        <p:spPr>
          <a:xfrm rot="5400000">
            <a:off x="2821769" y="4536289"/>
            <a:ext cx="207170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Блок-схема: узел 47"/>
          <p:cNvSpPr/>
          <p:nvPr/>
        </p:nvSpPr>
        <p:spPr>
          <a:xfrm flipV="1">
            <a:off x="1643042" y="5500702"/>
            <a:ext cx="142876" cy="142876"/>
          </a:xfrm>
          <a:prstGeom prst="flowChartConnector">
            <a:avLst/>
          </a:prstGeom>
          <a:solidFill>
            <a:srgbClr val="CC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4" grpId="0" build="allAtOnce"/>
      <p:bldP spid="39" grpId="0"/>
      <p:bldP spid="40" grpId="0"/>
      <p:bldP spid="41" grpId="0"/>
      <p:bldP spid="42" grpId="0"/>
      <p:bldP spid="43" grpId="0"/>
      <p:bldP spid="45" grpId="0"/>
      <p:bldP spid="46" grpId="0"/>
      <p:bldP spid="35" grpId="0" animBg="1"/>
      <p:bldP spid="36" grpId="0" animBg="1"/>
      <p:bldP spid="47" grpId="0" animBg="1"/>
      <p:bldP spid="4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Прямоугольник 32"/>
          <p:cNvSpPr/>
          <p:nvPr/>
        </p:nvSpPr>
        <p:spPr>
          <a:xfrm>
            <a:off x="4000496" y="1714488"/>
            <a:ext cx="478631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Monotype Corsiva" pitchFamily="66" charset="0"/>
              </a:rPr>
              <a:t>На графике  появились </a:t>
            </a:r>
          </a:p>
          <a:p>
            <a:r>
              <a:rPr lang="ru-RU" sz="2800" b="1" dirty="0" smtClean="0">
                <a:latin typeface="Monotype Corsiva" pitchFamily="66" charset="0"/>
              </a:rPr>
              <a:t> </a:t>
            </a:r>
            <a:r>
              <a:rPr lang="ru-RU" sz="2800" b="1" u="sng" dirty="0" smtClean="0">
                <a:latin typeface="Monotype Corsiva" pitchFamily="66" charset="0"/>
              </a:rPr>
              <a:t>экспериментальные точки</a:t>
            </a:r>
            <a:endParaRPr lang="ru-RU" sz="2800" u="sng" dirty="0">
              <a:latin typeface="Monotype Corsiva" pitchFamily="66" charset="0"/>
            </a:endParaRPr>
          </a:p>
        </p:txBody>
      </p:sp>
      <p:cxnSp>
        <p:nvCxnSpPr>
          <p:cNvPr id="46" name="Прямая со стрелкой 45"/>
          <p:cNvCxnSpPr/>
          <p:nvPr/>
        </p:nvCxnSpPr>
        <p:spPr>
          <a:xfrm rot="5400000" flipH="1" flipV="1">
            <a:off x="-464379" y="4107661"/>
            <a:ext cx="4357718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2"/>
          <p:cNvCxnSpPr/>
          <p:nvPr/>
        </p:nvCxnSpPr>
        <p:spPr>
          <a:xfrm>
            <a:off x="1000100" y="5572140"/>
            <a:ext cx="4357718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Прямоугольник 47"/>
          <p:cNvSpPr/>
          <p:nvPr/>
        </p:nvSpPr>
        <p:spPr>
          <a:xfrm>
            <a:off x="428596" y="1928802"/>
            <a:ext cx="8710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х</a:t>
            </a:r>
            <a:r>
              <a:rPr lang="ru-RU" sz="2400" dirty="0" smtClean="0"/>
              <a:t>, км</a:t>
            </a:r>
            <a:endParaRPr lang="ru-RU" sz="2400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4643438" y="5786454"/>
            <a:ext cx="10715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t</a:t>
            </a:r>
            <a:r>
              <a:rPr lang="en-US" sz="2400" dirty="0" smtClean="0"/>
              <a:t>, </a:t>
            </a:r>
            <a:r>
              <a:rPr lang="ru-RU" sz="2400" dirty="0" smtClean="0"/>
              <a:t>мин</a:t>
            </a:r>
            <a:r>
              <a:rPr lang="en-US" sz="2400" dirty="0" smtClean="0"/>
              <a:t> </a:t>
            </a:r>
            <a:endParaRPr lang="ru-RU" sz="2400" dirty="0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 rot="5400000">
            <a:off x="2286778" y="5571346"/>
            <a:ext cx="285752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5400000">
            <a:off x="3001158" y="5571346"/>
            <a:ext cx="285752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>
            <a:off x="3715538" y="5571346"/>
            <a:ext cx="285752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>
            <a:off x="4429918" y="5571346"/>
            <a:ext cx="285752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10800000">
            <a:off x="1571604" y="4857760"/>
            <a:ext cx="357190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rot="10800000">
            <a:off x="1571604" y="4143380"/>
            <a:ext cx="357190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10800000">
            <a:off x="1571604" y="3429000"/>
            <a:ext cx="357190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Прямоугольник 56"/>
          <p:cNvSpPr/>
          <p:nvPr/>
        </p:nvSpPr>
        <p:spPr>
          <a:xfrm>
            <a:off x="1142976" y="5786454"/>
            <a:ext cx="3570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0</a:t>
            </a:r>
            <a:endParaRPr lang="ru-RU" sz="2400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2143108" y="5786454"/>
            <a:ext cx="4571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10</a:t>
            </a:r>
            <a:endParaRPr lang="ru-RU" sz="2400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3571868" y="5786454"/>
            <a:ext cx="5000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30</a:t>
            </a:r>
            <a:endParaRPr lang="ru-RU" sz="2400" dirty="0"/>
          </a:p>
        </p:txBody>
      </p:sp>
      <p:sp>
        <p:nvSpPr>
          <p:cNvPr id="60" name="Прямоугольник 59"/>
          <p:cNvSpPr/>
          <p:nvPr/>
        </p:nvSpPr>
        <p:spPr>
          <a:xfrm>
            <a:off x="2928926" y="5786454"/>
            <a:ext cx="5000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20</a:t>
            </a:r>
            <a:endParaRPr lang="ru-RU" sz="2400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857224" y="4643446"/>
            <a:ext cx="4571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20</a:t>
            </a:r>
            <a:endParaRPr lang="ru-RU" sz="2400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928662" y="3929066"/>
            <a:ext cx="4571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40</a:t>
            </a:r>
            <a:endParaRPr lang="ru-RU" sz="2400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928662" y="3214686"/>
            <a:ext cx="5000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60</a:t>
            </a:r>
            <a:endParaRPr lang="ru-RU" sz="2400" dirty="0"/>
          </a:p>
        </p:txBody>
      </p:sp>
      <p:sp>
        <p:nvSpPr>
          <p:cNvPr id="64" name="Блок-схема: узел 63"/>
          <p:cNvSpPr/>
          <p:nvPr/>
        </p:nvSpPr>
        <p:spPr>
          <a:xfrm>
            <a:off x="2357422" y="4786322"/>
            <a:ext cx="142876" cy="142876"/>
          </a:xfrm>
          <a:prstGeom prst="flowChartConnector">
            <a:avLst/>
          </a:prstGeom>
          <a:solidFill>
            <a:srgbClr val="CC00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Блок-схема: узел 64"/>
          <p:cNvSpPr/>
          <p:nvPr/>
        </p:nvSpPr>
        <p:spPr>
          <a:xfrm>
            <a:off x="3071802" y="4071942"/>
            <a:ext cx="142876" cy="142876"/>
          </a:xfrm>
          <a:prstGeom prst="flowChartConnector">
            <a:avLst/>
          </a:prstGeom>
          <a:solidFill>
            <a:srgbClr val="CC00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Блок-схема: узел 65"/>
          <p:cNvSpPr/>
          <p:nvPr/>
        </p:nvSpPr>
        <p:spPr>
          <a:xfrm>
            <a:off x="3786182" y="3357562"/>
            <a:ext cx="142876" cy="142876"/>
          </a:xfrm>
          <a:prstGeom prst="flowChartConnector">
            <a:avLst/>
          </a:prstGeom>
          <a:solidFill>
            <a:srgbClr val="CC00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7" name="Прямая соединительная линия 66"/>
          <p:cNvCxnSpPr>
            <a:endCxn id="64" idx="2"/>
          </p:cNvCxnSpPr>
          <p:nvPr/>
        </p:nvCxnSpPr>
        <p:spPr>
          <a:xfrm>
            <a:off x="1857356" y="4857760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>
            <a:stCxn id="64" idx="4"/>
          </p:cNvCxnSpPr>
          <p:nvPr/>
        </p:nvCxnSpPr>
        <p:spPr>
          <a:xfrm rot="5400000">
            <a:off x="2132646" y="5225412"/>
            <a:ext cx="5924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>
            <a:endCxn id="65" idx="2"/>
          </p:cNvCxnSpPr>
          <p:nvPr/>
        </p:nvCxnSpPr>
        <p:spPr>
          <a:xfrm>
            <a:off x="1714480" y="4143380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>
            <a:stCxn id="65" idx="4"/>
          </p:cNvCxnSpPr>
          <p:nvPr/>
        </p:nvCxnSpPr>
        <p:spPr>
          <a:xfrm rot="5400000">
            <a:off x="2535223" y="4822041"/>
            <a:ext cx="121524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>
            <a:endCxn id="66" idx="2"/>
          </p:cNvCxnSpPr>
          <p:nvPr/>
        </p:nvCxnSpPr>
        <p:spPr>
          <a:xfrm>
            <a:off x="1785918" y="3429000"/>
            <a:ext cx="200026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>
            <a:stCxn id="66" idx="4"/>
          </p:cNvCxnSpPr>
          <p:nvPr/>
        </p:nvCxnSpPr>
        <p:spPr>
          <a:xfrm rot="5400000">
            <a:off x="2821769" y="4536289"/>
            <a:ext cx="207170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Блок-схема: узел 44"/>
          <p:cNvSpPr/>
          <p:nvPr/>
        </p:nvSpPr>
        <p:spPr>
          <a:xfrm>
            <a:off x="1643042" y="5500702"/>
            <a:ext cx="142876" cy="142876"/>
          </a:xfrm>
          <a:prstGeom prst="flowChartConnector">
            <a:avLst/>
          </a:prstGeom>
          <a:solidFill>
            <a:srgbClr val="CC00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" name="Прямоугольник 102"/>
          <p:cNvSpPr/>
          <p:nvPr/>
        </p:nvSpPr>
        <p:spPr>
          <a:xfrm>
            <a:off x="285720" y="285728"/>
            <a:ext cx="80010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График зависимости координаты  от времени  </a:t>
            </a:r>
            <a:endParaRPr lang="en-US" sz="3200" b="1" dirty="0" smtClean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  <a:p>
            <a:pPr algn="ctr"/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Коротко это можно записать так:    х</a:t>
            </a:r>
            <a:r>
              <a:rPr lang="en-US" sz="32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(</a:t>
            </a:r>
            <a:r>
              <a:rPr lang="en-US" sz="32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t)</a:t>
            </a:r>
            <a:endParaRPr lang="ru-RU" sz="32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4643438" y="2857496"/>
            <a:ext cx="42148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Monotype Corsiva" pitchFamily="66" charset="0"/>
              </a:rPr>
              <a:t>Соединив  экспериментальные точки между собой  мы получим прямую линию </a:t>
            </a:r>
            <a:endParaRPr lang="ru-RU" sz="2400" dirty="0"/>
          </a:p>
        </p:txBody>
      </p:sp>
      <p:cxnSp>
        <p:nvCxnSpPr>
          <p:cNvPr id="106" name="Прямая соединительная линия 105"/>
          <p:cNvCxnSpPr>
            <a:stCxn id="45" idx="7"/>
            <a:endCxn id="66" idx="3"/>
          </p:cNvCxnSpPr>
          <p:nvPr/>
        </p:nvCxnSpPr>
        <p:spPr>
          <a:xfrm rot="5400000" flipH="1" flipV="1">
            <a:off x="1764994" y="3479514"/>
            <a:ext cx="2042112" cy="2042112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Прямоугольник 111"/>
          <p:cNvSpPr/>
          <p:nvPr/>
        </p:nvSpPr>
        <p:spPr>
          <a:xfrm>
            <a:off x="4071934" y="1643050"/>
            <a:ext cx="4572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Monotype Corsiva" pitchFamily="66" charset="0"/>
              </a:rPr>
              <a:t>Эта линия является графическим представлением табличных данных или просто </a:t>
            </a:r>
            <a:r>
              <a:rPr lang="ru-RU" sz="2800" b="1" u="sng" dirty="0" smtClean="0">
                <a:solidFill>
                  <a:srgbClr val="C00000"/>
                </a:solidFill>
                <a:latin typeface="Monotype Corsiva" pitchFamily="66" charset="0"/>
              </a:rPr>
              <a:t>графиком, </a:t>
            </a:r>
            <a:r>
              <a:rPr lang="ru-RU" sz="2800" b="1" dirty="0" smtClean="0">
                <a:solidFill>
                  <a:srgbClr val="002060"/>
                </a:solidFill>
                <a:latin typeface="Monotype Corsiva" pitchFamily="66" charset="0"/>
              </a:rPr>
              <a:t>выражающим зависимость координаты тела от времени его движения</a:t>
            </a:r>
            <a:endParaRPr lang="ru-RU" sz="28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6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6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6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3" grpId="1"/>
      <p:bldP spid="64" grpId="0" animBg="1"/>
      <p:bldP spid="65" grpId="0" animBg="1"/>
      <p:bldP spid="66" grpId="0" animBg="1"/>
      <p:bldP spid="45" grpId="0" animBg="1"/>
      <p:bldP spid="103" grpId="0"/>
      <p:bldP spid="1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305800" cy="85725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График зависимости координаты  от времени  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х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(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t)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/>
            </a:r>
            <a:br>
              <a:rPr lang="ru-RU" sz="28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endParaRPr lang="ru-RU" sz="2800" dirty="0"/>
          </a:p>
        </p:txBody>
      </p:sp>
      <p:grpSp>
        <p:nvGrpSpPr>
          <p:cNvPr id="45" name="Группа 44"/>
          <p:cNvGrpSpPr/>
          <p:nvPr/>
        </p:nvGrpSpPr>
        <p:grpSpPr>
          <a:xfrm>
            <a:off x="428596" y="1928802"/>
            <a:ext cx="5286412" cy="4358512"/>
            <a:chOff x="428596" y="1928802"/>
            <a:chExt cx="5286412" cy="4358512"/>
          </a:xfrm>
        </p:grpSpPr>
        <p:cxnSp>
          <p:nvCxnSpPr>
            <p:cNvPr id="34" name="Прямая соединительная линия 33"/>
            <p:cNvCxnSpPr>
              <a:stCxn id="5" idx="7"/>
              <a:endCxn id="26" idx="3"/>
            </p:cNvCxnSpPr>
            <p:nvPr/>
          </p:nvCxnSpPr>
          <p:spPr>
            <a:xfrm rot="5400000" flipH="1" flipV="1">
              <a:off x="1764994" y="3479514"/>
              <a:ext cx="2042112" cy="2042112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Группа 2"/>
            <p:cNvGrpSpPr/>
            <p:nvPr/>
          </p:nvGrpSpPr>
          <p:grpSpPr>
            <a:xfrm>
              <a:off x="428596" y="1928802"/>
              <a:ext cx="5286412" cy="4358512"/>
              <a:chOff x="428596" y="1928802"/>
              <a:chExt cx="5286412" cy="4358512"/>
            </a:xfrm>
          </p:grpSpPr>
          <p:grpSp>
            <p:nvGrpSpPr>
              <p:cNvPr id="4" name="Группа 29"/>
              <p:cNvGrpSpPr/>
              <p:nvPr/>
            </p:nvGrpSpPr>
            <p:grpSpPr>
              <a:xfrm>
                <a:off x="428596" y="1928802"/>
                <a:ext cx="5286412" cy="4358512"/>
                <a:chOff x="428596" y="1928802"/>
                <a:chExt cx="5286412" cy="4358512"/>
              </a:xfrm>
            </p:grpSpPr>
            <p:cxnSp>
              <p:nvCxnSpPr>
                <p:cNvPr id="6" name="Прямая со стрелкой 5"/>
                <p:cNvCxnSpPr/>
                <p:nvPr/>
              </p:nvCxnSpPr>
              <p:spPr>
                <a:xfrm rot="5400000" flipH="1" flipV="1">
                  <a:off x="-464379" y="4107661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Прямая со стрелкой 2"/>
                <p:cNvCxnSpPr/>
                <p:nvPr/>
              </p:nvCxnSpPr>
              <p:spPr>
                <a:xfrm>
                  <a:off x="1000100" y="5572140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" name="Прямоугольник 7"/>
                <p:cNvSpPr/>
                <p:nvPr/>
              </p:nvSpPr>
              <p:spPr>
                <a:xfrm>
                  <a:off x="428596" y="1928802"/>
                  <a:ext cx="87107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/>
                    <a:t>х</a:t>
                  </a:r>
                  <a:r>
                    <a:rPr lang="ru-RU" sz="2400" dirty="0" smtClean="0"/>
                    <a:t>, км</a:t>
                  </a:r>
                  <a:endParaRPr lang="ru-RU" sz="2400" dirty="0"/>
                </a:p>
              </p:txBody>
            </p:sp>
            <p:sp>
              <p:nvSpPr>
                <p:cNvPr id="9" name="Прямоугольник 8"/>
                <p:cNvSpPr/>
                <p:nvPr/>
              </p:nvSpPr>
              <p:spPr>
                <a:xfrm>
                  <a:off x="4643438" y="5786454"/>
                  <a:ext cx="1071570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 smtClean="0"/>
                    <a:t>t</a:t>
                  </a:r>
                  <a:r>
                    <a:rPr lang="en-US" sz="2400" dirty="0" smtClean="0"/>
                    <a:t>, </a:t>
                  </a:r>
                  <a:r>
                    <a:rPr lang="ru-RU" sz="2400" dirty="0" smtClean="0"/>
                    <a:t>мин</a:t>
                  </a:r>
                  <a:r>
                    <a:rPr lang="en-US" sz="2400" dirty="0" smtClean="0"/>
                    <a:t> </a:t>
                  </a:r>
                  <a:endParaRPr lang="ru-RU" sz="2400" dirty="0"/>
                </a:p>
              </p:txBody>
            </p:sp>
            <p:cxnSp>
              <p:nvCxnSpPr>
                <p:cNvPr id="10" name="Прямая соединительная линия 9"/>
                <p:cNvCxnSpPr/>
                <p:nvPr/>
              </p:nvCxnSpPr>
              <p:spPr>
                <a:xfrm rot="5400000">
                  <a:off x="228677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Прямая соединительная линия 10"/>
                <p:cNvCxnSpPr/>
                <p:nvPr/>
              </p:nvCxnSpPr>
              <p:spPr>
                <a:xfrm rot="5400000">
                  <a:off x="300115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Прямая соединительная линия 11"/>
                <p:cNvCxnSpPr/>
                <p:nvPr/>
              </p:nvCxnSpPr>
              <p:spPr>
                <a:xfrm rot="5400000">
                  <a:off x="371553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Прямая соединительная линия 12"/>
                <p:cNvCxnSpPr/>
                <p:nvPr/>
              </p:nvCxnSpPr>
              <p:spPr>
                <a:xfrm rot="5400000">
                  <a:off x="442991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Прямая соединительная линия 13"/>
                <p:cNvCxnSpPr/>
                <p:nvPr/>
              </p:nvCxnSpPr>
              <p:spPr>
                <a:xfrm rot="10800000">
                  <a:off x="1571604" y="485776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Прямая соединительная линия 14"/>
                <p:cNvCxnSpPr/>
                <p:nvPr/>
              </p:nvCxnSpPr>
              <p:spPr>
                <a:xfrm rot="10800000">
                  <a:off x="1571604" y="414338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Прямая соединительная линия 15"/>
                <p:cNvCxnSpPr/>
                <p:nvPr/>
              </p:nvCxnSpPr>
              <p:spPr>
                <a:xfrm rot="10800000">
                  <a:off x="1571604" y="342900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" name="Прямоугольник 16"/>
                <p:cNvSpPr/>
                <p:nvPr/>
              </p:nvSpPr>
              <p:spPr>
                <a:xfrm>
                  <a:off x="1142976" y="5786454"/>
                  <a:ext cx="357094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0</a:t>
                  </a:r>
                  <a:endParaRPr lang="ru-RU" sz="2400" dirty="0"/>
                </a:p>
              </p:txBody>
            </p:sp>
            <p:sp>
              <p:nvSpPr>
                <p:cNvPr id="18" name="Прямоугольник 17"/>
                <p:cNvSpPr/>
                <p:nvPr/>
              </p:nvSpPr>
              <p:spPr>
                <a:xfrm>
                  <a:off x="2143108" y="5786454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10</a:t>
                  </a:r>
                  <a:endParaRPr lang="ru-RU" sz="2400" dirty="0"/>
                </a:p>
              </p:txBody>
            </p:sp>
            <p:sp>
              <p:nvSpPr>
                <p:cNvPr id="19" name="Прямоугольник 18"/>
                <p:cNvSpPr/>
                <p:nvPr/>
              </p:nvSpPr>
              <p:spPr>
                <a:xfrm>
                  <a:off x="3571868" y="5786454"/>
                  <a:ext cx="500066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30</a:t>
                  </a:r>
                  <a:endParaRPr lang="ru-RU" sz="2400" dirty="0"/>
                </a:p>
              </p:txBody>
            </p:sp>
            <p:sp>
              <p:nvSpPr>
                <p:cNvPr id="20" name="Прямоугольник 19"/>
                <p:cNvSpPr/>
                <p:nvPr/>
              </p:nvSpPr>
              <p:spPr>
                <a:xfrm>
                  <a:off x="2928926" y="5786454"/>
                  <a:ext cx="500066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21" name="Прямоугольник 20"/>
                <p:cNvSpPr/>
                <p:nvPr/>
              </p:nvSpPr>
              <p:spPr>
                <a:xfrm>
                  <a:off x="857224" y="4643446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22" name="Прямоугольник 21"/>
                <p:cNvSpPr/>
                <p:nvPr/>
              </p:nvSpPr>
              <p:spPr>
                <a:xfrm>
                  <a:off x="928662" y="3929066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40</a:t>
                  </a:r>
                  <a:endParaRPr lang="ru-RU" sz="2400" dirty="0"/>
                </a:p>
              </p:txBody>
            </p:sp>
            <p:sp>
              <p:nvSpPr>
                <p:cNvPr id="23" name="Прямоугольник 22"/>
                <p:cNvSpPr/>
                <p:nvPr/>
              </p:nvSpPr>
              <p:spPr>
                <a:xfrm>
                  <a:off x="928662" y="3214686"/>
                  <a:ext cx="500066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60</a:t>
                  </a:r>
                  <a:endParaRPr lang="ru-RU" sz="2400" dirty="0"/>
                </a:p>
              </p:txBody>
            </p:sp>
            <p:sp>
              <p:nvSpPr>
                <p:cNvPr id="24" name="Блок-схема: узел 23"/>
                <p:cNvSpPr/>
                <p:nvPr/>
              </p:nvSpPr>
              <p:spPr>
                <a:xfrm>
                  <a:off x="2357422" y="478632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5" name="Блок-схема: узел 24"/>
                <p:cNvSpPr/>
                <p:nvPr/>
              </p:nvSpPr>
              <p:spPr>
                <a:xfrm>
                  <a:off x="3071802" y="407194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6" name="Блок-схема: узел 25"/>
                <p:cNvSpPr/>
                <p:nvPr/>
              </p:nvSpPr>
              <p:spPr>
                <a:xfrm>
                  <a:off x="3786182" y="335756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27" name="Прямая соединительная линия 26"/>
                <p:cNvCxnSpPr>
                  <a:endCxn id="24" idx="2"/>
                </p:cNvCxnSpPr>
                <p:nvPr/>
              </p:nvCxnSpPr>
              <p:spPr>
                <a:xfrm>
                  <a:off x="1857356" y="4857760"/>
                  <a:ext cx="500066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Прямая соединительная линия 27"/>
                <p:cNvCxnSpPr>
                  <a:stCxn id="24" idx="4"/>
                </p:cNvCxnSpPr>
                <p:nvPr/>
              </p:nvCxnSpPr>
              <p:spPr>
                <a:xfrm rot="5400000">
                  <a:off x="2132646" y="5225412"/>
                  <a:ext cx="59242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Прямая соединительная линия 28"/>
                <p:cNvCxnSpPr>
                  <a:endCxn id="25" idx="2"/>
                </p:cNvCxnSpPr>
                <p:nvPr/>
              </p:nvCxnSpPr>
              <p:spPr>
                <a:xfrm>
                  <a:off x="1714480" y="4143380"/>
                  <a:ext cx="135732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Прямая соединительная линия 29"/>
                <p:cNvCxnSpPr>
                  <a:stCxn id="25" idx="4"/>
                </p:cNvCxnSpPr>
                <p:nvPr/>
              </p:nvCxnSpPr>
              <p:spPr>
                <a:xfrm rot="5400000">
                  <a:off x="2535223" y="4822041"/>
                  <a:ext cx="1215240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Прямая соединительная линия 30"/>
                <p:cNvCxnSpPr>
                  <a:endCxn id="26" idx="2"/>
                </p:cNvCxnSpPr>
                <p:nvPr/>
              </p:nvCxnSpPr>
              <p:spPr>
                <a:xfrm>
                  <a:off x="1785918" y="3429000"/>
                  <a:ext cx="2000264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Прямая соединительная линия 31"/>
                <p:cNvCxnSpPr>
                  <a:stCxn id="26" idx="4"/>
                </p:cNvCxnSpPr>
                <p:nvPr/>
              </p:nvCxnSpPr>
              <p:spPr>
                <a:xfrm rot="5400000">
                  <a:off x="2821769" y="4536289"/>
                  <a:ext cx="207170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" name="Блок-схема: узел 4"/>
              <p:cNvSpPr/>
              <p:nvPr/>
            </p:nvSpPr>
            <p:spPr>
              <a:xfrm>
                <a:off x="1643042" y="5500702"/>
                <a:ext cx="142876" cy="142876"/>
              </a:xfrm>
              <a:prstGeom prst="flowChartConnector">
                <a:avLst/>
              </a:prstGeom>
              <a:solidFill>
                <a:srgbClr val="CC006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44" name="Прямоугольник 43"/>
          <p:cNvSpPr/>
          <p:nvPr/>
        </p:nvSpPr>
        <p:spPr>
          <a:xfrm>
            <a:off x="4857752" y="1285860"/>
            <a:ext cx="385765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Найдите на графике не экспериментальную точку.</a:t>
            </a:r>
          </a:p>
          <a:p>
            <a:pPr algn="just"/>
            <a:endParaRPr lang="ru-RU" sz="2400" b="1" dirty="0" smtClean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В какой момент времени  тело</a:t>
            </a: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находилось в данном месте дороги?</a:t>
            </a: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В каком месте дороги находилось тело в этот момент времени?</a:t>
            </a:r>
            <a:endParaRPr lang="ru-RU" sz="24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grpSp>
        <p:nvGrpSpPr>
          <p:cNvPr id="53" name="Группа 52"/>
          <p:cNvGrpSpPr/>
          <p:nvPr/>
        </p:nvGrpSpPr>
        <p:grpSpPr>
          <a:xfrm>
            <a:off x="1714480" y="4429132"/>
            <a:ext cx="1143008" cy="1143802"/>
            <a:chOff x="1714480" y="4429132"/>
            <a:chExt cx="1143008" cy="1143802"/>
          </a:xfrm>
        </p:grpSpPr>
        <p:sp>
          <p:nvSpPr>
            <p:cNvPr id="46" name="Овал 45"/>
            <p:cNvSpPr/>
            <p:nvPr/>
          </p:nvSpPr>
          <p:spPr>
            <a:xfrm>
              <a:off x="2714612" y="4429132"/>
              <a:ext cx="142876" cy="142876"/>
            </a:xfrm>
            <a:prstGeom prst="ellipse">
              <a:avLst/>
            </a:prstGeom>
            <a:solidFill>
              <a:schemeClr val="tx1">
                <a:lumMod val="95000"/>
                <a:lumOff val="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8" name="Прямая соединительная линия 47"/>
            <p:cNvCxnSpPr>
              <a:endCxn id="46" idx="2"/>
            </p:cNvCxnSpPr>
            <p:nvPr/>
          </p:nvCxnSpPr>
          <p:spPr>
            <a:xfrm>
              <a:off x="1714480" y="4500570"/>
              <a:ext cx="1000132" cy="1588"/>
            </a:xfrm>
            <a:prstGeom prst="line">
              <a:avLst/>
            </a:prstGeom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>
              <a:stCxn id="46" idx="4"/>
            </p:cNvCxnSpPr>
            <p:nvPr/>
          </p:nvCxnSpPr>
          <p:spPr>
            <a:xfrm rot="5400000">
              <a:off x="2285984" y="5072074"/>
              <a:ext cx="1000132" cy="1588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Прямоугольник 51"/>
          <p:cNvSpPr/>
          <p:nvPr/>
        </p:nvSpPr>
        <p:spPr>
          <a:xfrm>
            <a:off x="4857752" y="1571612"/>
            <a:ext cx="40005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Monotype Corsiva" pitchFamily="66" charset="0"/>
              </a:rPr>
              <a:t> Можно ли по графику предсказать, какой будет координата тела через 50 минут после начала движения?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305800" cy="78581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Сравните два графика</a:t>
            </a:r>
            <a:endParaRPr lang="ru-RU" b="1" dirty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4643438" y="1857364"/>
            <a:ext cx="4500562" cy="3659104"/>
            <a:chOff x="-27088" y="1928802"/>
            <a:chExt cx="5742096" cy="4414642"/>
          </a:xfrm>
        </p:grpSpPr>
        <p:cxnSp>
          <p:nvCxnSpPr>
            <p:cNvPr id="4" name="Прямая соединительная линия 3"/>
            <p:cNvCxnSpPr>
              <a:endCxn id="28" idx="3"/>
            </p:cNvCxnSpPr>
            <p:nvPr/>
          </p:nvCxnSpPr>
          <p:spPr>
            <a:xfrm rot="5400000" flipH="1" flipV="1">
              <a:off x="1764994" y="3479514"/>
              <a:ext cx="2042112" cy="2042112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Группа 2"/>
            <p:cNvGrpSpPr/>
            <p:nvPr/>
          </p:nvGrpSpPr>
          <p:grpSpPr>
            <a:xfrm>
              <a:off x="-27088" y="1928802"/>
              <a:ext cx="5742096" cy="4414642"/>
              <a:chOff x="-27088" y="1928802"/>
              <a:chExt cx="5742096" cy="4414642"/>
            </a:xfrm>
          </p:grpSpPr>
          <p:grpSp>
            <p:nvGrpSpPr>
              <p:cNvPr id="6" name="Группа 29"/>
              <p:cNvGrpSpPr/>
              <p:nvPr/>
            </p:nvGrpSpPr>
            <p:grpSpPr>
              <a:xfrm>
                <a:off x="-27088" y="1928802"/>
                <a:ext cx="5742096" cy="4414642"/>
                <a:chOff x="-27088" y="1928802"/>
                <a:chExt cx="5742096" cy="4414642"/>
              </a:xfrm>
            </p:grpSpPr>
            <p:cxnSp>
              <p:nvCxnSpPr>
                <p:cNvPr id="8" name="Прямая со стрелкой 7"/>
                <p:cNvCxnSpPr/>
                <p:nvPr/>
              </p:nvCxnSpPr>
              <p:spPr>
                <a:xfrm rot="5400000" flipH="1" flipV="1">
                  <a:off x="-464379" y="4107661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Прямая со стрелкой 2"/>
                <p:cNvCxnSpPr/>
                <p:nvPr/>
              </p:nvCxnSpPr>
              <p:spPr>
                <a:xfrm>
                  <a:off x="1000100" y="5572140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" name="Прямоугольник 9"/>
                <p:cNvSpPr/>
                <p:nvPr/>
              </p:nvSpPr>
              <p:spPr>
                <a:xfrm>
                  <a:off x="-27088" y="1928802"/>
                  <a:ext cx="1458320" cy="55699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 smtClean="0"/>
                    <a:t>S </a:t>
                  </a:r>
                  <a:r>
                    <a:rPr lang="ru-RU" sz="2400" b="1" dirty="0" smtClean="0"/>
                    <a:t>х</a:t>
                  </a:r>
                  <a:r>
                    <a:rPr lang="ru-RU" sz="2400" dirty="0" smtClean="0"/>
                    <a:t>, км</a:t>
                  </a:r>
                  <a:endParaRPr lang="ru-RU" sz="2400" dirty="0"/>
                </a:p>
              </p:txBody>
            </p:sp>
            <p:sp>
              <p:nvSpPr>
                <p:cNvPr id="11" name="Прямоугольник 10"/>
                <p:cNvSpPr/>
                <p:nvPr/>
              </p:nvSpPr>
              <p:spPr>
                <a:xfrm>
                  <a:off x="4256729" y="5786454"/>
                  <a:ext cx="1458279" cy="55699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 smtClean="0"/>
                    <a:t>t</a:t>
                  </a:r>
                  <a:r>
                    <a:rPr lang="en-US" sz="2400" dirty="0" smtClean="0"/>
                    <a:t>, </a:t>
                  </a:r>
                  <a:r>
                    <a:rPr lang="ru-RU" sz="2400" dirty="0" smtClean="0"/>
                    <a:t>мин</a:t>
                  </a:r>
                  <a:r>
                    <a:rPr lang="en-US" sz="2400" dirty="0" smtClean="0"/>
                    <a:t> </a:t>
                  </a:r>
                  <a:endParaRPr lang="ru-RU" sz="2400" dirty="0"/>
                </a:p>
              </p:txBody>
            </p:sp>
            <p:cxnSp>
              <p:nvCxnSpPr>
                <p:cNvPr id="12" name="Прямая соединительная линия 11"/>
                <p:cNvCxnSpPr/>
                <p:nvPr/>
              </p:nvCxnSpPr>
              <p:spPr>
                <a:xfrm rot="5400000">
                  <a:off x="228677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Прямая соединительная линия 12"/>
                <p:cNvCxnSpPr/>
                <p:nvPr/>
              </p:nvCxnSpPr>
              <p:spPr>
                <a:xfrm rot="5400000">
                  <a:off x="300115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Прямая соединительная линия 13"/>
                <p:cNvCxnSpPr/>
                <p:nvPr/>
              </p:nvCxnSpPr>
              <p:spPr>
                <a:xfrm rot="5400000">
                  <a:off x="371553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Прямая соединительная линия 14"/>
                <p:cNvCxnSpPr/>
                <p:nvPr/>
              </p:nvCxnSpPr>
              <p:spPr>
                <a:xfrm rot="5400000">
                  <a:off x="442991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Прямая соединительная линия 15"/>
                <p:cNvCxnSpPr/>
                <p:nvPr/>
              </p:nvCxnSpPr>
              <p:spPr>
                <a:xfrm rot="10800000">
                  <a:off x="1571604" y="485776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Прямая соединительная линия 16"/>
                <p:cNvCxnSpPr/>
                <p:nvPr/>
              </p:nvCxnSpPr>
              <p:spPr>
                <a:xfrm rot="10800000">
                  <a:off x="1571604" y="414338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Прямая соединительная линия 17"/>
                <p:cNvCxnSpPr/>
                <p:nvPr/>
              </p:nvCxnSpPr>
              <p:spPr>
                <a:xfrm rot="10800000">
                  <a:off x="1571604" y="342900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Прямоугольник 18"/>
                <p:cNvSpPr/>
                <p:nvPr/>
              </p:nvSpPr>
              <p:spPr>
                <a:xfrm>
                  <a:off x="1142976" y="5786454"/>
                  <a:ext cx="357094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0</a:t>
                  </a:r>
                  <a:endParaRPr lang="ru-RU" sz="2400" dirty="0"/>
                </a:p>
              </p:txBody>
            </p:sp>
            <p:sp>
              <p:nvSpPr>
                <p:cNvPr id="20" name="Прямоугольник 19"/>
                <p:cNvSpPr/>
                <p:nvPr/>
              </p:nvSpPr>
              <p:spPr>
                <a:xfrm>
                  <a:off x="2143108" y="5786454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10</a:t>
                  </a:r>
                  <a:endParaRPr lang="ru-RU" sz="2400" dirty="0"/>
                </a:p>
              </p:txBody>
            </p:sp>
            <p:sp>
              <p:nvSpPr>
                <p:cNvPr id="21" name="Прямоугольник 20"/>
                <p:cNvSpPr/>
                <p:nvPr/>
              </p:nvSpPr>
              <p:spPr>
                <a:xfrm>
                  <a:off x="3571868" y="5786454"/>
                  <a:ext cx="593674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30</a:t>
                  </a:r>
                  <a:endParaRPr lang="ru-RU" sz="2400" dirty="0"/>
                </a:p>
              </p:txBody>
            </p:sp>
            <p:sp>
              <p:nvSpPr>
                <p:cNvPr id="22" name="Прямоугольник 21"/>
                <p:cNvSpPr/>
                <p:nvPr/>
              </p:nvSpPr>
              <p:spPr>
                <a:xfrm>
                  <a:off x="2798367" y="5793087"/>
                  <a:ext cx="721770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23" name="Прямоугольник 22"/>
                <p:cNvSpPr/>
                <p:nvPr/>
              </p:nvSpPr>
              <p:spPr>
                <a:xfrm>
                  <a:off x="793176" y="4559805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24" name="Прямоугольник 23"/>
                <p:cNvSpPr/>
                <p:nvPr/>
              </p:nvSpPr>
              <p:spPr>
                <a:xfrm>
                  <a:off x="793176" y="3902054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40</a:t>
                  </a:r>
                  <a:endParaRPr lang="ru-RU" sz="2400" dirty="0"/>
                </a:p>
              </p:txBody>
            </p:sp>
            <p:sp>
              <p:nvSpPr>
                <p:cNvPr id="25" name="Прямоугольник 24"/>
                <p:cNvSpPr/>
                <p:nvPr/>
              </p:nvSpPr>
              <p:spPr>
                <a:xfrm>
                  <a:off x="793176" y="3214686"/>
                  <a:ext cx="635553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60</a:t>
                  </a:r>
                  <a:endParaRPr lang="ru-RU" sz="2400" dirty="0"/>
                </a:p>
              </p:txBody>
            </p:sp>
            <p:sp>
              <p:nvSpPr>
                <p:cNvPr id="26" name="Блок-схема: узел 25"/>
                <p:cNvSpPr/>
                <p:nvPr/>
              </p:nvSpPr>
              <p:spPr>
                <a:xfrm>
                  <a:off x="2357422" y="478632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7" name="Блок-схема: узел 26"/>
                <p:cNvSpPr/>
                <p:nvPr/>
              </p:nvSpPr>
              <p:spPr>
                <a:xfrm>
                  <a:off x="3071802" y="407194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8" name="Блок-схема: узел 27"/>
                <p:cNvSpPr/>
                <p:nvPr/>
              </p:nvSpPr>
              <p:spPr>
                <a:xfrm>
                  <a:off x="3786182" y="335756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29" name="Прямая соединительная линия 28"/>
                <p:cNvCxnSpPr>
                  <a:endCxn id="26" idx="2"/>
                </p:cNvCxnSpPr>
                <p:nvPr/>
              </p:nvCxnSpPr>
              <p:spPr>
                <a:xfrm>
                  <a:off x="1857356" y="4857760"/>
                  <a:ext cx="500066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Прямая соединительная линия 29"/>
                <p:cNvCxnSpPr>
                  <a:stCxn id="26" idx="4"/>
                </p:cNvCxnSpPr>
                <p:nvPr/>
              </p:nvCxnSpPr>
              <p:spPr>
                <a:xfrm rot="5400000">
                  <a:off x="2132646" y="5225412"/>
                  <a:ext cx="59242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Прямая соединительная линия 30"/>
                <p:cNvCxnSpPr>
                  <a:endCxn id="27" idx="2"/>
                </p:cNvCxnSpPr>
                <p:nvPr/>
              </p:nvCxnSpPr>
              <p:spPr>
                <a:xfrm>
                  <a:off x="1714480" y="4143380"/>
                  <a:ext cx="135732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Прямая соединительная линия 31"/>
                <p:cNvCxnSpPr>
                  <a:stCxn id="27" idx="4"/>
                </p:cNvCxnSpPr>
                <p:nvPr/>
              </p:nvCxnSpPr>
              <p:spPr>
                <a:xfrm rot="5400000">
                  <a:off x="2535223" y="4822041"/>
                  <a:ext cx="1215240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Прямая соединительная линия 32"/>
                <p:cNvCxnSpPr>
                  <a:endCxn id="28" idx="2"/>
                </p:cNvCxnSpPr>
                <p:nvPr/>
              </p:nvCxnSpPr>
              <p:spPr>
                <a:xfrm>
                  <a:off x="1785918" y="3429000"/>
                  <a:ext cx="2000264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Прямая соединительная линия 33"/>
                <p:cNvCxnSpPr>
                  <a:stCxn id="28" idx="4"/>
                </p:cNvCxnSpPr>
                <p:nvPr/>
              </p:nvCxnSpPr>
              <p:spPr>
                <a:xfrm rot="5400000">
                  <a:off x="2821769" y="4536289"/>
                  <a:ext cx="207170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" name="Блок-схема: узел 4"/>
              <p:cNvSpPr/>
              <p:nvPr/>
            </p:nvSpPr>
            <p:spPr>
              <a:xfrm>
                <a:off x="1643042" y="5500702"/>
                <a:ext cx="142876" cy="142876"/>
              </a:xfrm>
              <a:prstGeom prst="flowChartConnector">
                <a:avLst/>
              </a:prstGeom>
              <a:solidFill>
                <a:srgbClr val="CC006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35" name="Группа 34"/>
          <p:cNvGrpSpPr/>
          <p:nvPr/>
        </p:nvGrpSpPr>
        <p:grpSpPr>
          <a:xfrm>
            <a:off x="428596" y="1714488"/>
            <a:ext cx="4143405" cy="3819251"/>
            <a:chOff x="428596" y="1928802"/>
            <a:chExt cx="5286413" cy="4395621"/>
          </a:xfrm>
        </p:grpSpPr>
        <p:cxnSp>
          <p:nvCxnSpPr>
            <p:cNvPr id="36" name="Прямая соединительная линия 35"/>
            <p:cNvCxnSpPr>
              <a:endCxn id="60" idx="3"/>
            </p:cNvCxnSpPr>
            <p:nvPr/>
          </p:nvCxnSpPr>
          <p:spPr>
            <a:xfrm rot="5400000" flipH="1" flipV="1">
              <a:off x="1764994" y="3479514"/>
              <a:ext cx="2042112" cy="2042112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7" name="Группа 2"/>
            <p:cNvGrpSpPr/>
            <p:nvPr/>
          </p:nvGrpSpPr>
          <p:grpSpPr>
            <a:xfrm>
              <a:off x="428596" y="1928802"/>
              <a:ext cx="5286413" cy="4395621"/>
              <a:chOff x="428596" y="1928802"/>
              <a:chExt cx="5286413" cy="4395621"/>
            </a:xfrm>
          </p:grpSpPr>
          <p:grpSp>
            <p:nvGrpSpPr>
              <p:cNvPr id="38" name="Группа 29"/>
              <p:cNvGrpSpPr/>
              <p:nvPr/>
            </p:nvGrpSpPr>
            <p:grpSpPr>
              <a:xfrm>
                <a:off x="428596" y="1928802"/>
                <a:ext cx="5286413" cy="4395621"/>
                <a:chOff x="428596" y="1928802"/>
                <a:chExt cx="5286413" cy="4395621"/>
              </a:xfrm>
            </p:grpSpPr>
            <p:cxnSp>
              <p:nvCxnSpPr>
                <p:cNvPr id="40" name="Прямая со стрелкой 39"/>
                <p:cNvCxnSpPr/>
                <p:nvPr/>
              </p:nvCxnSpPr>
              <p:spPr>
                <a:xfrm rot="5400000" flipH="1" flipV="1">
                  <a:off x="-464379" y="4107661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Прямая со стрелкой 2"/>
                <p:cNvCxnSpPr/>
                <p:nvPr/>
              </p:nvCxnSpPr>
              <p:spPr>
                <a:xfrm>
                  <a:off x="1000100" y="5572140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" name="Прямоугольник 41"/>
                <p:cNvSpPr/>
                <p:nvPr/>
              </p:nvSpPr>
              <p:spPr>
                <a:xfrm>
                  <a:off x="428596" y="1928802"/>
                  <a:ext cx="87107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/>
                    <a:t>х</a:t>
                  </a:r>
                  <a:r>
                    <a:rPr lang="ru-RU" sz="2400" dirty="0" smtClean="0"/>
                    <a:t>, км</a:t>
                  </a:r>
                  <a:endParaRPr lang="ru-RU" sz="2400" dirty="0"/>
                </a:p>
              </p:txBody>
            </p:sp>
            <p:sp>
              <p:nvSpPr>
                <p:cNvPr id="43" name="Прямоугольник 42"/>
                <p:cNvSpPr/>
                <p:nvPr/>
              </p:nvSpPr>
              <p:spPr>
                <a:xfrm>
                  <a:off x="4335682" y="5786453"/>
                  <a:ext cx="1379327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 smtClean="0"/>
                    <a:t>t</a:t>
                  </a:r>
                  <a:r>
                    <a:rPr lang="en-US" sz="2400" dirty="0" smtClean="0"/>
                    <a:t>, </a:t>
                  </a:r>
                  <a:r>
                    <a:rPr lang="ru-RU" sz="2400" dirty="0" smtClean="0"/>
                    <a:t>мин</a:t>
                  </a:r>
                  <a:r>
                    <a:rPr lang="en-US" sz="2400" dirty="0" smtClean="0"/>
                    <a:t> </a:t>
                  </a:r>
                  <a:endParaRPr lang="ru-RU" sz="2400" dirty="0"/>
                </a:p>
              </p:txBody>
            </p:sp>
            <p:cxnSp>
              <p:nvCxnSpPr>
                <p:cNvPr id="44" name="Прямая соединительная линия 43"/>
                <p:cNvCxnSpPr/>
                <p:nvPr/>
              </p:nvCxnSpPr>
              <p:spPr>
                <a:xfrm rot="5400000">
                  <a:off x="228677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Прямая соединительная линия 44"/>
                <p:cNvCxnSpPr/>
                <p:nvPr/>
              </p:nvCxnSpPr>
              <p:spPr>
                <a:xfrm rot="5400000">
                  <a:off x="300115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Прямая соединительная линия 45"/>
                <p:cNvCxnSpPr/>
                <p:nvPr/>
              </p:nvCxnSpPr>
              <p:spPr>
                <a:xfrm rot="5400000">
                  <a:off x="371553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Прямая соединительная линия 46"/>
                <p:cNvCxnSpPr/>
                <p:nvPr/>
              </p:nvCxnSpPr>
              <p:spPr>
                <a:xfrm rot="5400000">
                  <a:off x="442991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Прямая соединительная линия 47"/>
                <p:cNvCxnSpPr/>
                <p:nvPr/>
              </p:nvCxnSpPr>
              <p:spPr>
                <a:xfrm rot="10800000">
                  <a:off x="1571604" y="485776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Прямая соединительная линия 48"/>
                <p:cNvCxnSpPr/>
                <p:nvPr/>
              </p:nvCxnSpPr>
              <p:spPr>
                <a:xfrm rot="10800000">
                  <a:off x="1571604" y="414338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Прямая соединительная линия 49"/>
                <p:cNvCxnSpPr/>
                <p:nvPr/>
              </p:nvCxnSpPr>
              <p:spPr>
                <a:xfrm rot="10800000">
                  <a:off x="1571604" y="342900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" name="Прямоугольник 50"/>
                <p:cNvSpPr/>
                <p:nvPr/>
              </p:nvSpPr>
              <p:spPr>
                <a:xfrm>
                  <a:off x="1142976" y="5786454"/>
                  <a:ext cx="357094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0</a:t>
                  </a:r>
                  <a:endParaRPr lang="ru-RU" sz="2400" dirty="0"/>
                </a:p>
              </p:txBody>
            </p:sp>
            <p:sp>
              <p:nvSpPr>
                <p:cNvPr id="52" name="Прямоугольник 51"/>
                <p:cNvSpPr/>
                <p:nvPr/>
              </p:nvSpPr>
              <p:spPr>
                <a:xfrm>
                  <a:off x="2143108" y="5786454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10</a:t>
                  </a:r>
                  <a:endParaRPr lang="ru-RU" sz="2400" dirty="0"/>
                </a:p>
              </p:txBody>
            </p:sp>
            <p:sp>
              <p:nvSpPr>
                <p:cNvPr id="53" name="Прямоугольник 52"/>
                <p:cNvSpPr/>
                <p:nvPr/>
              </p:nvSpPr>
              <p:spPr>
                <a:xfrm>
                  <a:off x="3571868" y="5786454"/>
                  <a:ext cx="593674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30</a:t>
                  </a:r>
                  <a:endParaRPr lang="ru-RU" sz="2400" dirty="0"/>
                </a:p>
              </p:txBody>
            </p:sp>
            <p:sp>
              <p:nvSpPr>
                <p:cNvPr id="54" name="Прямоугольник 53"/>
                <p:cNvSpPr/>
                <p:nvPr/>
              </p:nvSpPr>
              <p:spPr>
                <a:xfrm>
                  <a:off x="2798367" y="5793087"/>
                  <a:ext cx="721770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55" name="Прямоугольник 54"/>
                <p:cNvSpPr/>
                <p:nvPr/>
              </p:nvSpPr>
              <p:spPr>
                <a:xfrm>
                  <a:off x="793176" y="4559805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56" name="Прямоугольник 55"/>
                <p:cNvSpPr/>
                <p:nvPr/>
              </p:nvSpPr>
              <p:spPr>
                <a:xfrm>
                  <a:off x="793176" y="3902054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40</a:t>
                  </a:r>
                  <a:endParaRPr lang="ru-RU" sz="2400" dirty="0"/>
                </a:p>
              </p:txBody>
            </p:sp>
            <p:sp>
              <p:nvSpPr>
                <p:cNvPr id="57" name="Прямоугольник 56"/>
                <p:cNvSpPr/>
                <p:nvPr/>
              </p:nvSpPr>
              <p:spPr>
                <a:xfrm>
                  <a:off x="793176" y="3214686"/>
                  <a:ext cx="635553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60</a:t>
                  </a:r>
                  <a:endParaRPr lang="ru-RU" sz="2400" dirty="0"/>
                </a:p>
              </p:txBody>
            </p:sp>
            <p:sp>
              <p:nvSpPr>
                <p:cNvPr id="58" name="Блок-схема: узел 57"/>
                <p:cNvSpPr/>
                <p:nvPr/>
              </p:nvSpPr>
              <p:spPr>
                <a:xfrm>
                  <a:off x="2357422" y="478632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59" name="Блок-схема: узел 58"/>
                <p:cNvSpPr/>
                <p:nvPr/>
              </p:nvSpPr>
              <p:spPr>
                <a:xfrm>
                  <a:off x="3071802" y="407194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60" name="Блок-схема: узел 59"/>
                <p:cNvSpPr/>
                <p:nvPr/>
              </p:nvSpPr>
              <p:spPr>
                <a:xfrm>
                  <a:off x="3786182" y="335756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61" name="Прямая соединительная линия 60"/>
                <p:cNvCxnSpPr>
                  <a:endCxn id="58" idx="2"/>
                </p:cNvCxnSpPr>
                <p:nvPr/>
              </p:nvCxnSpPr>
              <p:spPr>
                <a:xfrm>
                  <a:off x="1857356" y="4857760"/>
                  <a:ext cx="500066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Прямая соединительная линия 61"/>
                <p:cNvCxnSpPr>
                  <a:stCxn id="58" idx="4"/>
                </p:cNvCxnSpPr>
                <p:nvPr/>
              </p:nvCxnSpPr>
              <p:spPr>
                <a:xfrm rot="5400000">
                  <a:off x="2132646" y="5225412"/>
                  <a:ext cx="59242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Прямая соединительная линия 62"/>
                <p:cNvCxnSpPr>
                  <a:endCxn id="59" idx="2"/>
                </p:cNvCxnSpPr>
                <p:nvPr/>
              </p:nvCxnSpPr>
              <p:spPr>
                <a:xfrm>
                  <a:off x="1714480" y="4143380"/>
                  <a:ext cx="135732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Прямая соединительная линия 63"/>
                <p:cNvCxnSpPr>
                  <a:stCxn id="59" idx="4"/>
                </p:cNvCxnSpPr>
                <p:nvPr/>
              </p:nvCxnSpPr>
              <p:spPr>
                <a:xfrm rot="5400000">
                  <a:off x="2535223" y="4822041"/>
                  <a:ext cx="1215240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Прямая соединительная линия 64"/>
                <p:cNvCxnSpPr>
                  <a:endCxn id="60" idx="2"/>
                </p:cNvCxnSpPr>
                <p:nvPr/>
              </p:nvCxnSpPr>
              <p:spPr>
                <a:xfrm>
                  <a:off x="1785918" y="3429000"/>
                  <a:ext cx="2000264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Прямая соединительная линия 65"/>
                <p:cNvCxnSpPr>
                  <a:stCxn id="60" idx="4"/>
                </p:cNvCxnSpPr>
                <p:nvPr/>
              </p:nvCxnSpPr>
              <p:spPr>
                <a:xfrm rot="5400000">
                  <a:off x="2821769" y="4536289"/>
                  <a:ext cx="207170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9" name="Блок-схема: узел 4"/>
              <p:cNvSpPr/>
              <p:nvPr/>
            </p:nvSpPr>
            <p:spPr>
              <a:xfrm>
                <a:off x="1643042" y="5500702"/>
                <a:ext cx="142876" cy="142876"/>
              </a:xfrm>
              <a:prstGeom prst="flowChartConnector">
                <a:avLst/>
              </a:prstGeom>
              <a:solidFill>
                <a:srgbClr val="CC006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195" name="Прямоугольник 194"/>
          <p:cNvSpPr/>
          <p:nvPr/>
        </p:nvSpPr>
        <p:spPr>
          <a:xfrm>
            <a:off x="500034" y="5786454"/>
            <a:ext cx="38576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График зависимости координаты  от времени 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х</a:t>
            </a:r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(</a:t>
            </a:r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t)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/>
            </a:r>
            <a:br>
              <a:rPr lang="ru-RU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endParaRPr lang="ru-RU" sz="2000" b="1" dirty="0"/>
          </a:p>
        </p:txBody>
      </p:sp>
      <p:sp>
        <p:nvSpPr>
          <p:cNvPr id="196" name="Прямоугольник 195"/>
          <p:cNvSpPr/>
          <p:nvPr/>
        </p:nvSpPr>
        <p:spPr>
          <a:xfrm>
            <a:off x="5000628" y="5786454"/>
            <a:ext cx="41433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График зависимости </a:t>
            </a:r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проекции перемещения  от времени 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S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х</a:t>
            </a:r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(</a:t>
            </a:r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t)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/>
            </a:r>
            <a:br>
              <a:rPr lang="ru-RU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" grpId="0"/>
      <p:bldP spid="19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191528" cy="72464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Сравните два графика</a:t>
            </a:r>
            <a:endParaRPr lang="ru-RU" b="1" dirty="0">
              <a:latin typeface="Monotype Corsiva" pitchFamily="66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0" y="1643050"/>
            <a:ext cx="4786346" cy="3659104"/>
            <a:chOff x="-27088" y="1928802"/>
            <a:chExt cx="5742096" cy="4414642"/>
          </a:xfrm>
        </p:grpSpPr>
        <p:cxnSp>
          <p:nvCxnSpPr>
            <p:cNvPr id="4" name="Прямая соединительная линия 3"/>
            <p:cNvCxnSpPr>
              <a:endCxn id="28" idx="3"/>
            </p:cNvCxnSpPr>
            <p:nvPr/>
          </p:nvCxnSpPr>
          <p:spPr>
            <a:xfrm rot="5400000" flipH="1" flipV="1">
              <a:off x="1764994" y="3479514"/>
              <a:ext cx="2042112" cy="2042112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Группа 2"/>
            <p:cNvGrpSpPr/>
            <p:nvPr/>
          </p:nvGrpSpPr>
          <p:grpSpPr>
            <a:xfrm>
              <a:off x="-27088" y="1928802"/>
              <a:ext cx="5742096" cy="4414642"/>
              <a:chOff x="-27088" y="1928802"/>
              <a:chExt cx="5742096" cy="4414642"/>
            </a:xfrm>
          </p:grpSpPr>
          <p:grpSp>
            <p:nvGrpSpPr>
              <p:cNvPr id="6" name="Группа 29"/>
              <p:cNvGrpSpPr/>
              <p:nvPr/>
            </p:nvGrpSpPr>
            <p:grpSpPr>
              <a:xfrm>
                <a:off x="-27088" y="1928802"/>
                <a:ext cx="5742096" cy="4414642"/>
                <a:chOff x="-27088" y="1928802"/>
                <a:chExt cx="5742096" cy="4414642"/>
              </a:xfrm>
            </p:grpSpPr>
            <p:cxnSp>
              <p:nvCxnSpPr>
                <p:cNvPr id="8" name="Прямая со стрелкой 7"/>
                <p:cNvCxnSpPr/>
                <p:nvPr/>
              </p:nvCxnSpPr>
              <p:spPr>
                <a:xfrm rot="5400000" flipH="1" flipV="1">
                  <a:off x="-464379" y="4107661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Прямая со стрелкой 2"/>
                <p:cNvCxnSpPr/>
                <p:nvPr/>
              </p:nvCxnSpPr>
              <p:spPr>
                <a:xfrm>
                  <a:off x="1000100" y="5572140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" name="Прямоугольник 9"/>
                <p:cNvSpPr/>
                <p:nvPr/>
              </p:nvSpPr>
              <p:spPr>
                <a:xfrm>
                  <a:off x="-27088" y="1928802"/>
                  <a:ext cx="1458320" cy="55699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 smtClean="0"/>
                    <a:t>S </a:t>
                  </a:r>
                  <a:r>
                    <a:rPr lang="ru-RU" sz="2400" b="1" dirty="0" smtClean="0"/>
                    <a:t>х</a:t>
                  </a:r>
                  <a:r>
                    <a:rPr lang="ru-RU" sz="2400" dirty="0" smtClean="0"/>
                    <a:t>, км</a:t>
                  </a:r>
                  <a:endParaRPr lang="ru-RU" sz="2400" dirty="0"/>
                </a:p>
              </p:txBody>
            </p:sp>
            <p:sp>
              <p:nvSpPr>
                <p:cNvPr id="11" name="Прямоугольник 10"/>
                <p:cNvSpPr/>
                <p:nvPr/>
              </p:nvSpPr>
              <p:spPr>
                <a:xfrm>
                  <a:off x="4256729" y="5786454"/>
                  <a:ext cx="1458279" cy="55699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 smtClean="0"/>
                    <a:t>t</a:t>
                  </a:r>
                  <a:r>
                    <a:rPr lang="en-US" sz="2400" dirty="0" smtClean="0"/>
                    <a:t>, </a:t>
                  </a:r>
                  <a:r>
                    <a:rPr lang="ru-RU" sz="2400" dirty="0" smtClean="0"/>
                    <a:t>мин</a:t>
                  </a:r>
                  <a:r>
                    <a:rPr lang="en-US" sz="2400" dirty="0" smtClean="0"/>
                    <a:t> </a:t>
                  </a:r>
                  <a:endParaRPr lang="ru-RU" sz="2400" dirty="0"/>
                </a:p>
              </p:txBody>
            </p:sp>
            <p:cxnSp>
              <p:nvCxnSpPr>
                <p:cNvPr id="12" name="Прямая соединительная линия 11"/>
                <p:cNvCxnSpPr/>
                <p:nvPr/>
              </p:nvCxnSpPr>
              <p:spPr>
                <a:xfrm rot="5400000">
                  <a:off x="228677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Прямая соединительная линия 12"/>
                <p:cNvCxnSpPr/>
                <p:nvPr/>
              </p:nvCxnSpPr>
              <p:spPr>
                <a:xfrm rot="5400000">
                  <a:off x="300115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Прямая соединительная линия 13"/>
                <p:cNvCxnSpPr/>
                <p:nvPr/>
              </p:nvCxnSpPr>
              <p:spPr>
                <a:xfrm rot="5400000">
                  <a:off x="371553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Прямая соединительная линия 14"/>
                <p:cNvCxnSpPr/>
                <p:nvPr/>
              </p:nvCxnSpPr>
              <p:spPr>
                <a:xfrm rot="5400000">
                  <a:off x="442991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Прямая соединительная линия 15"/>
                <p:cNvCxnSpPr/>
                <p:nvPr/>
              </p:nvCxnSpPr>
              <p:spPr>
                <a:xfrm rot="10800000">
                  <a:off x="1571604" y="485776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Прямая соединительная линия 16"/>
                <p:cNvCxnSpPr/>
                <p:nvPr/>
              </p:nvCxnSpPr>
              <p:spPr>
                <a:xfrm rot="10800000">
                  <a:off x="1571604" y="414338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Прямая соединительная линия 17"/>
                <p:cNvCxnSpPr/>
                <p:nvPr/>
              </p:nvCxnSpPr>
              <p:spPr>
                <a:xfrm rot="10800000">
                  <a:off x="1571604" y="342900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Прямоугольник 18"/>
                <p:cNvSpPr/>
                <p:nvPr/>
              </p:nvSpPr>
              <p:spPr>
                <a:xfrm>
                  <a:off x="1142976" y="5786454"/>
                  <a:ext cx="357094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0</a:t>
                  </a:r>
                  <a:endParaRPr lang="ru-RU" sz="2400" dirty="0"/>
                </a:p>
              </p:txBody>
            </p:sp>
            <p:sp>
              <p:nvSpPr>
                <p:cNvPr id="20" name="Прямоугольник 19"/>
                <p:cNvSpPr/>
                <p:nvPr/>
              </p:nvSpPr>
              <p:spPr>
                <a:xfrm>
                  <a:off x="2143108" y="5786454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10</a:t>
                  </a:r>
                  <a:endParaRPr lang="ru-RU" sz="2400" dirty="0"/>
                </a:p>
              </p:txBody>
            </p:sp>
            <p:sp>
              <p:nvSpPr>
                <p:cNvPr id="21" name="Прямоугольник 20"/>
                <p:cNvSpPr/>
                <p:nvPr/>
              </p:nvSpPr>
              <p:spPr>
                <a:xfrm>
                  <a:off x="3571868" y="5786454"/>
                  <a:ext cx="593674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30</a:t>
                  </a:r>
                  <a:endParaRPr lang="ru-RU" sz="2400" dirty="0"/>
                </a:p>
              </p:txBody>
            </p:sp>
            <p:sp>
              <p:nvSpPr>
                <p:cNvPr id="22" name="Прямоугольник 21"/>
                <p:cNvSpPr/>
                <p:nvPr/>
              </p:nvSpPr>
              <p:spPr>
                <a:xfrm>
                  <a:off x="2798367" y="5793087"/>
                  <a:ext cx="721770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23" name="Прямоугольник 22"/>
                <p:cNvSpPr/>
                <p:nvPr/>
              </p:nvSpPr>
              <p:spPr>
                <a:xfrm>
                  <a:off x="793176" y="4559805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24" name="Прямоугольник 23"/>
                <p:cNvSpPr/>
                <p:nvPr/>
              </p:nvSpPr>
              <p:spPr>
                <a:xfrm>
                  <a:off x="793176" y="3902054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40</a:t>
                  </a:r>
                  <a:endParaRPr lang="ru-RU" sz="2400" dirty="0"/>
                </a:p>
              </p:txBody>
            </p:sp>
            <p:sp>
              <p:nvSpPr>
                <p:cNvPr id="25" name="Прямоугольник 24"/>
                <p:cNvSpPr/>
                <p:nvPr/>
              </p:nvSpPr>
              <p:spPr>
                <a:xfrm>
                  <a:off x="793176" y="3214686"/>
                  <a:ext cx="635553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60</a:t>
                  </a:r>
                  <a:endParaRPr lang="ru-RU" sz="2400" dirty="0"/>
                </a:p>
              </p:txBody>
            </p:sp>
            <p:sp>
              <p:nvSpPr>
                <p:cNvPr id="26" name="Блок-схема: узел 25"/>
                <p:cNvSpPr/>
                <p:nvPr/>
              </p:nvSpPr>
              <p:spPr>
                <a:xfrm>
                  <a:off x="2357422" y="478632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7" name="Блок-схема: узел 26"/>
                <p:cNvSpPr/>
                <p:nvPr/>
              </p:nvSpPr>
              <p:spPr>
                <a:xfrm>
                  <a:off x="3071802" y="407194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8" name="Блок-схема: узел 27"/>
                <p:cNvSpPr/>
                <p:nvPr/>
              </p:nvSpPr>
              <p:spPr>
                <a:xfrm>
                  <a:off x="3786182" y="335756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29" name="Прямая соединительная линия 28"/>
                <p:cNvCxnSpPr>
                  <a:endCxn id="26" idx="2"/>
                </p:cNvCxnSpPr>
                <p:nvPr/>
              </p:nvCxnSpPr>
              <p:spPr>
                <a:xfrm>
                  <a:off x="1857356" y="4857760"/>
                  <a:ext cx="500066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Прямая соединительная линия 29"/>
                <p:cNvCxnSpPr>
                  <a:stCxn id="26" idx="4"/>
                </p:cNvCxnSpPr>
                <p:nvPr/>
              </p:nvCxnSpPr>
              <p:spPr>
                <a:xfrm rot="5400000">
                  <a:off x="2132646" y="5225412"/>
                  <a:ext cx="59242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Прямая соединительная линия 30"/>
                <p:cNvCxnSpPr>
                  <a:endCxn id="27" idx="2"/>
                </p:cNvCxnSpPr>
                <p:nvPr/>
              </p:nvCxnSpPr>
              <p:spPr>
                <a:xfrm>
                  <a:off x="1714480" y="4143380"/>
                  <a:ext cx="135732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Прямая соединительная линия 31"/>
                <p:cNvCxnSpPr>
                  <a:stCxn id="27" idx="4"/>
                </p:cNvCxnSpPr>
                <p:nvPr/>
              </p:nvCxnSpPr>
              <p:spPr>
                <a:xfrm rot="5400000">
                  <a:off x="2535223" y="4822041"/>
                  <a:ext cx="1215240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Прямая соединительная линия 32"/>
                <p:cNvCxnSpPr>
                  <a:endCxn id="28" idx="2"/>
                </p:cNvCxnSpPr>
                <p:nvPr/>
              </p:nvCxnSpPr>
              <p:spPr>
                <a:xfrm>
                  <a:off x="1785918" y="3429000"/>
                  <a:ext cx="2000264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Прямая соединительная линия 33"/>
                <p:cNvCxnSpPr>
                  <a:stCxn id="28" idx="4"/>
                </p:cNvCxnSpPr>
                <p:nvPr/>
              </p:nvCxnSpPr>
              <p:spPr>
                <a:xfrm rot="5400000">
                  <a:off x="2821769" y="4536289"/>
                  <a:ext cx="207170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" name="Блок-схема: узел 4"/>
              <p:cNvSpPr/>
              <p:nvPr/>
            </p:nvSpPr>
            <p:spPr>
              <a:xfrm>
                <a:off x="1643042" y="5500702"/>
                <a:ext cx="142876" cy="142876"/>
              </a:xfrm>
              <a:prstGeom prst="flowChartConnector">
                <a:avLst/>
              </a:prstGeom>
              <a:solidFill>
                <a:srgbClr val="CC006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123" name="Группа 122"/>
          <p:cNvGrpSpPr/>
          <p:nvPr/>
        </p:nvGrpSpPr>
        <p:grpSpPr>
          <a:xfrm>
            <a:off x="4286248" y="1500174"/>
            <a:ext cx="4857752" cy="3714776"/>
            <a:chOff x="4286248" y="1500174"/>
            <a:chExt cx="4857752" cy="3714776"/>
          </a:xfrm>
        </p:grpSpPr>
        <p:cxnSp>
          <p:nvCxnSpPr>
            <p:cNvPr id="100" name="Прямая соединительная линия 99"/>
            <p:cNvCxnSpPr>
              <a:endCxn id="75" idx="5"/>
            </p:cNvCxnSpPr>
            <p:nvPr/>
          </p:nvCxnSpPr>
          <p:spPr>
            <a:xfrm>
              <a:off x="5786446" y="2714620"/>
              <a:ext cx="1735436" cy="209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Прямая соединительная линия 102"/>
            <p:cNvCxnSpPr/>
            <p:nvPr/>
          </p:nvCxnSpPr>
          <p:spPr>
            <a:xfrm rot="5400000">
              <a:off x="6607983" y="3679033"/>
              <a:ext cx="192882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Прямая соединительная линия 84"/>
            <p:cNvCxnSpPr/>
            <p:nvPr/>
          </p:nvCxnSpPr>
          <p:spPr>
            <a:xfrm rot="5400000">
              <a:off x="6037273" y="3963991"/>
              <a:ext cx="121444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>
              <a:off x="5715008" y="3429000"/>
              <a:ext cx="85725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>
              <a:stCxn id="67" idx="3"/>
            </p:cNvCxnSpPr>
            <p:nvPr/>
          </p:nvCxnSpPr>
          <p:spPr>
            <a:xfrm rot="5400000" flipH="1" flipV="1">
              <a:off x="6086993" y="2536025"/>
              <a:ext cx="1235370" cy="1735436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 стрелкой 39"/>
            <p:cNvCxnSpPr/>
            <p:nvPr/>
          </p:nvCxnSpPr>
          <p:spPr>
            <a:xfrm rot="5400000" flipH="1" flipV="1">
              <a:off x="3926158" y="3333609"/>
              <a:ext cx="3666876" cy="1343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 стрелкой 2"/>
            <p:cNvCxnSpPr/>
            <p:nvPr/>
          </p:nvCxnSpPr>
          <p:spPr>
            <a:xfrm>
              <a:off x="5155238" y="4565923"/>
              <a:ext cx="3686583" cy="1336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Прямоугольник 41"/>
            <p:cNvSpPr/>
            <p:nvPr/>
          </p:nvSpPr>
          <p:spPr>
            <a:xfrm>
              <a:off x="4286248" y="1500174"/>
              <a:ext cx="1233723" cy="46868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dirty="0" smtClean="0"/>
                <a:t>S </a:t>
              </a:r>
              <a:r>
                <a:rPr lang="ru-RU" sz="2400" b="1" dirty="0" smtClean="0"/>
                <a:t>х</a:t>
              </a:r>
              <a:r>
                <a:rPr lang="ru-RU" sz="2400" dirty="0" smtClean="0"/>
                <a:t>, км</a:t>
              </a:r>
              <a:endParaRPr lang="ru-RU" sz="2400" dirty="0"/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7910312" y="4746261"/>
              <a:ext cx="1233688" cy="46868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dirty="0" smtClean="0"/>
                <a:t>t</a:t>
              </a:r>
              <a:r>
                <a:rPr lang="en-US" sz="2400" dirty="0" smtClean="0"/>
                <a:t>, </a:t>
              </a:r>
              <a:r>
                <a:rPr lang="ru-RU" sz="2400" dirty="0" smtClean="0"/>
                <a:t>мин</a:t>
              </a:r>
              <a:r>
                <a:rPr lang="en-US" sz="2400" dirty="0" smtClean="0"/>
                <a:t> </a:t>
              </a:r>
              <a:endParaRPr lang="ru-RU" sz="2400" dirty="0"/>
            </a:p>
          </p:txBody>
        </p:sp>
        <p:cxnSp>
          <p:nvCxnSpPr>
            <p:cNvPr id="44" name="Прямая соединительная линия 43"/>
            <p:cNvCxnSpPr/>
            <p:nvPr/>
          </p:nvCxnSpPr>
          <p:spPr>
            <a:xfrm rot="5400000">
              <a:off x="6244400" y="4565251"/>
              <a:ext cx="240451" cy="1343"/>
            </a:xfrm>
            <a:prstGeom prst="line">
              <a:avLst/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 rot="5400000">
              <a:off x="6848758" y="4565251"/>
              <a:ext cx="240451" cy="1343"/>
            </a:xfrm>
            <a:prstGeom prst="line">
              <a:avLst/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>
            <a:xfrm rot="5400000">
              <a:off x="7453116" y="4565251"/>
              <a:ext cx="240451" cy="1343"/>
            </a:xfrm>
            <a:prstGeom prst="line">
              <a:avLst/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 rot="5400000">
              <a:off x="8057474" y="4565251"/>
              <a:ext cx="240451" cy="1343"/>
            </a:xfrm>
            <a:prstGeom prst="line">
              <a:avLst/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>
              <a:stCxn id="67" idx="2"/>
            </p:cNvCxnSpPr>
            <p:nvPr/>
          </p:nvCxnSpPr>
          <p:spPr>
            <a:xfrm flipH="1" flipV="1">
              <a:off x="5786446" y="4000506"/>
              <a:ext cx="71438" cy="71436"/>
            </a:xfrm>
            <a:prstGeom prst="line">
              <a:avLst/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 rot="10800000">
              <a:off x="5643570" y="3429000"/>
              <a:ext cx="285754" cy="1588"/>
            </a:xfrm>
            <a:prstGeom prst="line">
              <a:avLst/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 rot="10800000">
              <a:off x="5643570" y="2714620"/>
              <a:ext cx="302179" cy="1336"/>
            </a:xfrm>
            <a:prstGeom prst="line">
              <a:avLst/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Прямоугольник 50"/>
            <p:cNvSpPr/>
            <p:nvPr/>
          </p:nvSpPr>
          <p:spPr>
            <a:xfrm>
              <a:off x="5276110" y="4746261"/>
              <a:ext cx="302098" cy="3884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0</a:t>
              </a:r>
              <a:endParaRPr lang="ru-RU" sz="2400" dirty="0"/>
            </a:p>
          </p:txBody>
        </p:sp>
        <p:sp>
          <p:nvSpPr>
            <p:cNvPr id="52" name="Прямоугольник 51"/>
            <p:cNvSpPr/>
            <p:nvPr/>
          </p:nvSpPr>
          <p:spPr>
            <a:xfrm>
              <a:off x="6122211" y="4746261"/>
              <a:ext cx="386766" cy="3884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10</a:t>
              </a:r>
              <a:endParaRPr lang="ru-RU" sz="2400" dirty="0"/>
            </a:p>
          </p:txBody>
        </p:sp>
        <p:sp>
          <p:nvSpPr>
            <p:cNvPr id="53" name="Прямоугольник 52"/>
            <p:cNvSpPr/>
            <p:nvPr/>
          </p:nvSpPr>
          <p:spPr>
            <a:xfrm>
              <a:off x="7330926" y="4746261"/>
              <a:ext cx="502242" cy="44710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30</a:t>
              </a:r>
              <a:endParaRPr lang="ru-RU" sz="2400" dirty="0"/>
            </a:p>
          </p:txBody>
        </p:sp>
        <p:sp>
          <p:nvSpPr>
            <p:cNvPr id="54" name="Прямоугольник 53"/>
            <p:cNvSpPr/>
            <p:nvPr/>
          </p:nvSpPr>
          <p:spPr>
            <a:xfrm>
              <a:off x="6676553" y="4751843"/>
              <a:ext cx="610610" cy="44710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20</a:t>
              </a:r>
              <a:endParaRPr lang="ru-RU" sz="2400" dirty="0"/>
            </a:p>
          </p:txBody>
        </p:sp>
        <p:sp>
          <p:nvSpPr>
            <p:cNvPr id="55" name="Прямоугольник 54"/>
            <p:cNvSpPr/>
            <p:nvPr/>
          </p:nvSpPr>
          <p:spPr>
            <a:xfrm>
              <a:off x="5072066" y="3786190"/>
              <a:ext cx="386766" cy="3884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20</a:t>
              </a:r>
              <a:endParaRPr lang="ru-RU" sz="2400" dirty="0"/>
            </a:p>
          </p:txBody>
        </p:sp>
        <p:sp>
          <p:nvSpPr>
            <p:cNvPr id="56" name="Прямоугольник 55"/>
            <p:cNvSpPr/>
            <p:nvPr/>
          </p:nvSpPr>
          <p:spPr>
            <a:xfrm>
              <a:off x="4980183" y="3160601"/>
              <a:ext cx="386766" cy="3884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40</a:t>
              </a:r>
              <a:endParaRPr lang="ru-RU" sz="2400" dirty="0"/>
            </a:p>
          </p:txBody>
        </p:sp>
        <p:sp>
          <p:nvSpPr>
            <p:cNvPr id="57" name="Прямоугольник 56"/>
            <p:cNvSpPr/>
            <p:nvPr/>
          </p:nvSpPr>
          <p:spPr>
            <a:xfrm>
              <a:off x="4980183" y="2582203"/>
              <a:ext cx="537671" cy="44710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60</a:t>
              </a:r>
              <a:endParaRPr lang="ru-RU" sz="2400" dirty="0"/>
            </a:p>
          </p:txBody>
        </p:sp>
        <p:sp>
          <p:nvSpPr>
            <p:cNvPr id="67" name="Блок-схема: узел 66"/>
            <p:cNvSpPr/>
            <p:nvPr/>
          </p:nvSpPr>
          <p:spPr>
            <a:xfrm flipH="1" flipV="1">
              <a:off x="5715008" y="4000504"/>
              <a:ext cx="142876" cy="142876"/>
            </a:xfrm>
            <a:prstGeom prst="flowChartConnector">
              <a:avLst/>
            </a:prstGeom>
            <a:solidFill>
              <a:srgbClr val="CC00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" name="Блок-схема: узел 74"/>
            <p:cNvSpPr/>
            <p:nvPr/>
          </p:nvSpPr>
          <p:spPr>
            <a:xfrm flipH="1" flipV="1">
              <a:off x="7500958" y="2714620"/>
              <a:ext cx="142876" cy="142876"/>
            </a:xfrm>
            <a:prstGeom prst="flowChartConnector">
              <a:avLst/>
            </a:prstGeom>
            <a:solidFill>
              <a:srgbClr val="CC00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" name="Блок-схема: узел 75"/>
            <p:cNvSpPr/>
            <p:nvPr/>
          </p:nvSpPr>
          <p:spPr>
            <a:xfrm flipH="1" flipV="1">
              <a:off x="6572264" y="3357562"/>
              <a:ext cx="142876" cy="142876"/>
            </a:xfrm>
            <a:prstGeom prst="flowChartConnector">
              <a:avLst/>
            </a:prstGeom>
            <a:solidFill>
              <a:srgbClr val="CC00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25" name="Прямоугольник 124"/>
          <p:cNvSpPr/>
          <p:nvPr/>
        </p:nvSpPr>
        <p:spPr>
          <a:xfrm>
            <a:off x="357158" y="5643578"/>
            <a:ext cx="47148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Зависимость – </a:t>
            </a:r>
          </a:p>
          <a:p>
            <a:pPr algn="ctr"/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прямая пропорциональная</a:t>
            </a:r>
            <a:endParaRPr lang="ru-RU" sz="2400" dirty="0"/>
          </a:p>
        </p:txBody>
      </p:sp>
      <p:sp>
        <p:nvSpPr>
          <p:cNvPr id="126" name="Прямоугольник 125"/>
          <p:cNvSpPr/>
          <p:nvPr/>
        </p:nvSpPr>
        <p:spPr>
          <a:xfrm>
            <a:off x="5715008" y="5572140"/>
            <a:ext cx="27860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Зависимость - линейная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0"/>
      <p:bldP spid="12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305800" cy="1857388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Если движение равномерно, то</a:t>
            </a:r>
            <a:b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</a:br>
            <a:r>
              <a:rPr lang="en-US" sz="4000" b="1" dirty="0" smtClean="0">
                <a:solidFill>
                  <a:srgbClr val="002060"/>
                </a:solidFill>
                <a:latin typeface="Monotype Corsiva" pitchFamily="66" charset="0"/>
              </a:rPr>
              <a:t>S</a:t>
            </a:r>
            <a:r>
              <a:rPr lang="en-US" sz="4000" b="1" baseline="-25000" dirty="0" smtClean="0">
                <a:solidFill>
                  <a:srgbClr val="002060"/>
                </a:solidFill>
                <a:latin typeface="Monotype Corsiva" pitchFamily="66" charset="0"/>
              </a:rPr>
              <a:t>x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Monotype Corsiva" pitchFamily="66" charset="0"/>
              </a:rPr>
              <a:t>= V</a:t>
            </a:r>
            <a:r>
              <a:rPr lang="en-US" sz="4000" b="1" baseline="-25000" dirty="0" smtClean="0">
                <a:solidFill>
                  <a:srgbClr val="002060"/>
                </a:solidFill>
                <a:latin typeface="Monotype Corsiva" pitchFamily="66" charset="0"/>
              </a:rPr>
              <a:t>x</a:t>
            </a:r>
            <a:r>
              <a:rPr lang="en-US" sz="4000" b="1" dirty="0" smtClean="0">
                <a:solidFill>
                  <a:srgbClr val="002060"/>
                </a:solidFill>
                <a:latin typeface="Monotype Corsiva" pitchFamily="66" charset="0"/>
              </a:rPr>
              <a:t> t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, </a:t>
            </a:r>
            <a:b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Monotype Corsiva" pitchFamily="66" charset="0"/>
              </a:rPr>
              <a:t>где </a:t>
            </a:r>
            <a:r>
              <a:rPr lang="en-US" sz="3200" b="1" dirty="0" smtClean="0">
                <a:solidFill>
                  <a:srgbClr val="002060"/>
                </a:solidFill>
                <a:latin typeface="Monotype Corsiva" pitchFamily="66" charset="0"/>
              </a:rPr>
              <a:t>V</a:t>
            </a:r>
            <a:r>
              <a:rPr lang="en-US" sz="3200" b="1" baseline="-25000" dirty="0" smtClean="0">
                <a:solidFill>
                  <a:srgbClr val="002060"/>
                </a:solidFill>
                <a:latin typeface="Monotype Corsiva" pitchFamily="66" charset="0"/>
              </a:rPr>
              <a:t>x</a:t>
            </a:r>
            <a:r>
              <a:rPr lang="en-US" sz="3200" b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Monotype Corsiva" pitchFamily="66" charset="0"/>
              </a:rPr>
              <a:t>– проекция скорости движения тела на оси ОХ.</a:t>
            </a:r>
            <a:endParaRPr lang="ru-RU" sz="32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428596" y="2143116"/>
            <a:ext cx="4143404" cy="2840672"/>
            <a:chOff x="-27088" y="1928802"/>
            <a:chExt cx="5742096" cy="4606259"/>
          </a:xfrm>
        </p:grpSpPr>
        <p:cxnSp>
          <p:nvCxnSpPr>
            <p:cNvPr id="4" name="Прямая соединительная линия 3"/>
            <p:cNvCxnSpPr>
              <a:endCxn id="28" idx="3"/>
            </p:cNvCxnSpPr>
            <p:nvPr/>
          </p:nvCxnSpPr>
          <p:spPr>
            <a:xfrm rot="5400000" flipH="1" flipV="1">
              <a:off x="1764994" y="3479514"/>
              <a:ext cx="2042112" cy="2042112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Группа 2"/>
            <p:cNvGrpSpPr/>
            <p:nvPr/>
          </p:nvGrpSpPr>
          <p:grpSpPr>
            <a:xfrm>
              <a:off x="-27088" y="1928802"/>
              <a:ext cx="5742096" cy="4606259"/>
              <a:chOff x="-27088" y="1928802"/>
              <a:chExt cx="5742096" cy="4606259"/>
            </a:xfrm>
          </p:grpSpPr>
          <p:grpSp>
            <p:nvGrpSpPr>
              <p:cNvPr id="6" name="Группа 29"/>
              <p:cNvGrpSpPr/>
              <p:nvPr/>
            </p:nvGrpSpPr>
            <p:grpSpPr>
              <a:xfrm>
                <a:off x="-27088" y="1928802"/>
                <a:ext cx="5742096" cy="4606259"/>
                <a:chOff x="-27088" y="1928802"/>
                <a:chExt cx="5742096" cy="4606259"/>
              </a:xfrm>
            </p:grpSpPr>
            <p:cxnSp>
              <p:nvCxnSpPr>
                <p:cNvPr id="8" name="Прямая со стрелкой 7"/>
                <p:cNvCxnSpPr/>
                <p:nvPr/>
              </p:nvCxnSpPr>
              <p:spPr>
                <a:xfrm rot="5400000" flipH="1" flipV="1">
                  <a:off x="-464379" y="4107661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Прямая со стрелкой 2"/>
                <p:cNvCxnSpPr/>
                <p:nvPr/>
              </p:nvCxnSpPr>
              <p:spPr>
                <a:xfrm>
                  <a:off x="1000100" y="5572140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" name="Прямоугольник 9"/>
                <p:cNvSpPr/>
                <p:nvPr/>
              </p:nvSpPr>
              <p:spPr>
                <a:xfrm>
                  <a:off x="-27088" y="1928802"/>
                  <a:ext cx="1914032" cy="748608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 smtClean="0"/>
                    <a:t>S </a:t>
                  </a:r>
                  <a:r>
                    <a:rPr lang="en-US" sz="2400" b="1" baseline="-25000" dirty="0" smtClean="0"/>
                    <a:t>x</a:t>
                  </a:r>
                  <a:r>
                    <a:rPr lang="ru-RU" sz="2400" dirty="0" smtClean="0"/>
                    <a:t>, м</a:t>
                  </a:r>
                  <a:endParaRPr lang="ru-RU" sz="2400" dirty="0"/>
                </a:p>
              </p:txBody>
            </p:sp>
            <p:sp>
              <p:nvSpPr>
                <p:cNvPr id="11" name="Прямоугольник 10"/>
                <p:cNvSpPr/>
                <p:nvPr/>
              </p:nvSpPr>
              <p:spPr>
                <a:xfrm>
                  <a:off x="4256729" y="5786453"/>
                  <a:ext cx="1458279" cy="748608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 smtClean="0"/>
                    <a:t>t</a:t>
                  </a:r>
                  <a:r>
                    <a:rPr lang="en-US" sz="2400" dirty="0" smtClean="0"/>
                    <a:t>, </a:t>
                  </a:r>
                  <a:r>
                    <a:rPr lang="ru-RU" sz="2400" dirty="0" smtClean="0"/>
                    <a:t>с</a:t>
                  </a:r>
                  <a:r>
                    <a:rPr lang="en-US" sz="2400" dirty="0" smtClean="0"/>
                    <a:t> </a:t>
                  </a:r>
                  <a:endParaRPr lang="ru-RU" sz="2400" dirty="0"/>
                </a:p>
              </p:txBody>
            </p:sp>
            <p:cxnSp>
              <p:nvCxnSpPr>
                <p:cNvPr id="12" name="Прямая соединительная линия 11"/>
                <p:cNvCxnSpPr/>
                <p:nvPr/>
              </p:nvCxnSpPr>
              <p:spPr>
                <a:xfrm rot="5400000">
                  <a:off x="228677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Прямая соединительная линия 12"/>
                <p:cNvCxnSpPr/>
                <p:nvPr/>
              </p:nvCxnSpPr>
              <p:spPr>
                <a:xfrm rot="5400000">
                  <a:off x="300115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Прямая соединительная линия 13"/>
                <p:cNvCxnSpPr/>
                <p:nvPr/>
              </p:nvCxnSpPr>
              <p:spPr>
                <a:xfrm rot="5400000">
                  <a:off x="371553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Прямая соединительная линия 14"/>
                <p:cNvCxnSpPr/>
                <p:nvPr/>
              </p:nvCxnSpPr>
              <p:spPr>
                <a:xfrm rot="5400000">
                  <a:off x="442991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Прямая соединительная линия 15"/>
                <p:cNvCxnSpPr/>
                <p:nvPr/>
              </p:nvCxnSpPr>
              <p:spPr>
                <a:xfrm rot="10800000">
                  <a:off x="1571604" y="485776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Прямая соединительная линия 16"/>
                <p:cNvCxnSpPr/>
                <p:nvPr/>
              </p:nvCxnSpPr>
              <p:spPr>
                <a:xfrm rot="10800000">
                  <a:off x="1571604" y="414338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Прямая соединительная линия 17"/>
                <p:cNvCxnSpPr/>
                <p:nvPr/>
              </p:nvCxnSpPr>
              <p:spPr>
                <a:xfrm rot="10800000">
                  <a:off x="1571604" y="342900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Прямоугольник 18"/>
                <p:cNvSpPr/>
                <p:nvPr/>
              </p:nvSpPr>
              <p:spPr>
                <a:xfrm>
                  <a:off x="1142976" y="5786454"/>
                  <a:ext cx="357094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0</a:t>
                  </a:r>
                  <a:endParaRPr lang="ru-RU" sz="2400" dirty="0"/>
                </a:p>
              </p:txBody>
            </p:sp>
            <p:sp>
              <p:nvSpPr>
                <p:cNvPr id="20" name="Прямоугольник 19"/>
                <p:cNvSpPr/>
                <p:nvPr/>
              </p:nvSpPr>
              <p:spPr>
                <a:xfrm>
                  <a:off x="2143108" y="5786454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10</a:t>
                  </a:r>
                  <a:endParaRPr lang="ru-RU" sz="2400" dirty="0"/>
                </a:p>
              </p:txBody>
            </p:sp>
            <p:sp>
              <p:nvSpPr>
                <p:cNvPr id="21" name="Прямоугольник 20"/>
                <p:cNvSpPr/>
                <p:nvPr/>
              </p:nvSpPr>
              <p:spPr>
                <a:xfrm>
                  <a:off x="3571867" y="5786454"/>
                  <a:ext cx="707616" cy="66008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30</a:t>
                  </a:r>
                  <a:endParaRPr lang="ru-RU" sz="2400" dirty="0"/>
                </a:p>
              </p:txBody>
            </p:sp>
            <p:sp>
              <p:nvSpPr>
                <p:cNvPr id="22" name="Прямоугольник 21"/>
                <p:cNvSpPr/>
                <p:nvPr/>
              </p:nvSpPr>
              <p:spPr>
                <a:xfrm>
                  <a:off x="2798367" y="5793087"/>
                  <a:ext cx="721770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23" name="Прямоугольник 22"/>
                <p:cNvSpPr/>
                <p:nvPr/>
              </p:nvSpPr>
              <p:spPr>
                <a:xfrm>
                  <a:off x="793176" y="4559805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24" name="Прямоугольник 23"/>
                <p:cNvSpPr/>
                <p:nvPr/>
              </p:nvSpPr>
              <p:spPr>
                <a:xfrm>
                  <a:off x="793176" y="3902054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40</a:t>
                  </a:r>
                  <a:endParaRPr lang="ru-RU" sz="2400" dirty="0"/>
                </a:p>
              </p:txBody>
            </p:sp>
            <p:sp>
              <p:nvSpPr>
                <p:cNvPr id="25" name="Прямоугольник 24"/>
                <p:cNvSpPr/>
                <p:nvPr/>
              </p:nvSpPr>
              <p:spPr>
                <a:xfrm>
                  <a:off x="793176" y="3214686"/>
                  <a:ext cx="635553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60</a:t>
                  </a:r>
                  <a:endParaRPr lang="ru-RU" sz="2400" dirty="0"/>
                </a:p>
              </p:txBody>
            </p:sp>
            <p:sp>
              <p:nvSpPr>
                <p:cNvPr id="26" name="Блок-схема: узел 25"/>
                <p:cNvSpPr/>
                <p:nvPr/>
              </p:nvSpPr>
              <p:spPr>
                <a:xfrm>
                  <a:off x="2357422" y="478632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7" name="Блок-схема: узел 26"/>
                <p:cNvSpPr/>
                <p:nvPr/>
              </p:nvSpPr>
              <p:spPr>
                <a:xfrm>
                  <a:off x="3071802" y="407194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8" name="Блок-схема: узел 27"/>
                <p:cNvSpPr/>
                <p:nvPr/>
              </p:nvSpPr>
              <p:spPr>
                <a:xfrm>
                  <a:off x="3786182" y="335756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29" name="Прямая соединительная линия 28"/>
                <p:cNvCxnSpPr>
                  <a:endCxn id="26" idx="2"/>
                </p:cNvCxnSpPr>
                <p:nvPr/>
              </p:nvCxnSpPr>
              <p:spPr>
                <a:xfrm>
                  <a:off x="1857356" y="4857760"/>
                  <a:ext cx="500066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Прямая соединительная линия 29"/>
                <p:cNvCxnSpPr>
                  <a:stCxn id="26" idx="4"/>
                </p:cNvCxnSpPr>
                <p:nvPr/>
              </p:nvCxnSpPr>
              <p:spPr>
                <a:xfrm rot="5400000">
                  <a:off x="2132646" y="5225412"/>
                  <a:ext cx="59242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Прямая соединительная линия 30"/>
                <p:cNvCxnSpPr>
                  <a:endCxn id="27" idx="2"/>
                </p:cNvCxnSpPr>
                <p:nvPr/>
              </p:nvCxnSpPr>
              <p:spPr>
                <a:xfrm>
                  <a:off x="1714480" y="4143380"/>
                  <a:ext cx="135732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Прямая соединительная линия 31"/>
                <p:cNvCxnSpPr>
                  <a:stCxn id="27" idx="4"/>
                </p:cNvCxnSpPr>
                <p:nvPr/>
              </p:nvCxnSpPr>
              <p:spPr>
                <a:xfrm rot="5400000">
                  <a:off x="2535223" y="4822041"/>
                  <a:ext cx="1215240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Прямая соединительная линия 32"/>
                <p:cNvCxnSpPr>
                  <a:endCxn id="28" idx="2"/>
                </p:cNvCxnSpPr>
                <p:nvPr/>
              </p:nvCxnSpPr>
              <p:spPr>
                <a:xfrm>
                  <a:off x="1785918" y="3429000"/>
                  <a:ext cx="2000264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Прямая соединительная линия 33"/>
                <p:cNvCxnSpPr>
                  <a:stCxn id="28" idx="4"/>
                </p:cNvCxnSpPr>
                <p:nvPr/>
              </p:nvCxnSpPr>
              <p:spPr>
                <a:xfrm rot="5400000">
                  <a:off x="2821769" y="4536289"/>
                  <a:ext cx="207170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" name="Блок-схема: узел 4"/>
              <p:cNvSpPr/>
              <p:nvPr/>
            </p:nvSpPr>
            <p:spPr>
              <a:xfrm>
                <a:off x="1643042" y="5500702"/>
                <a:ext cx="142876" cy="142876"/>
              </a:xfrm>
              <a:prstGeom prst="flowChartConnector">
                <a:avLst/>
              </a:prstGeom>
              <a:solidFill>
                <a:srgbClr val="CC006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72" name="Группа 71"/>
          <p:cNvGrpSpPr/>
          <p:nvPr/>
        </p:nvGrpSpPr>
        <p:grpSpPr>
          <a:xfrm>
            <a:off x="4857752" y="2428868"/>
            <a:ext cx="4000528" cy="2000548"/>
            <a:chOff x="4286248" y="2285992"/>
            <a:chExt cx="4000528" cy="2000548"/>
          </a:xfrm>
        </p:grpSpPr>
        <p:sp>
          <p:nvSpPr>
            <p:cNvPr id="67" name="Прямоугольник 66"/>
            <p:cNvSpPr/>
            <p:nvPr/>
          </p:nvSpPr>
          <p:spPr>
            <a:xfrm>
              <a:off x="4286248" y="2285992"/>
              <a:ext cx="4000528" cy="200054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Зная это , можно рассчитать скорость по данных графика, если движение тела равномерное прямолинейное</a:t>
              </a:r>
            </a:p>
            <a:p>
              <a:r>
                <a:rPr lang="en-US" sz="2800" b="1" dirty="0" smtClean="0">
                  <a:solidFill>
                    <a:srgbClr val="002060"/>
                  </a:solidFill>
                  <a:latin typeface="Monotype Corsiva" pitchFamily="66" charset="0"/>
                </a:rPr>
                <a:t>S</a:t>
              </a:r>
              <a:r>
                <a:rPr lang="en-US" sz="2800" b="1" baseline="-25000" dirty="0" smtClean="0">
                  <a:solidFill>
                    <a:srgbClr val="002060"/>
                  </a:solidFill>
                  <a:latin typeface="Monotype Corsiva" pitchFamily="66" charset="0"/>
                </a:rPr>
                <a:t>x</a:t>
              </a:r>
              <a:r>
                <a:rPr lang="ru-RU" sz="2800" b="1" dirty="0" smtClean="0">
                  <a:solidFill>
                    <a:srgbClr val="002060"/>
                  </a:solidFill>
                  <a:latin typeface="Monotype Corsiva" pitchFamily="66" charset="0"/>
                </a:rPr>
                <a:t> </a:t>
              </a:r>
              <a:r>
                <a:rPr lang="en-US" sz="2800" b="1" dirty="0" smtClean="0">
                  <a:solidFill>
                    <a:srgbClr val="002060"/>
                  </a:solidFill>
                  <a:latin typeface="Monotype Corsiva" pitchFamily="66" charset="0"/>
                </a:rPr>
                <a:t>= V</a:t>
              </a:r>
              <a:r>
                <a:rPr lang="en-US" sz="2800" b="1" baseline="-25000" dirty="0" smtClean="0">
                  <a:solidFill>
                    <a:srgbClr val="002060"/>
                  </a:solidFill>
                  <a:latin typeface="Monotype Corsiva" pitchFamily="66" charset="0"/>
                </a:rPr>
                <a:t>x</a:t>
              </a:r>
              <a:r>
                <a:rPr lang="en-US" sz="2800" b="1" dirty="0" smtClean="0">
                  <a:solidFill>
                    <a:srgbClr val="002060"/>
                  </a:solidFill>
                  <a:latin typeface="Monotype Corsiva" pitchFamily="66" charset="0"/>
                </a:rPr>
                <a:t> t</a:t>
              </a:r>
              <a:r>
                <a:rPr lang="ru-RU" sz="2800" b="1" dirty="0" smtClean="0">
                  <a:solidFill>
                    <a:srgbClr val="002060"/>
                  </a:solidFill>
                  <a:latin typeface="Monotype Corsiva" pitchFamily="66" charset="0"/>
                </a:rPr>
                <a:t>,           </a:t>
              </a:r>
              <a:r>
                <a:rPr lang="en-US" sz="2800" b="1" dirty="0" smtClean="0">
                  <a:solidFill>
                    <a:srgbClr val="002060"/>
                  </a:solidFill>
                  <a:latin typeface="Monotype Corsiva" pitchFamily="66" charset="0"/>
                </a:rPr>
                <a:t>V</a:t>
              </a:r>
              <a:r>
                <a:rPr lang="en-US" sz="2800" b="1" baseline="-25000" dirty="0" smtClean="0">
                  <a:solidFill>
                    <a:srgbClr val="002060"/>
                  </a:solidFill>
                  <a:latin typeface="Monotype Corsiva" pitchFamily="66" charset="0"/>
                </a:rPr>
                <a:t>x</a:t>
              </a:r>
              <a:r>
                <a:rPr lang="ru-RU" sz="2800" b="1" dirty="0" smtClean="0">
                  <a:solidFill>
                    <a:srgbClr val="002060"/>
                  </a:solidFill>
                  <a:latin typeface="Monotype Corsiva" pitchFamily="66" charset="0"/>
                </a:rPr>
                <a:t> </a:t>
              </a:r>
              <a:r>
                <a:rPr lang="en-US" sz="2800" b="1" dirty="0" smtClean="0">
                  <a:solidFill>
                    <a:srgbClr val="002060"/>
                  </a:solidFill>
                  <a:latin typeface="Monotype Corsiva" pitchFamily="66" charset="0"/>
                </a:rPr>
                <a:t>= S</a:t>
              </a:r>
              <a:r>
                <a:rPr lang="en-US" sz="2800" b="1" baseline="-25000" dirty="0" smtClean="0">
                  <a:solidFill>
                    <a:srgbClr val="002060"/>
                  </a:solidFill>
                  <a:latin typeface="Monotype Corsiva" pitchFamily="66" charset="0"/>
                </a:rPr>
                <a:t>x</a:t>
              </a:r>
              <a:r>
                <a:rPr lang="en-US" sz="2800" b="1" dirty="0" smtClean="0">
                  <a:solidFill>
                    <a:srgbClr val="002060"/>
                  </a:solidFill>
                  <a:latin typeface="Monotype Corsiva" pitchFamily="66" charset="0"/>
                </a:rPr>
                <a:t> </a:t>
              </a:r>
              <a:r>
                <a:rPr lang="ru-RU" sz="2800" b="1" dirty="0" smtClean="0">
                  <a:solidFill>
                    <a:srgbClr val="002060"/>
                  </a:solidFill>
                  <a:latin typeface="Monotype Corsiva" pitchFamily="66" charset="0"/>
                </a:rPr>
                <a:t>/</a:t>
              </a:r>
              <a:r>
                <a:rPr lang="en-US" sz="2800" b="1" dirty="0" smtClean="0">
                  <a:solidFill>
                    <a:srgbClr val="002060"/>
                  </a:solidFill>
                  <a:latin typeface="Monotype Corsiva" pitchFamily="66" charset="0"/>
                </a:rPr>
                <a:t>t</a:t>
              </a:r>
              <a:r>
                <a:rPr lang="ru-RU" sz="2800" b="1" dirty="0" smtClean="0">
                  <a:solidFill>
                    <a:srgbClr val="002060"/>
                  </a:solidFill>
                  <a:latin typeface="Monotype Corsiva" pitchFamily="66" charset="0"/>
                </a:rPr>
                <a:t>,</a:t>
              </a:r>
              <a:endParaRPr lang="ru-RU" sz="2800" dirty="0"/>
            </a:p>
          </p:txBody>
        </p:sp>
        <p:sp>
          <p:nvSpPr>
            <p:cNvPr id="68" name="Стрелка вправо 67"/>
            <p:cNvSpPr/>
            <p:nvPr/>
          </p:nvSpPr>
          <p:spPr>
            <a:xfrm flipV="1">
              <a:off x="5857884" y="3929066"/>
              <a:ext cx="428627" cy="214316"/>
            </a:xfrm>
            <a:prstGeom prst="rightArrow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8" name="Группа 77"/>
          <p:cNvGrpSpPr/>
          <p:nvPr/>
        </p:nvGrpSpPr>
        <p:grpSpPr>
          <a:xfrm>
            <a:off x="785786" y="5143512"/>
            <a:ext cx="2000264" cy="1543118"/>
            <a:chOff x="785786" y="5143512"/>
            <a:chExt cx="2000264" cy="1543118"/>
          </a:xfrm>
        </p:grpSpPr>
        <p:sp>
          <p:nvSpPr>
            <p:cNvPr id="74" name="Прямоугольник 73"/>
            <p:cNvSpPr/>
            <p:nvPr/>
          </p:nvSpPr>
          <p:spPr>
            <a:xfrm>
              <a:off x="1071538" y="6286520"/>
              <a:ext cx="85725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b="1" dirty="0" smtClean="0">
                  <a:solidFill>
                    <a:srgbClr val="002060"/>
                  </a:solidFill>
                  <a:latin typeface="Monotype Corsiva" pitchFamily="66" charset="0"/>
                </a:rPr>
                <a:t>V</a:t>
              </a:r>
              <a:r>
                <a:rPr lang="ru-RU" sz="2000" b="1" baseline="-25000" dirty="0" smtClean="0">
                  <a:solidFill>
                    <a:srgbClr val="002060"/>
                  </a:solidFill>
                  <a:latin typeface="Monotype Corsiva" pitchFamily="66" charset="0"/>
                </a:rPr>
                <a:t> </a:t>
              </a:r>
              <a:r>
                <a:rPr lang="ru-RU" sz="2000" b="1" dirty="0" smtClean="0">
                  <a:solidFill>
                    <a:srgbClr val="002060"/>
                  </a:solidFill>
                  <a:latin typeface="Monotype Corsiva" pitchFamily="66" charset="0"/>
                </a:rPr>
                <a:t> - ?</a:t>
              </a:r>
              <a:endParaRPr lang="ru-RU" sz="2000" dirty="0"/>
            </a:p>
          </p:txBody>
        </p:sp>
        <p:grpSp>
          <p:nvGrpSpPr>
            <p:cNvPr id="77" name="Группа 76"/>
            <p:cNvGrpSpPr/>
            <p:nvPr/>
          </p:nvGrpSpPr>
          <p:grpSpPr>
            <a:xfrm>
              <a:off x="785786" y="5143512"/>
              <a:ext cx="2000264" cy="1428760"/>
              <a:chOff x="928662" y="5072074"/>
              <a:chExt cx="2000264" cy="1428760"/>
            </a:xfrm>
          </p:grpSpPr>
          <p:sp>
            <p:nvSpPr>
              <p:cNvPr id="70" name="Прямоугольник 69"/>
              <p:cNvSpPr/>
              <p:nvPr/>
            </p:nvSpPr>
            <p:spPr>
              <a:xfrm>
                <a:off x="928662" y="5429264"/>
                <a:ext cx="200026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002060"/>
                    </a:solidFill>
                    <a:latin typeface="Monotype Corsiva" pitchFamily="66" charset="0"/>
                  </a:rPr>
                  <a:t>S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Monotype Corsiva" pitchFamily="66" charset="0"/>
                  </a:rPr>
                  <a:t> = 60 м</a:t>
                </a:r>
                <a:endParaRPr lang="ru-RU" sz="2400" dirty="0"/>
              </a:p>
            </p:txBody>
          </p:sp>
          <p:sp>
            <p:nvSpPr>
              <p:cNvPr id="71" name="Прямоугольник 70"/>
              <p:cNvSpPr/>
              <p:nvPr/>
            </p:nvSpPr>
            <p:spPr>
              <a:xfrm>
                <a:off x="928662" y="5857892"/>
                <a:ext cx="115768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u="sng" dirty="0" smtClean="0">
                    <a:solidFill>
                      <a:srgbClr val="002060"/>
                    </a:solidFill>
                    <a:latin typeface="Monotype Corsiva" pitchFamily="66" charset="0"/>
                  </a:rPr>
                  <a:t>t</a:t>
                </a:r>
                <a:r>
                  <a:rPr lang="ru-RU" sz="2400" b="1" u="sng" dirty="0" smtClean="0">
                    <a:solidFill>
                      <a:srgbClr val="002060"/>
                    </a:solidFill>
                    <a:latin typeface="Monotype Corsiva" pitchFamily="66" charset="0"/>
                  </a:rPr>
                  <a:t>  = 30  с</a:t>
                </a:r>
                <a:endParaRPr lang="ru-RU" sz="2400" u="sng" dirty="0"/>
              </a:p>
            </p:txBody>
          </p:sp>
          <p:sp>
            <p:nvSpPr>
              <p:cNvPr id="73" name="Прямоугольник 72"/>
              <p:cNvSpPr/>
              <p:nvPr/>
            </p:nvSpPr>
            <p:spPr>
              <a:xfrm>
                <a:off x="1000100" y="5072074"/>
                <a:ext cx="171451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400" dirty="0" smtClean="0">
                    <a:latin typeface="Monotype Corsiva" pitchFamily="66" charset="0"/>
                  </a:rPr>
                  <a:t>Дано:</a:t>
                </a:r>
                <a:endParaRPr lang="ru-RU" sz="2400" dirty="0">
                  <a:latin typeface="Monotype Corsiva" pitchFamily="66" charset="0"/>
                </a:endParaRPr>
              </a:p>
            </p:txBody>
          </p:sp>
          <p:cxnSp>
            <p:nvCxnSpPr>
              <p:cNvPr id="76" name="Прямая соединительная линия 75"/>
              <p:cNvCxnSpPr/>
              <p:nvPr/>
            </p:nvCxnSpPr>
            <p:spPr>
              <a:xfrm rot="5400000">
                <a:off x="2108183" y="5892817"/>
                <a:ext cx="1214446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3" name="Группа 82"/>
          <p:cNvGrpSpPr/>
          <p:nvPr/>
        </p:nvGrpSpPr>
        <p:grpSpPr>
          <a:xfrm>
            <a:off x="2928926" y="5143512"/>
            <a:ext cx="4643470" cy="1533235"/>
            <a:chOff x="2928926" y="5143512"/>
            <a:chExt cx="4382021" cy="1533235"/>
          </a:xfrm>
        </p:grpSpPr>
        <p:sp>
          <p:nvSpPr>
            <p:cNvPr id="79" name="Прямоугольник 78"/>
            <p:cNvSpPr/>
            <p:nvPr/>
          </p:nvSpPr>
          <p:spPr>
            <a:xfrm>
              <a:off x="3357554" y="5143512"/>
              <a:ext cx="122020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Monotype Corsiva" pitchFamily="66" charset="0"/>
                </a:rPr>
                <a:t>Решение:</a:t>
              </a:r>
              <a:endParaRPr lang="ru-RU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80" name="Прямоугольник 79"/>
            <p:cNvSpPr/>
            <p:nvPr/>
          </p:nvSpPr>
          <p:spPr>
            <a:xfrm>
              <a:off x="2928926" y="5643578"/>
              <a:ext cx="157163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V</a:t>
              </a:r>
              <a:r>
                <a:rPr lang="en-US" sz="2400" b="1" baseline="-25000" dirty="0" smtClean="0">
                  <a:solidFill>
                    <a:srgbClr val="002060"/>
                  </a:solidFill>
                  <a:latin typeface="Monotype Corsiva" pitchFamily="66" charset="0"/>
                </a:rPr>
                <a:t>x</a:t>
              </a:r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 </a:t>
              </a:r>
              <a:r>
                <a:rPr lang="en-US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= S</a:t>
              </a:r>
              <a:r>
                <a:rPr lang="en-US" sz="2400" b="1" baseline="-25000" dirty="0" smtClean="0">
                  <a:solidFill>
                    <a:srgbClr val="002060"/>
                  </a:solidFill>
                  <a:latin typeface="Monotype Corsiva" pitchFamily="66" charset="0"/>
                </a:rPr>
                <a:t>x</a:t>
              </a:r>
              <a:r>
                <a:rPr lang="en-US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 </a:t>
              </a:r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/</a:t>
              </a:r>
              <a:r>
                <a:rPr lang="en-US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t</a:t>
              </a:r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,</a:t>
              </a:r>
              <a:endParaRPr lang="ru-RU" sz="2400" dirty="0"/>
            </a:p>
          </p:txBody>
        </p:sp>
        <p:sp>
          <p:nvSpPr>
            <p:cNvPr id="81" name="Прямоугольник 80"/>
            <p:cNvSpPr/>
            <p:nvPr/>
          </p:nvSpPr>
          <p:spPr>
            <a:xfrm>
              <a:off x="4500562" y="5643578"/>
              <a:ext cx="281038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V</a:t>
              </a:r>
              <a:r>
                <a:rPr lang="en-US" sz="2400" b="1" baseline="-25000" dirty="0" smtClean="0">
                  <a:solidFill>
                    <a:srgbClr val="002060"/>
                  </a:solidFill>
                  <a:latin typeface="Monotype Corsiva" pitchFamily="66" charset="0"/>
                </a:rPr>
                <a:t>x</a:t>
              </a:r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 </a:t>
              </a:r>
              <a:r>
                <a:rPr lang="en-US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=</a:t>
              </a:r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 60 м/ 30 с = 2 м/с</a:t>
              </a:r>
              <a:endParaRPr lang="ru-RU" sz="2400" dirty="0"/>
            </a:p>
          </p:txBody>
        </p:sp>
        <p:sp>
          <p:nvSpPr>
            <p:cNvPr id="82" name="Прямоугольник 81"/>
            <p:cNvSpPr/>
            <p:nvPr/>
          </p:nvSpPr>
          <p:spPr>
            <a:xfrm>
              <a:off x="4643438" y="6215082"/>
              <a:ext cx="229742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Ответ: </a:t>
              </a:r>
              <a:r>
                <a:rPr lang="en-US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V</a:t>
              </a:r>
              <a:r>
                <a:rPr lang="en-US" sz="2400" b="1" baseline="-25000" dirty="0" smtClean="0">
                  <a:solidFill>
                    <a:srgbClr val="002060"/>
                  </a:solidFill>
                  <a:latin typeface="Monotype Corsiva" pitchFamily="66" charset="0"/>
                </a:rPr>
                <a:t>x</a:t>
              </a:r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 </a:t>
              </a:r>
              <a:r>
                <a:rPr lang="en-US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=</a:t>
              </a:r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2 м/с</a:t>
              </a:r>
              <a:r>
                <a:rPr lang="en-US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 </a:t>
              </a:r>
              <a:endParaRPr lang="ru-RU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02" y="714356"/>
            <a:ext cx="8643998" cy="1653342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Для равномерного прямолинейного движения: </a:t>
            </a:r>
            <a:b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</a:b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х = х </a:t>
            </a:r>
            <a:r>
              <a:rPr lang="ru-RU" sz="3600" b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о </a:t>
            </a: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+ 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S</a:t>
            </a:r>
            <a:r>
              <a:rPr lang="en-US" sz="3600" b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x</a:t>
            </a: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 , но</a:t>
            </a:r>
            <a:r>
              <a:rPr lang="en-US" sz="3600" b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Monotype Corsiva" pitchFamily="66" charset="0"/>
              </a:rPr>
              <a:t>S</a:t>
            </a:r>
            <a:r>
              <a:rPr lang="en-US" sz="3600" b="1" baseline="-25000" dirty="0" smtClean="0">
                <a:solidFill>
                  <a:srgbClr val="002060"/>
                </a:solidFill>
                <a:latin typeface="Monotype Corsiva" pitchFamily="66" charset="0"/>
              </a:rPr>
              <a:t>x</a:t>
            </a:r>
            <a:r>
              <a:rPr lang="ru-RU" sz="3600" b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Monotype Corsiva" pitchFamily="66" charset="0"/>
              </a:rPr>
              <a:t>= V</a:t>
            </a:r>
            <a:r>
              <a:rPr lang="en-US" sz="3600" b="1" baseline="-25000" dirty="0" smtClean="0">
                <a:solidFill>
                  <a:srgbClr val="002060"/>
                </a:solidFill>
                <a:latin typeface="Monotype Corsiva" pitchFamily="66" charset="0"/>
              </a:rPr>
              <a:t>x</a:t>
            </a:r>
            <a:r>
              <a:rPr lang="en-US" sz="3600" b="1" dirty="0" smtClean="0">
                <a:solidFill>
                  <a:srgbClr val="002060"/>
                </a:solidFill>
                <a:latin typeface="Monotype Corsiva" pitchFamily="66" charset="0"/>
              </a:rPr>
              <a:t> t</a:t>
            </a:r>
            <a:r>
              <a:rPr lang="ru-RU" sz="3600" b="1" dirty="0" smtClean="0">
                <a:solidFill>
                  <a:srgbClr val="002060"/>
                </a:solidFill>
                <a:latin typeface="Monotype Corsiva" pitchFamily="66" charset="0"/>
              </a:rPr>
              <a:t>, </a:t>
            </a:r>
            <a:br>
              <a:rPr lang="ru-RU" sz="3600" b="1" dirty="0" smtClean="0">
                <a:solidFill>
                  <a:srgbClr val="002060"/>
                </a:solidFill>
                <a:latin typeface="Monotype Corsiva" pitchFamily="66" charset="0"/>
              </a:rPr>
            </a:b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значит,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 </a:t>
            </a:r>
            <a: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х = х </a:t>
            </a:r>
            <a:r>
              <a:rPr lang="ru-RU" sz="4400" b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о </a:t>
            </a:r>
            <a: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+</a:t>
            </a:r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en-US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V</a:t>
            </a:r>
            <a:r>
              <a:rPr lang="en-US" sz="4400" b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x</a:t>
            </a:r>
            <a:r>
              <a:rPr lang="en-US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t</a:t>
            </a:r>
            <a: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endParaRPr lang="ru-RU" sz="4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214282" y="3714752"/>
            <a:ext cx="4143404" cy="2840672"/>
            <a:chOff x="-27088" y="1928802"/>
            <a:chExt cx="5742096" cy="4606259"/>
          </a:xfrm>
        </p:grpSpPr>
        <p:cxnSp>
          <p:nvCxnSpPr>
            <p:cNvPr id="4" name="Прямая соединительная линия 3"/>
            <p:cNvCxnSpPr>
              <a:endCxn id="28" idx="3"/>
            </p:cNvCxnSpPr>
            <p:nvPr/>
          </p:nvCxnSpPr>
          <p:spPr>
            <a:xfrm rot="5400000" flipH="1" flipV="1">
              <a:off x="1764994" y="3479514"/>
              <a:ext cx="2042112" cy="2042112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Группа 2"/>
            <p:cNvGrpSpPr/>
            <p:nvPr/>
          </p:nvGrpSpPr>
          <p:grpSpPr>
            <a:xfrm>
              <a:off x="-27088" y="1928802"/>
              <a:ext cx="5742096" cy="4606259"/>
              <a:chOff x="-27088" y="1928802"/>
              <a:chExt cx="5742096" cy="4606259"/>
            </a:xfrm>
          </p:grpSpPr>
          <p:grpSp>
            <p:nvGrpSpPr>
              <p:cNvPr id="6" name="Группа 29"/>
              <p:cNvGrpSpPr/>
              <p:nvPr/>
            </p:nvGrpSpPr>
            <p:grpSpPr>
              <a:xfrm>
                <a:off x="-27088" y="1928802"/>
                <a:ext cx="5742096" cy="4606259"/>
                <a:chOff x="-27088" y="1928802"/>
                <a:chExt cx="5742096" cy="4606259"/>
              </a:xfrm>
            </p:grpSpPr>
            <p:cxnSp>
              <p:nvCxnSpPr>
                <p:cNvPr id="8" name="Прямая со стрелкой 7"/>
                <p:cNvCxnSpPr/>
                <p:nvPr/>
              </p:nvCxnSpPr>
              <p:spPr>
                <a:xfrm rot="5400000" flipH="1" flipV="1">
                  <a:off x="-464379" y="4107661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Прямая со стрелкой 2"/>
                <p:cNvCxnSpPr/>
                <p:nvPr/>
              </p:nvCxnSpPr>
              <p:spPr>
                <a:xfrm>
                  <a:off x="1000100" y="5572140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" name="Прямоугольник 9"/>
                <p:cNvSpPr/>
                <p:nvPr/>
              </p:nvSpPr>
              <p:spPr>
                <a:xfrm>
                  <a:off x="-27088" y="1928802"/>
                  <a:ext cx="1914032" cy="748608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/>
                    <a:t>х</a:t>
                  </a:r>
                  <a:r>
                    <a:rPr lang="ru-RU" sz="2400" dirty="0" smtClean="0"/>
                    <a:t>, м</a:t>
                  </a:r>
                  <a:endParaRPr lang="ru-RU" sz="2400" dirty="0"/>
                </a:p>
              </p:txBody>
            </p:sp>
            <p:sp>
              <p:nvSpPr>
                <p:cNvPr id="11" name="Прямоугольник 10"/>
                <p:cNvSpPr/>
                <p:nvPr/>
              </p:nvSpPr>
              <p:spPr>
                <a:xfrm>
                  <a:off x="4256729" y="5786453"/>
                  <a:ext cx="1458279" cy="748608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 smtClean="0"/>
                    <a:t>t</a:t>
                  </a:r>
                  <a:r>
                    <a:rPr lang="en-US" sz="2400" dirty="0" smtClean="0"/>
                    <a:t>, </a:t>
                  </a:r>
                  <a:r>
                    <a:rPr lang="ru-RU" sz="2400" dirty="0" smtClean="0"/>
                    <a:t>с</a:t>
                  </a:r>
                  <a:r>
                    <a:rPr lang="en-US" sz="2400" dirty="0" smtClean="0"/>
                    <a:t> </a:t>
                  </a:r>
                  <a:endParaRPr lang="ru-RU" sz="2400" dirty="0"/>
                </a:p>
              </p:txBody>
            </p:sp>
            <p:cxnSp>
              <p:nvCxnSpPr>
                <p:cNvPr id="12" name="Прямая соединительная линия 11"/>
                <p:cNvCxnSpPr/>
                <p:nvPr/>
              </p:nvCxnSpPr>
              <p:spPr>
                <a:xfrm rot="5400000">
                  <a:off x="228677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Прямая соединительная линия 12"/>
                <p:cNvCxnSpPr/>
                <p:nvPr/>
              </p:nvCxnSpPr>
              <p:spPr>
                <a:xfrm rot="5400000">
                  <a:off x="300115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Прямая соединительная линия 13"/>
                <p:cNvCxnSpPr/>
                <p:nvPr/>
              </p:nvCxnSpPr>
              <p:spPr>
                <a:xfrm rot="5400000">
                  <a:off x="371553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Прямая соединительная линия 14"/>
                <p:cNvCxnSpPr/>
                <p:nvPr/>
              </p:nvCxnSpPr>
              <p:spPr>
                <a:xfrm rot="5400000">
                  <a:off x="442991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Прямая соединительная линия 15"/>
                <p:cNvCxnSpPr/>
                <p:nvPr/>
              </p:nvCxnSpPr>
              <p:spPr>
                <a:xfrm rot="10800000">
                  <a:off x="1571604" y="485776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Прямая соединительная линия 16"/>
                <p:cNvCxnSpPr/>
                <p:nvPr/>
              </p:nvCxnSpPr>
              <p:spPr>
                <a:xfrm rot="10800000">
                  <a:off x="1571604" y="414338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Прямая соединительная линия 17"/>
                <p:cNvCxnSpPr/>
                <p:nvPr/>
              </p:nvCxnSpPr>
              <p:spPr>
                <a:xfrm rot="10800000">
                  <a:off x="1571604" y="342900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Прямоугольник 18"/>
                <p:cNvSpPr/>
                <p:nvPr/>
              </p:nvSpPr>
              <p:spPr>
                <a:xfrm>
                  <a:off x="1142976" y="5786454"/>
                  <a:ext cx="357094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0</a:t>
                  </a:r>
                  <a:endParaRPr lang="ru-RU" sz="2400" dirty="0"/>
                </a:p>
              </p:txBody>
            </p:sp>
            <p:sp>
              <p:nvSpPr>
                <p:cNvPr id="20" name="Прямоугольник 19"/>
                <p:cNvSpPr/>
                <p:nvPr/>
              </p:nvSpPr>
              <p:spPr>
                <a:xfrm>
                  <a:off x="2143108" y="5786454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10</a:t>
                  </a:r>
                  <a:endParaRPr lang="ru-RU" sz="2400" dirty="0"/>
                </a:p>
              </p:txBody>
            </p:sp>
            <p:sp>
              <p:nvSpPr>
                <p:cNvPr id="21" name="Прямоугольник 20"/>
                <p:cNvSpPr/>
                <p:nvPr/>
              </p:nvSpPr>
              <p:spPr>
                <a:xfrm>
                  <a:off x="3571867" y="5786454"/>
                  <a:ext cx="707616" cy="66008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30</a:t>
                  </a:r>
                  <a:endParaRPr lang="ru-RU" sz="2400" dirty="0"/>
                </a:p>
              </p:txBody>
            </p:sp>
            <p:sp>
              <p:nvSpPr>
                <p:cNvPr id="22" name="Прямоугольник 21"/>
                <p:cNvSpPr/>
                <p:nvPr/>
              </p:nvSpPr>
              <p:spPr>
                <a:xfrm>
                  <a:off x="2798367" y="5793087"/>
                  <a:ext cx="721770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23" name="Прямоугольник 22"/>
                <p:cNvSpPr/>
                <p:nvPr/>
              </p:nvSpPr>
              <p:spPr>
                <a:xfrm>
                  <a:off x="793176" y="4559805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24" name="Прямоугольник 23"/>
                <p:cNvSpPr/>
                <p:nvPr/>
              </p:nvSpPr>
              <p:spPr>
                <a:xfrm>
                  <a:off x="793176" y="3902054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40</a:t>
                  </a:r>
                  <a:endParaRPr lang="ru-RU" sz="2400" dirty="0"/>
                </a:p>
              </p:txBody>
            </p:sp>
            <p:sp>
              <p:nvSpPr>
                <p:cNvPr id="25" name="Прямоугольник 24"/>
                <p:cNvSpPr/>
                <p:nvPr/>
              </p:nvSpPr>
              <p:spPr>
                <a:xfrm>
                  <a:off x="793176" y="3214686"/>
                  <a:ext cx="635553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60</a:t>
                  </a:r>
                  <a:endParaRPr lang="ru-RU" sz="2400" dirty="0"/>
                </a:p>
              </p:txBody>
            </p:sp>
            <p:sp>
              <p:nvSpPr>
                <p:cNvPr id="26" name="Блок-схема: узел 25"/>
                <p:cNvSpPr/>
                <p:nvPr/>
              </p:nvSpPr>
              <p:spPr>
                <a:xfrm>
                  <a:off x="2357422" y="478632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7" name="Блок-схема: узел 26"/>
                <p:cNvSpPr/>
                <p:nvPr/>
              </p:nvSpPr>
              <p:spPr>
                <a:xfrm>
                  <a:off x="3071802" y="407194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8" name="Блок-схема: узел 27"/>
                <p:cNvSpPr/>
                <p:nvPr/>
              </p:nvSpPr>
              <p:spPr>
                <a:xfrm>
                  <a:off x="3786182" y="335756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29" name="Прямая соединительная линия 28"/>
                <p:cNvCxnSpPr>
                  <a:endCxn id="26" idx="2"/>
                </p:cNvCxnSpPr>
                <p:nvPr/>
              </p:nvCxnSpPr>
              <p:spPr>
                <a:xfrm>
                  <a:off x="1857356" y="4857760"/>
                  <a:ext cx="500066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Прямая соединительная линия 29"/>
                <p:cNvCxnSpPr>
                  <a:stCxn id="26" idx="4"/>
                </p:cNvCxnSpPr>
                <p:nvPr/>
              </p:nvCxnSpPr>
              <p:spPr>
                <a:xfrm rot="5400000">
                  <a:off x="2132646" y="5225412"/>
                  <a:ext cx="59242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Прямая соединительная линия 30"/>
                <p:cNvCxnSpPr>
                  <a:endCxn id="27" idx="2"/>
                </p:cNvCxnSpPr>
                <p:nvPr/>
              </p:nvCxnSpPr>
              <p:spPr>
                <a:xfrm>
                  <a:off x="1714480" y="4143380"/>
                  <a:ext cx="135732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Прямая соединительная линия 31"/>
                <p:cNvCxnSpPr>
                  <a:stCxn id="27" idx="4"/>
                </p:cNvCxnSpPr>
                <p:nvPr/>
              </p:nvCxnSpPr>
              <p:spPr>
                <a:xfrm rot="5400000">
                  <a:off x="2535223" y="4822041"/>
                  <a:ext cx="1215240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Прямая соединительная линия 32"/>
                <p:cNvCxnSpPr>
                  <a:endCxn id="28" idx="2"/>
                </p:cNvCxnSpPr>
                <p:nvPr/>
              </p:nvCxnSpPr>
              <p:spPr>
                <a:xfrm>
                  <a:off x="1785918" y="3429000"/>
                  <a:ext cx="2000264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Прямая соединительная линия 33"/>
                <p:cNvCxnSpPr>
                  <a:stCxn id="28" idx="4"/>
                </p:cNvCxnSpPr>
                <p:nvPr/>
              </p:nvCxnSpPr>
              <p:spPr>
                <a:xfrm rot="5400000">
                  <a:off x="2821769" y="4536289"/>
                  <a:ext cx="207170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" name="Блок-схема: узел 4"/>
              <p:cNvSpPr/>
              <p:nvPr/>
            </p:nvSpPr>
            <p:spPr>
              <a:xfrm>
                <a:off x="1643042" y="5500702"/>
                <a:ext cx="142876" cy="142876"/>
              </a:xfrm>
              <a:prstGeom prst="flowChartConnector">
                <a:avLst/>
              </a:prstGeom>
              <a:solidFill>
                <a:srgbClr val="CC006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35" name="Прямоугольник 34"/>
          <p:cNvSpPr/>
          <p:nvPr/>
        </p:nvSpPr>
        <p:spPr>
          <a:xfrm>
            <a:off x="571472" y="2714620"/>
            <a:ext cx="33575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Monotype Corsiva" pitchFamily="66" charset="0"/>
              </a:rPr>
              <a:t>График зависимости координаты от времени х (</a:t>
            </a:r>
            <a:r>
              <a:rPr lang="en-US" sz="2000" b="1" dirty="0" smtClean="0">
                <a:solidFill>
                  <a:srgbClr val="002060"/>
                </a:solidFill>
                <a:latin typeface="Monotype Corsiva" pitchFamily="66" charset="0"/>
              </a:rPr>
              <a:t>t) 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4857752" y="2857496"/>
            <a:ext cx="342902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Monotype Corsiva" pitchFamily="66" charset="0"/>
              </a:rPr>
              <a:t>Если в течение всего времени характер движения тела не меняется. </a:t>
            </a:r>
          </a:p>
          <a:p>
            <a:r>
              <a:rPr lang="ru-RU" sz="2400" b="1" dirty="0" smtClean="0">
                <a:latin typeface="Monotype Corsiva" pitchFamily="66" charset="0"/>
              </a:rPr>
              <a:t>Можно ли рассчитать скорость тела по графику зависимости координаты от времени? Как?</a:t>
            </a:r>
            <a:endParaRPr lang="ru-RU" sz="2400" b="1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305800" cy="192882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По графику движения определите</a:t>
            </a:r>
            <a:b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</a:b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 </a:t>
            </a: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основные характеристики движения </a:t>
            </a: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(вид движения, начальную координату, значение скорости движения тела)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  <a:latin typeface="Monotype Corsiva" pitchFamily="66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1928794" y="2357430"/>
            <a:ext cx="5214974" cy="4143404"/>
            <a:chOff x="366206" y="1928802"/>
            <a:chExt cx="5348802" cy="4497642"/>
          </a:xfrm>
        </p:grpSpPr>
        <p:cxnSp>
          <p:nvCxnSpPr>
            <p:cNvPr id="4" name="Прямая соединительная линия 3"/>
            <p:cNvCxnSpPr/>
            <p:nvPr/>
          </p:nvCxnSpPr>
          <p:spPr>
            <a:xfrm rot="5400000" flipH="1" flipV="1">
              <a:off x="1764994" y="3479514"/>
              <a:ext cx="2042112" cy="2042112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Группа 2"/>
            <p:cNvGrpSpPr/>
            <p:nvPr/>
          </p:nvGrpSpPr>
          <p:grpSpPr>
            <a:xfrm>
              <a:off x="366206" y="1928802"/>
              <a:ext cx="5348802" cy="4497642"/>
              <a:chOff x="366206" y="1928802"/>
              <a:chExt cx="5348802" cy="4497642"/>
            </a:xfrm>
          </p:grpSpPr>
          <p:grpSp>
            <p:nvGrpSpPr>
              <p:cNvPr id="6" name="Группа 29"/>
              <p:cNvGrpSpPr/>
              <p:nvPr/>
            </p:nvGrpSpPr>
            <p:grpSpPr>
              <a:xfrm>
                <a:off x="366206" y="1928802"/>
                <a:ext cx="5348802" cy="4497642"/>
                <a:chOff x="366206" y="1928802"/>
                <a:chExt cx="5348802" cy="4497642"/>
              </a:xfrm>
            </p:grpSpPr>
            <p:cxnSp>
              <p:nvCxnSpPr>
                <p:cNvPr id="8" name="Прямая со стрелкой 7"/>
                <p:cNvCxnSpPr/>
                <p:nvPr/>
              </p:nvCxnSpPr>
              <p:spPr>
                <a:xfrm rot="5400000" flipH="1" flipV="1">
                  <a:off x="-464379" y="4107661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Прямая со стрелкой 2"/>
                <p:cNvCxnSpPr/>
                <p:nvPr/>
              </p:nvCxnSpPr>
              <p:spPr>
                <a:xfrm>
                  <a:off x="1000100" y="5572140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" name="Прямоугольник 9"/>
                <p:cNvSpPr/>
                <p:nvPr/>
              </p:nvSpPr>
              <p:spPr>
                <a:xfrm>
                  <a:off x="366206" y="1928802"/>
                  <a:ext cx="1022565" cy="63335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/>
                    <a:t>х</a:t>
                  </a:r>
                  <a:r>
                    <a:rPr lang="ru-RU" sz="2400" dirty="0" smtClean="0"/>
                    <a:t>, м</a:t>
                  </a:r>
                  <a:endParaRPr lang="ru-RU" sz="2400" dirty="0"/>
                </a:p>
              </p:txBody>
            </p:sp>
            <p:sp>
              <p:nvSpPr>
                <p:cNvPr id="11" name="Прямоугольник 10"/>
                <p:cNvSpPr/>
                <p:nvPr/>
              </p:nvSpPr>
              <p:spPr>
                <a:xfrm>
                  <a:off x="4771102" y="5786453"/>
                  <a:ext cx="943906" cy="63335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 smtClean="0"/>
                    <a:t>t</a:t>
                  </a:r>
                  <a:r>
                    <a:rPr lang="en-US" sz="2400" dirty="0" smtClean="0"/>
                    <a:t>, </a:t>
                  </a:r>
                  <a:r>
                    <a:rPr lang="ru-RU" sz="2400" dirty="0" smtClean="0"/>
                    <a:t>с</a:t>
                  </a:r>
                  <a:r>
                    <a:rPr lang="en-US" sz="2400" dirty="0" smtClean="0"/>
                    <a:t> </a:t>
                  </a:r>
                  <a:endParaRPr lang="ru-RU" sz="2400" dirty="0"/>
                </a:p>
              </p:txBody>
            </p:sp>
            <p:cxnSp>
              <p:nvCxnSpPr>
                <p:cNvPr id="12" name="Прямая соединительная линия 11"/>
                <p:cNvCxnSpPr/>
                <p:nvPr/>
              </p:nvCxnSpPr>
              <p:spPr>
                <a:xfrm rot="5400000">
                  <a:off x="228677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Прямая соединительная линия 12"/>
                <p:cNvCxnSpPr/>
                <p:nvPr/>
              </p:nvCxnSpPr>
              <p:spPr>
                <a:xfrm rot="5400000">
                  <a:off x="300115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Прямая соединительная линия 13"/>
                <p:cNvCxnSpPr/>
                <p:nvPr/>
              </p:nvCxnSpPr>
              <p:spPr>
                <a:xfrm rot="5400000">
                  <a:off x="371553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Прямая соединительная линия 14"/>
                <p:cNvCxnSpPr/>
                <p:nvPr/>
              </p:nvCxnSpPr>
              <p:spPr>
                <a:xfrm rot="5400000">
                  <a:off x="442991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Прямая соединительная линия 15"/>
                <p:cNvCxnSpPr/>
                <p:nvPr/>
              </p:nvCxnSpPr>
              <p:spPr>
                <a:xfrm rot="10800000">
                  <a:off x="1571604" y="485776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Прямая соединительная линия 16"/>
                <p:cNvCxnSpPr/>
                <p:nvPr/>
              </p:nvCxnSpPr>
              <p:spPr>
                <a:xfrm rot="10800000">
                  <a:off x="1571604" y="414338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Прямая соединительная линия 17"/>
                <p:cNvCxnSpPr/>
                <p:nvPr/>
              </p:nvCxnSpPr>
              <p:spPr>
                <a:xfrm rot="10800000">
                  <a:off x="1571604" y="342900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Прямоугольник 18"/>
                <p:cNvSpPr/>
                <p:nvPr/>
              </p:nvSpPr>
              <p:spPr>
                <a:xfrm>
                  <a:off x="1142976" y="5786454"/>
                  <a:ext cx="357094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0</a:t>
                  </a:r>
                  <a:endParaRPr lang="ru-RU" sz="2400" dirty="0"/>
                </a:p>
              </p:txBody>
            </p:sp>
            <p:sp>
              <p:nvSpPr>
                <p:cNvPr id="20" name="Прямоугольник 19"/>
                <p:cNvSpPr/>
                <p:nvPr/>
              </p:nvSpPr>
              <p:spPr>
                <a:xfrm>
                  <a:off x="2143108" y="5786455"/>
                  <a:ext cx="353360" cy="6333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</a:t>
                  </a:r>
                  <a:endParaRPr lang="ru-RU" sz="2400" dirty="0"/>
                </a:p>
              </p:txBody>
            </p:sp>
            <p:sp>
              <p:nvSpPr>
                <p:cNvPr id="21" name="Прямоугольник 20"/>
                <p:cNvSpPr/>
                <p:nvPr/>
              </p:nvSpPr>
              <p:spPr>
                <a:xfrm>
                  <a:off x="3591220" y="5786454"/>
                  <a:ext cx="629271" cy="63335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6</a:t>
                  </a:r>
                  <a:endParaRPr lang="ru-RU" sz="2400" dirty="0"/>
                </a:p>
              </p:txBody>
            </p:sp>
            <p:sp>
              <p:nvSpPr>
                <p:cNvPr id="22" name="Прямоугольник 21"/>
                <p:cNvSpPr/>
                <p:nvPr/>
              </p:nvSpPr>
              <p:spPr>
                <a:xfrm>
                  <a:off x="2961947" y="5793088"/>
                  <a:ext cx="558188" cy="63335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4</a:t>
                  </a:r>
                  <a:endParaRPr lang="ru-RU" sz="2400" dirty="0"/>
                </a:p>
              </p:txBody>
            </p:sp>
            <p:sp>
              <p:nvSpPr>
                <p:cNvPr id="23" name="Прямоугольник 22"/>
                <p:cNvSpPr/>
                <p:nvPr/>
              </p:nvSpPr>
              <p:spPr>
                <a:xfrm>
                  <a:off x="995477" y="4476945"/>
                  <a:ext cx="516937" cy="63335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5</a:t>
                  </a:r>
                  <a:endParaRPr lang="ru-RU" sz="2400" dirty="0"/>
                </a:p>
              </p:txBody>
            </p:sp>
            <p:sp>
              <p:nvSpPr>
                <p:cNvPr id="24" name="Прямоугольник 23"/>
                <p:cNvSpPr/>
                <p:nvPr/>
              </p:nvSpPr>
              <p:spPr>
                <a:xfrm>
                  <a:off x="916818" y="3790907"/>
                  <a:ext cx="503387" cy="6333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10</a:t>
                  </a:r>
                  <a:endParaRPr lang="ru-RU" sz="2400" dirty="0"/>
                </a:p>
              </p:txBody>
            </p:sp>
            <p:sp>
              <p:nvSpPr>
                <p:cNvPr id="25" name="Прямоугольник 24"/>
                <p:cNvSpPr/>
                <p:nvPr/>
              </p:nvSpPr>
              <p:spPr>
                <a:xfrm>
                  <a:off x="916818" y="3104868"/>
                  <a:ext cx="556895" cy="63335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15</a:t>
                  </a:r>
                  <a:endParaRPr lang="ru-RU" sz="2400" dirty="0"/>
                </a:p>
              </p:txBody>
            </p:sp>
          </p:grpSp>
          <p:sp>
            <p:nvSpPr>
              <p:cNvPr id="7" name="Блок-схема: узел 4"/>
              <p:cNvSpPr/>
              <p:nvPr/>
            </p:nvSpPr>
            <p:spPr>
              <a:xfrm>
                <a:off x="1643042" y="5500702"/>
                <a:ext cx="142876" cy="142876"/>
              </a:xfrm>
              <a:prstGeom prst="flowChartConnector">
                <a:avLst/>
              </a:prstGeom>
              <a:solidFill>
                <a:srgbClr val="CC006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35" name="Группа 34"/>
          <p:cNvGrpSpPr/>
          <p:nvPr/>
        </p:nvGrpSpPr>
        <p:grpSpPr>
          <a:xfrm>
            <a:off x="1928794" y="2357430"/>
            <a:ext cx="5357850" cy="4214842"/>
            <a:chOff x="366206" y="1928802"/>
            <a:chExt cx="5348802" cy="4497642"/>
          </a:xfrm>
        </p:grpSpPr>
        <p:cxnSp>
          <p:nvCxnSpPr>
            <p:cNvPr id="36" name="Прямая соединительная линия 35"/>
            <p:cNvCxnSpPr/>
            <p:nvPr/>
          </p:nvCxnSpPr>
          <p:spPr>
            <a:xfrm rot="10800000">
              <a:off x="1703406" y="3398885"/>
              <a:ext cx="2517083" cy="2548143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7" name="Группа 2"/>
            <p:cNvGrpSpPr/>
            <p:nvPr/>
          </p:nvGrpSpPr>
          <p:grpSpPr>
            <a:xfrm>
              <a:off x="366206" y="1928802"/>
              <a:ext cx="5348802" cy="4497642"/>
              <a:chOff x="366206" y="1928802"/>
              <a:chExt cx="5348802" cy="4497642"/>
            </a:xfrm>
          </p:grpSpPr>
          <p:grpSp>
            <p:nvGrpSpPr>
              <p:cNvPr id="38" name="Группа 29"/>
              <p:cNvGrpSpPr/>
              <p:nvPr/>
            </p:nvGrpSpPr>
            <p:grpSpPr>
              <a:xfrm>
                <a:off x="366206" y="1928802"/>
                <a:ext cx="5348802" cy="4497642"/>
                <a:chOff x="366206" y="1928802"/>
                <a:chExt cx="5348802" cy="4497642"/>
              </a:xfrm>
            </p:grpSpPr>
            <p:cxnSp>
              <p:nvCxnSpPr>
                <p:cNvPr id="40" name="Прямая со стрелкой 39"/>
                <p:cNvCxnSpPr/>
                <p:nvPr/>
              </p:nvCxnSpPr>
              <p:spPr>
                <a:xfrm rot="5400000" flipH="1" flipV="1">
                  <a:off x="-464379" y="4107661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Прямая со стрелкой 2"/>
                <p:cNvCxnSpPr/>
                <p:nvPr/>
              </p:nvCxnSpPr>
              <p:spPr>
                <a:xfrm>
                  <a:off x="1000100" y="5572140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" name="Прямоугольник 41"/>
                <p:cNvSpPr/>
                <p:nvPr/>
              </p:nvSpPr>
              <p:spPr>
                <a:xfrm>
                  <a:off x="366206" y="1928802"/>
                  <a:ext cx="1022565" cy="63335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/>
                    <a:t>х</a:t>
                  </a:r>
                  <a:r>
                    <a:rPr lang="ru-RU" sz="2400" dirty="0" smtClean="0"/>
                    <a:t>, м</a:t>
                  </a:r>
                  <a:endParaRPr lang="ru-RU" sz="2400" dirty="0"/>
                </a:p>
              </p:txBody>
            </p:sp>
            <p:sp>
              <p:nvSpPr>
                <p:cNvPr id="43" name="Прямоугольник 42"/>
                <p:cNvSpPr/>
                <p:nvPr/>
              </p:nvSpPr>
              <p:spPr>
                <a:xfrm>
                  <a:off x="4771102" y="5786453"/>
                  <a:ext cx="943906" cy="63335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 smtClean="0"/>
                    <a:t>t</a:t>
                  </a:r>
                  <a:r>
                    <a:rPr lang="en-US" sz="2400" dirty="0" smtClean="0"/>
                    <a:t>, </a:t>
                  </a:r>
                  <a:r>
                    <a:rPr lang="ru-RU" sz="2400" dirty="0" smtClean="0"/>
                    <a:t>с</a:t>
                  </a:r>
                  <a:r>
                    <a:rPr lang="en-US" sz="2400" dirty="0" smtClean="0"/>
                    <a:t> </a:t>
                  </a:r>
                  <a:endParaRPr lang="ru-RU" sz="2400" dirty="0"/>
                </a:p>
              </p:txBody>
            </p:sp>
            <p:cxnSp>
              <p:nvCxnSpPr>
                <p:cNvPr id="44" name="Прямая соединительная линия 43"/>
                <p:cNvCxnSpPr/>
                <p:nvPr/>
              </p:nvCxnSpPr>
              <p:spPr>
                <a:xfrm rot="5400000">
                  <a:off x="228677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Прямая соединительная линия 44"/>
                <p:cNvCxnSpPr/>
                <p:nvPr/>
              </p:nvCxnSpPr>
              <p:spPr>
                <a:xfrm rot="5400000">
                  <a:off x="300115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Прямая соединительная линия 45"/>
                <p:cNvCxnSpPr/>
                <p:nvPr/>
              </p:nvCxnSpPr>
              <p:spPr>
                <a:xfrm rot="5400000">
                  <a:off x="371553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Прямая соединительная линия 46"/>
                <p:cNvCxnSpPr/>
                <p:nvPr/>
              </p:nvCxnSpPr>
              <p:spPr>
                <a:xfrm rot="5400000">
                  <a:off x="442991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Прямая соединительная линия 47"/>
                <p:cNvCxnSpPr/>
                <p:nvPr/>
              </p:nvCxnSpPr>
              <p:spPr>
                <a:xfrm rot="10800000">
                  <a:off x="1571604" y="485776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Прямая соединительная линия 48"/>
                <p:cNvCxnSpPr/>
                <p:nvPr/>
              </p:nvCxnSpPr>
              <p:spPr>
                <a:xfrm rot="10800000">
                  <a:off x="1571604" y="414338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Прямая соединительная линия 49"/>
                <p:cNvCxnSpPr/>
                <p:nvPr/>
              </p:nvCxnSpPr>
              <p:spPr>
                <a:xfrm rot="10800000">
                  <a:off x="1571604" y="342900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" name="Прямоугольник 50"/>
                <p:cNvSpPr/>
                <p:nvPr/>
              </p:nvSpPr>
              <p:spPr>
                <a:xfrm>
                  <a:off x="1142976" y="5786454"/>
                  <a:ext cx="357094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0</a:t>
                  </a:r>
                  <a:endParaRPr lang="ru-RU" sz="2400" dirty="0"/>
                </a:p>
              </p:txBody>
            </p:sp>
            <p:sp>
              <p:nvSpPr>
                <p:cNvPr id="52" name="Прямоугольник 51"/>
                <p:cNvSpPr/>
                <p:nvPr/>
              </p:nvSpPr>
              <p:spPr>
                <a:xfrm>
                  <a:off x="2143108" y="5786454"/>
                  <a:ext cx="503387" cy="6333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10</a:t>
                  </a:r>
                  <a:endParaRPr lang="ru-RU" sz="2400" dirty="0"/>
                </a:p>
              </p:txBody>
            </p:sp>
            <p:sp>
              <p:nvSpPr>
                <p:cNvPr id="53" name="Прямоугольник 52"/>
                <p:cNvSpPr/>
                <p:nvPr/>
              </p:nvSpPr>
              <p:spPr>
                <a:xfrm>
                  <a:off x="3591220" y="5786454"/>
                  <a:ext cx="629271" cy="63335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30</a:t>
                  </a:r>
                  <a:endParaRPr lang="ru-RU" sz="2400" dirty="0"/>
                </a:p>
              </p:txBody>
            </p:sp>
            <p:sp>
              <p:nvSpPr>
                <p:cNvPr id="54" name="Прямоугольник 53"/>
                <p:cNvSpPr/>
                <p:nvPr/>
              </p:nvSpPr>
              <p:spPr>
                <a:xfrm>
                  <a:off x="2961947" y="5793088"/>
                  <a:ext cx="558188" cy="63335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55" name="Прямоугольник 54"/>
                <p:cNvSpPr/>
                <p:nvPr/>
              </p:nvSpPr>
              <p:spPr>
                <a:xfrm>
                  <a:off x="759500" y="4574951"/>
                  <a:ext cx="910231" cy="63335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100</a:t>
                  </a:r>
                  <a:endParaRPr lang="ru-RU" sz="2400" dirty="0"/>
                </a:p>
              </p:txBody>
            </p:sp>
            <p:sp>
              <p:nvSpPr>
                <p:cNvPr id="56" name="Прямоугольник 55"/>
                <p:cNvSpPr/>
                <p:nvPr/>
              </p:nvSpPr>
              <p:spPr>
                <a:xfrm>
                  <a:off x="759500" y="3888912"/>
                  <a:ext cx="653415" cy="6333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200</a:t>
                  </a:r>
                  <a:endParaRPr lang="ru-RU" sz="2400" dirty="0"/>
                </a:p>
              </p:txBody>
            </p:sp>
            <p:sp>
              <p:nvSpPr>
                <p:cNvPr id="57" name="Прямоугольник 56"/>
                <p:cNvSpPr/>
                <p:nvPr/>
              </p:nvSpPr>
              <p:spPr>
                <a:xfrm>
                  <a:off x="759500" y="3104868"/>
                  <a:ext cx="950189" cy="63335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300</a:t>
                  </a:r>
                  <a:endParaRPr lang="ru-RU" sz="2400" dirty="0"/>
                </a:p>
              </p:txBody>
            </p:sp>
          </p:grpSp>
          <p:sp>
            <p:nvSpPr>
              <p:cNvPr id="39" name="Блок-схема: узел 4"/>
              <p:cNvSpPr/>
              <p:nvPr/>
            </p:nvSpPr>
            <p:spPr>
              <a:xfrm>
                <a:off x="1643042" y="5500702"/>
                <a:ext cx="142876" cy="142876"/>
              </a:xfrm>
              <a:prstGeom prst="flowChartConnector">
                <a:avLst/>
              </a:prstGeom>
              <a:solidFill>
                <a:srgbClr val="CC006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017032" cy="1500198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rgbClr val="7030A0"/>
                </a:solidFill>
              </a:rPr>
              <a:t>Какое движение называют равномерным прямолинейным?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596" y="2428868"/>
            <a:ext cx="3786214" cy="4214842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Движение, при котором  за равные промежутки времени тело совершает равные перемещения, называется </a:t>
            </a:r>
            <a:r>
              <a:rPr lang="ru-RU" sz="2800" b="1" dirty="0" smtClean="0">
                <a:solidFill>
                  <a:srgbClr val="FF0000"/>
                </a:solidFill>
              </a:rPr>
              <a:t>равномерным прямолинейным движением</a:t>
            </a:r>
            <a:r>
              <a:rPr lang="ru-RU" sz="2800" dirty="0" smtClean="0">
                <a:solidFill>
                  <a:srgbClr val="FF0000"/>
                </a:solidFill>
              </a:rPr>
              <a:t>.</a:t>
            </a:r>
            <a:endParaRPr lang="ru-RU" sz="2800" dirty="0">
              <a:solidFill>
                <a:srgbClr val="FF0000"/>
              </a:solidFill>
            </a:endParaRPr>
          </a:p>
        </p:txBody>
      </p:sp>
      <p:grpSp>
        <p:nvGrpSpPr>
          <p:cNvPr id="6" name="Группа 9"/>
          <p:cNvGrpSpPr>
            <a:grpSpLocks/>
          </p:cNvGrpSpPr>
          <p:nvPr/>
        </p:nvGrpSpPr>
        <p:grpSpPr bwMode="auto">
          <a:xfrm>
            <a:off x="0" y="4500570"/>
            <a:ext cx="3286148" cy="2143164"/>
            <a:chOff x="381000" y="2472612"/>
            <a:chExt cx="3352800" cy="2632788"/>
          </a:xfrm>
        </p:grpSpPr>
        <p:pic>
          <p:nvPicPr>
            <p:cNvPr id="7" name="Picture 2" descr="E:\Картинки\PICTURES\automobile\22B.JPG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1F5F6"/>
                </a:clrFrom>
                <a:clrTo>
                  <a:srgbClr val="F1F5F6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81000" y="2590800"/>
              <a:ext cx="3352800" cy="2514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8" descr="E:\Картинки\PICTURES\Картинки\teddyn8.jpg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contrast="20000"/>
            </a:blip>
            <a:srcRect/>
            <a:stretch>
              <a:fillRect/>
            </a:stretch>
          </p:blipFill>
          <p:spPr bwMode="auto">
            <a:xfrm>
              <a:off x="1295400" y="2472612"/>
              <a:ext cx="1073150" cy="13140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9" name="Picture 4" descr="120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2214554"/>
            <a:ext cx="3714744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85 0.00231 L 0.61615 0.00531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5" y="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438 -0.0111 L 0.50764 -0.0111 " pathEditMode="relative" rAng="0" ptsTypes="AA">
                                      <p:cBhvr>
                                        <p:cTn id="13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7929618" cy="2357454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rgbClr val="7030A0"/>
                </a:solidFill>
              </a:rPr>
              <a:t>Чем отличаются друг от друга равномерные прямолинейные движения улитки, спортсмена и рыси?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596" y="5500702"/>
            <a:ext cx="7772400" cy="92825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" name="Рисунок 6" descr="Рисунок2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3214686"/>
            <a:ext cx="9144000" cy="3643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7802718" cy="1893398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rgbClr val="7030A0"/>
                </a:solidFill>
              </a:rPr>
              <a:t>Что показывает скорость равномерного прямолинейного движения?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357554" y="3000372"/>
            <a:ext cx="5072098" cy="2786082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/>
              <a:t> </a:t>
            </a:r>
            <a:r>
              <a:rPr lang="ru-RU" sz="3200" b="1" dirty="0" smtClean="0">
                <a:solidFill>
                  <a:srgbClr val="7030A0"/>
                </a:solidFill>
                <a:latin typeface="Monotype Corsiva" pitchFamily="66" charset="0"/>
              </a:rPr>
              <a:t>Скорость тела при равномерном прямолинейном движении показывает, какое перемещение совершает  тело за единицу времени.</a:t>
            </a:r>
            <a:endParaRPr lang="ru-RU" sz="3200" b="1" dirty="0">
              <a:latin typeface="Monotype Corsiva" pitchFamily="66" charset="0"/>
            </a:endParaRPr>
          </a:p>
        </p:txBody>
      </p:sp>
      <p:pic>
        <p:nvPicPr>
          <p:cNvPr id="4" name="Picture 14" descr="Рисунок11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2857496"/>
            <a:ext cx="2531067" cy="33496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7772400" cy="500066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rgbClr val="7030A0"/>
                </a:solidFill>
              </a:rPr>
              <a:t>Заполни таблицу: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282" y="1000108"/>
            <a:ext cx="8643998" cy="64294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«Скорость равномерного прямолинейного движения»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Monotype Corsiva" pitchFamily="66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2000239"/>
          <a:ext cx="7143800" cy="4323815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3850982"/>
                <a:gridCol w="3292818"/>
              </a:tblGrid>
              <a:tr h="785819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Обозначение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b="1" dirty="0" smtClean="0">
                          <a:solidFill>
                            <a:srgbClr val="002060"/>
                          </a:solidFill>
                          <a:latin typeface="Monotype Corsiva" pitchFamily="66" charset="0"/>
                        </a:rPr>
                        <a:t>V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106821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Формула -</a:t>
                      </a:r>
                      <a:r>
                        <a:rPr lang="ru-RU" sz="20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определение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b="1" dirty="0" smtClean="0">
                          <a:solidFill>
                            <a:schemeClr val="bg1"/>
                          </a:solidFill>
                          <a:latin typeface="Monotype Corsiva" pitchFamily="66" charset="0"/>
                        </a:rPr>
                        <a:t>V</a:t>
                      </a:r>
                      <a:r>
                        <a:rPr lang="ru-RU" sz="4400" b="1" dirty="0" smtClean="0">
                          <a:solidFill>
                            <a:schemeClr val="bg1"/>
                          </a:solidFill>
                          <a:latin typeface="Monotype Corsiva" pitchFamily="66" charset="0"/>
                        </a:rPr>
                        <a:t>  </a:t>
                      </a:r>
                      <a:r>
                        <a:rPr lang="en-US" sz="4400" b="1" dirty="0" smtClean="0">
                          <a:solidFill>
                            <a:schemeClr val="bg1"/>
                          </a:solidFill>
                          <a:latin typeface="Monotype Corsiva" pitchFamily="66" charset="0"/>
                        </a:rPr>
                        <a:t>= S/t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05957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Единица измерения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Monotype Corsiva" pitchFamily="66" charset="0"/>
                        </a:rPr>
                        <a:t>м/с</a:t>
                      </a:r>
                      <a:endParaRPr lang="ru-RU" sz="4400" b="1" dirty="0">
                        <a:latin typeface="Monotype Corsiva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05957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Физический смысл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Monotype Corsiva" pitchFamily="66" charset="0"/>
                        </a:rPr>
                        <a:t>Показывает, чему равно перемещение</a:t>
                      </a:r>
                      <a:r>
                        <a:rPr lang="ru-RU" sz="2800" b="1" baseline="0" dirty="0" smtClean="0">
                          <a:latin typeface="Monotype Corsiva" pitchFamily="66" charset="0"/>
                        </a:rPr>
                        <a:t> тела за 1 секунду</a:t>
                      </a:r>
                      <a:endParaRPr lang="ru-RU" sz="2800" b="1" dirty="0">
                        <a:latin typeface="Monotype Corsiva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>
            <a:off x="5929322" y="2071678"/>
            <a:ext cx="428628" cy="1588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7929586" y="3429000"/>
            <a:ext cx="3089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b="1" dirty="0" smtClean="0">
              <a:solidFill>
                <a:srgbClr val="002060"/>
              </a:solidFill>
              <a:latin typeface="Monotype Corsiva" pitchFamily="66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357686" y="2000240"/>
            <a:ext cx="3286148" cy="78581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5286380" y="2857496"/>
            <a:ext cx="428628" cy="1588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6215074" y="2857496"/>
            <a:ext cx="357190" cy="1588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4357686" y="2786058"/>
            <a:ext cx="3286148" cy="114300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357686" y="3929066"/>
            <a:ext cx="3286148" cy="10001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357686" y="4929198"/>
            <a:ext cx="3286148" cy="14287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8" grpId="0" animBg="1"/>
      <p:bldP spid="20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Елизавета\Desktop\Самолеты и спидометр\12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285728"/>
            <a:ext cx="5214942" cy="314322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0" y="1928802"/>
            <a:ext cx="4286280" cy="642942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rgbClr val="7030A0"/>
                </a:solidFill>
              </a:rPr>
              <a:t>Реши задачу: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20" y="2857496"/>
            <a:ext cx="8429684" cy="36433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Диспетчер, определяя скорость самолета при равномерном прямолинейном движении, внес в компьютер следующие данные: </a:t>
            </a:r>
          </a:p>
          <a:p>
            <a:pPr algn="just"/>
            <a:r>
              <a:rPr lang="ru-RU" sz="2800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расстояние</a:t>
            </a:r>
            <a:r>
              <a:rPr lang="ru-RU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от Москвы до Ташкента – 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2736 км; </a:t>
            </a:r>
          </a:p>
          <a:p>
            <a:pPr algn="just"/>
            <a:r>
              <a:rPr lang="ru-RU" sz="2800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время</a:t>
            </a:r>
            <a:r>
              <a:rPr lang="ru-RU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полета – 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3,8 ч;</a:t>
            </a:r>
            <a:r>
              <a:rPr lang="ru-RU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</a:p>
          <a:p>
            <a:pPr algn="just"/>
            <a:r>
              <a:rPr lang="ru-RU" sz="2800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скорость</a:t>
            </a:r>
            <a:r>
              <a:rPr lang="ru-RU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– 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720 км/ч. </a:t>
            </a:r>
          </a:p>
          <a:p>
            <a:pPr algn="just"/>
            <a:r>
              <a:rPr lang="ru-RU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Пилот ,на приборах в кабине самолета , зафиксировал следующие </a:t>
            </a:r>
          </a:p>
          <a:p>
            <a:pPr algn="just"/>
            <a:r>
              <a:rPr lang="ru-RU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показания </a:t>
            </a:r>
            <a:r>
              <a:rPr lang="ru-RU" sz="2800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скорости </a:t>
            </a:r>
            <a:r>
              <a:rPr lang="ru-RU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– 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200 м/с. </a:t>
            </a:r>
          </a:p>
          <a:p>
            <a:pPr algn="ctr"/>
            <a:r>
              <a:rPr lang="ru-RU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Нет ли здесь ошибки?</a:t>
            </a:r>
            <a:endParaRPr lang="ru-RU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286840" cy="1428760"/>
          </a:xfrm>
        </p:spPr>
        <p:txBody>
          <a:bodyPr/>
          <a:lstStyle/>
          <a:p>
            <a:pPr algn="ctr"/>
            <a:r>
              <a:rPr lang="ru-RU" sz="4800" dirty="0" smtClean="0">
                <a:solidFill>
                  <a:srgbClr val="7030A0"/>
                </a:solidFill>
              </a:rPr>
              <a:t>Каким прибором измеряют скорость движения?</a:t>
            </a:r>
            <a:endParaRPr lang="ru-RU" sz="4800" dirty="0">
              <a:solidFill>
                <a:srgbClr val="7030A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09121" y="2143116"/>
            <a:ext cx="2928958" cy="500066"/>
          </a:xfrm>
          <a:noFill/>
        </p:spPr>
        <p:txBody>
          <a:bodyPr>
            <a:noAutofit/>
          </a:bodyPr>
          <a:lstStyle/>
          <a:p>
            <a:pPr algn="ctr"/>
            <a:r>
              <a:rPr lang="ru-RU" sz="48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Спидометр</a:t>
            </a:r>
            <a:endParaRPr lang="ru-RU" sz="4800" b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pic>
        <p:nvPicPr>
          <p:cNvPr id="2050" name="Picture 2" descr="C:\Users\Елизавета\Desktop\Самолеты и спидометр\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2888344"/>
            <a:ext cx="3677813" cy="3714069"/>
          </a:xfrm>
          <a:prstGeom prst="rect">
            <a:avLst/>
          </a:prstGeom>
          <a:noFill/>
        </p:spPr>
      </p:pic>
      <p:pic>
        <p:nvPicPr>
          <p:cNvPr id="2052" name="Picture 4" descr="C:\Users\Елизавета\Desktop\Самолеты и спидометр\24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33257" y="2643182"/>
            <a:ext cx="4044433" cy="3959231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357158" y="0"/>
            <a:ext cx="875422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tx2">
                    <a:lumMod val="10000"/>
                  </a:schemeClr>
                </a:solidFill>
                <a:latin typeface="Monotype Corsiva" pitchFamily="66" charset="0"/>
                <a:cs typeface="MoolBoran" pitchFamily="34" charset="0"/>
              </a:rPr>
              <a:t>Рассмотрите шкалу спидометра.</a:t>
            </a:r>
          </a:p>
          <a:p>
            <a:pPr algn="ctr"/>
            <a:r>
              <a:rPr lang="ru-RU" sz="3600" b="1" dirty="0" smtClean="0">
                <a:solidFill>
                  <a:schemeClr val="tx2">
                    <a:lumMod val="10000"/>
                  </a:schemeClr>
                </a:solidFill>
                <a:latin typeface="Monotype Corsiva" pitchFamily="66" charset="0"/>
                <a:cs typeface="MoolBoran" pitchFamily="34" charset="0"/>
              </a:rPr>
              <a:t> Каков верхний предел измерения прибора?</a:t>
            </a:r>
          </a:p>
          <a:p>
            <a:pPr algn="ctr"/>
            <a:r>
              <a:rPr lang="ru-RU" sz="3600" b="1" dirty="0" smtClean="0">
                <a:solidFill>
                  <a:schemeClr val="tx2">
                    <a:lumMod val="10000"/>
                  </a:schemeClr>
                </a:solidFill>
                <a:latin typeface="Monotype Corsiva" pitchFamily="66" charset="0"/>
                <a:cs typeface="MoolBoran" pitchFamily="34" charset="0"/>
              </a:rPr>
              <a:t> Какова цена деления шкалы спидометра?</a:t>
            </a:r>
          </a:p>
          <a:p>
            <a:pPr algn="ctr"/>
            <a:r>
              <a:rPr lang="ru-RU" sz="3600" b="1" dirty="0" smtClean="0">
                <a:solidFill>
                  <a:schemeClr val="tx2">
                    <a:lumMod val="10000"/>
                  </a:schemeClr>
                </a:solidFill>
                <a:latin typeface="Monotype Corsiva" pitchFamily="66" charset="0"/>
                <a:cs typeface="MoolBoran" pitchFamily="34" charset="0"/>
              </a:rPr>
              <a:t>Снимите показание приборов.</a:t>
            </a:r>
            <a:endParaRPr lang="ru-RU" sz="3600" b="1" dirty="0">
              <a:solidFill>
                <a:schemeClr val="tx2">
                  <a:lumMod val="10000"/>
                </a:schemeClr>
              </a:solidFill>
              <a:latin typeface="Monotype Corsiva" pitchFamily="66" charset="0"/>
              <a:cs typeface="MoolBoran" pitchFamily="34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rot="10800000">
            <a:off x="6138079" y="3715658"/>
            <a:ext cx="873062" cy="841831"/>
          </a:xfrm>
          <a:prstGeom prst="straightConnector1">
            <a:avLst/>
          </a:prstGeom>
          <a:ln w="762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635508"/>
            <a:ext cx="7772400" cy="1362456"/>
          </a:xfrm>
        </p:spPr>
        <p:txBody>
          <a:bodyPr/>
          <a:lstStyle/>
          <a:p>
            <a:pPr algn="ctr"/>
            <a:r>
              <a:rPr lang="ru-RU" sz="4800" dirty="0" smtClean="0">
                <a:solidFill>
                  <a:srgbClr val="7030A0"/>
                </a:solidFill>
              </a:rPr>
              <a:t>Зачем людям необходимо знать значение скорости?</a:t>
            </a:r>
            <a:endParaRPr lang="ru-RU" sz="4800" dirty="0">
              <a:solidFill>
                <a:srgbClr val="7030A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="1" dirty="0"/>
          </a:p>
        </p:txBody>
      </p:sp>
      <p:pic>
        <p:nvPicPr>
          <p:cNvPr id="1027" name="Picture 3" descr="C:\Users\Елизавета\Desktop\Самолеты и спидометр\картинки расписание движения\111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00302" y="2044490"/>
            <a:ext cx="3968497" cy="3485453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400303" y="5747657"/>
            <a:ext cx="83663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  <a:latin typeface="Monotype Corsiva" pitchFamily="66" charset="0"/>
              </a:rPr>
              <a:t>Как рассчитать, где окажется тело в любой момент времени, если оно будет двигаться равномерно и прямолинейно? </a:t>
            </a:r>
            <a:endParaRPr lang="ru-RU" sz="2400" b="1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pic>
        <p:nvPicPr>
          <p:cNvPr id="1030" name="Picture 6" descr="C:\Users\Елизавета\Desktop\Самолеты и спидометр\картинки расписание движения\111.jpe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7723" y="1997964"/>
            <a:ext cx="4048905" cy="3485453"/>
          </a:xfrm>
          <a:prstGeom prst="rect">
            <a:avLst/>
          </a:prstGeom>
          <a:noFill/>
        </p:spPr>
      </p:pic>
      <p:pic>
        <p:nvPicPr>
          <p:cNvPr id="1029" name="Picture 5" descr="C:\Users\Елизавета\Desktop\Самолеты и спидометр\картинки расписание движения\распис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92237" y="1997964"/>
            <a:ext cx="5050971" cy="35319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6"/>
          <p:cNvSpPr>
            <a:spLocks noGrp="1"/>
          </p:cNvSpPr>
          <p:nvPr>
            <p:ph type="title"/>
          </p:nvPr>
        </p:nvSpPr>
        <p:spPr>
          <a:xfrm>
            <a:off x="500034" y="428604"/>
            <a:ext cx="8305800" cy="10104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Какие экспериментальные  данные необходимо получить о движении тела (материальной точки)?</a:t>
            </a: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2969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E7D24C8D-31C1-4185-87D7-6604EEEB1B35}" type="slidenum">
              <a:rPr lang="ru-RU"/>
              <a:pPr>
                <a:defRPr/>
              </a:pPr>
              <a:t>9</a:t>
            </a:fld>
            <a:endParaRPr lang="ru-RU"/>
          </a:p>
        </p:txBody>
      </p:sp>
      <p:pic>
        <p:nvPicPr>
          <p:cNvPr id="5" name="Picture 2" descr="E:\Картинки\PICTURES\automobile\22B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1F5F6"/>
              </a:clrFrom>
              <a:clrTo>
                <a:srgbClr val="F1F5F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357694"/>
            <a:ext cx="2032000" cy="129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365" name="Прямая соединительная линия 6"/>
          <p:cNvCxnSpPr>
            <a:cxnSpLocks noChangeShapeType="1"/>
          </p:cNvCxnSpPr>
          <p:nvPr/>
        </p:nvCxnSpPr>
        <p:spPr bwMode="auto">
          <a:xfrm rot="5400000">
            <a:off x="25369" y="5761053"/>
            <a:ext cx="381000" cy="3175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66" name="Прямая соединительная линия 7"/>
          <p:cNvCxnSpPr>
            <a:cxnSpLocks noChangeShapeType="1"/>
          </p:cNvCxnSpPr>
          <p:nvPr/>
        </p:nvCxnSpPr>
        <p:spPr bwMode="auto">
          <a:xfrm rot="5400000">
            <a:off x="2953534" y="5761846"/>
            <a:ext cx="381000" cy="1588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67" name="Прямая соединительная линия 8"/>
          <p:cNvCxnSpPr>
            <a:cxnSpLocks noChangeShapeType="1"/>
          </p:cNvCxnSpPr>
          <p:nvPr/>
        </p:nvCxnSpPr>
        <p:spPr bwMode="auto">
          <a:xfrm rot="5400000">
            <a:off x="5811054" y="5690408"/>
            <a:ext cx="381000" cy="1588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grpSp>
        <p:nvGrpSpPr>
          <p:cNvPr id="2" name="Группа 23"/>
          <p:cNvGrpSpPr>
            <a:grpSpLocks/>
          </p:cNvGrpSpPr>
          <p:nvPr/>
        </p:nvGrpSpPr>
        <p:grpSpPr bwMode="auto">
          <a:xfrm>
            <a:off x="0" y="4000504"/>
            <a:ext cx="9144000" cy="2636712"/>
            <a:chOff x="-321" y="2308190"/>
            <a:chExt cx="9163189" cy="3676960"/>
          </a:xfrm>
        </p:grpSpPr>
        <p:cxnSp>
          <p:nvCxnSpPr>
            <p:cNvPr id="15371" name="Прямая со стрелкой 3"/>
            <p:cNvCxnSpPr>
              <a:cxnSpLocks noChangeShapeType="1"/>
            </p:cNvCxnSpPr>
            <p:nvPr/>
          </p:nvCxnSpPr>
          <p:spPr bwMode="auto">
            <a:xfrm>
              <a:off x="152400" y="4495800"/>
              <a:ext cx="8991600" cy="1588"/>
            </a:xfrm>
            <a:prstGeom prst="straightConnector1">
              <a:avLst/>
            </a:prstGeom>
            <a:noFill/>
            <a:ln w="571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13" name="Прямоугольник 12"/>
            <p:cNvSpPr/>
            <p:nvPr/>
          </p:nvSpPr>
          <p:spPr>
            <a:xfrm>
              <a:off x="-321" y="5024026"/>
              <a:ext cx="461348" cy="96112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4000" dirty="0">
                  <a:ln w="18415" cmpd="sng">
                    <a:solidFill>
                      <a:srgbClr val="7030A0"/>
                    </a:solidFill>
                    <a:prstDash val="solid"/>
                  </a:ln>
                  <a:solidFill>
                    <a:srgbClr val="7030A0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0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2791576" y="5024026"/>
              <a:ext cx="710336" cy="96112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4000" dirty="0">
                  <a:ln w="18415" cmpd="sng">
                    <a:solidFill>
                      <a:srgbClr val="7030A0"/>
                    </a:solidFill>
                    <a:prstDash val="solid"/>
                  </a:ln>
                  <a:solidFill>
                    <a:srgbClr val="7030A0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20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583504" y="5024026"/>
              <a:ext cx="734431" cy="96112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sz="4000" dirty="0">
                  <a:ln w="18415" cmpd="sng">
                    <a:solidFill>
                      <a:srgbClr val="7030A0"/>
                    </a:solidFill>
                    <a:prstDash val="solid"/>
                  </a:ln>
                  <a:solidFill>
                    <a:srgbClr val="7030A0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40</a:t>
              </a: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8229599" y="5024026"/>
              <a:ext cx="933269" cy="96112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sz="4000" dirty="0">
                  <a:ln w="18415" cmpd="sng">
                    <a:solidFill>
                      <a:srgbClr val="7030A0"/>
                    </a:solidFill>
                    <a:prstDash val="solid"/>
                  </a:ln>
                  <a:solidFill>
                    <a:srgbClr val="7030A0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60</a:t>
              </a: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858702" y="2308190"/>
              <a:ext cx="1699503" cy="9871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sz="4000" dirty="0" smtClean="0">
                  <a:ln w="18415" cmpd="sng">
                    <a:solidFill>
                      <a:srgbClr val="7030A0"/>
                    </a:solidFill>
                    <a:prstDash val="solid"/>
                  </a:ln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10 </a:t>
              </a:r>
              <a:r>
                <a:rPr lang="ru-RU" sz="4000" dirty="0">
                  <a:ln w="18415" cmpd="sng">
                    <a:solidFill>
                      <a:srgbClr val="7030A0"/>
                    </a:solidFill>
                    <a:prstDash val="solid"/>
                  </a:ln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мин</a:t>
              </a: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3650631" y="2395484"/>
              <a:ext cx="1796754" cy="9871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4000" dirty="0">
                  <a:ln w="18415" cmpd="sng">
                    <a:solidFill>
                      <a:srgbClr val="7030A0"/>
                    </a:solidFill>
                    <a:prstDash val="solid"/>
                  </a:ln>
                  <a:solidFill>
                    <a:srgbClr val="7030A0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2</a:t>
              </a:r>
              <a:r>
                <a:rPr lang="ru-RU" sz="4000" dirty="0" smtClean="0">
                  <a:ln w="18415" cmpd="sng">
                    <a:solidFill>
                      <a:srgbClr val="7030A0"/>
                    </a:solidFill>
                    <a:prstDash val="solid"/>
                  </a:ln>
                  <a:solidFill>
                    <a:srgbClr val="7030A0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0 </a:t>
              </a:r>
              <a:r>
                <a:rPr lang="ru-RU" sz="4000" dirty="0">
                  <a:ln w="18415" cmpd="sng">
                    <a:solidFill>
                      <a:srgbClr val="7030A0"/>
                    </a:solidFill>
                    <a:prstDash val="solid"/>
                  </a:ln>
                  <a:solidFill>
                    <a:srgbClr val="7030A0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мин</a:t>
              </a: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6585735" y="2407812"/>
              <a:ext cx="1782296" cy="9871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4000" dirty="0" smtClean="0">
                  <a:ln w="18415" cmpd="sng">
                    <a:solidFill>
                      <a:srgbClr val="7030A0"/>
                    </a:solidFill>
                    <a:prstDash val="solid"/>
                  </a:ln>
                  <a:solidFill>
                    <a:srgbClr val="7030A0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30 мин</a:t>
              </a:r>
              <a:endParaRPr lang="ru-RU" sz="4000" dirty="0">
                <a:ln w="18415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  <p:sp>
        <p:nvSpPr>
          <p:cNvPr id="25" name="Прямоугольник 24"/>
          <p:cNvSpPr/>
          <p:nvPr/>
        </p:nvSpPr>
        <p:spPr>
          <a:xfrm>
            <a:off x="8185083" y="5500702"/>
            <a:ext cx="95891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dirty="0">
                <a:ln w="18415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км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14282" y="1500174"/>
            <a:ext cx="85725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onotype Corsiva" pitchFamily="66" charset="0"/>
              </a:rPr>
              <a:t>Заполним таблицу, проводя наблюдения за движением мотоцикла. 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Monotype Corsiva" pitchFamily="66" charset="0"/>
            </a:endParaRPr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/>
        </p:nvGraphicFramePr>
        <p:xfrm>
          <a:off x="285720" y="2143116"/>
          <a:ext cx="8358245" cy="1941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8"/>
                <a:gridCol w="1571636"/>
                <a:gridCol w="1643074"/>
                <a:gridCol w="1428760"/>
                <a:gridCol w="1500197"/>
              </a:tblGrid>
              <a:tr h="642941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Время, мин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4943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Координата, км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4943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Проекция перемещения,</a:t>
                      </a:r>
                      <a:r>
                        <a:rPr lang="ru-RU" b="1" baseline="0" dirty="0" smtClean="0">
                          <a:solidFill>
                            <a:srgbClr val="002060"/>
                          </a:solidFill>
                        </a:rPr>
                        <a:t> км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2643174" y="2214554"/>
            <a:ext cx="128588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2643174" y="2857496"/>
            <a:ext cx="128588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4286248" y="2214554"/>
            <a:ext cx="128588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4286248" y="2857496"/>
            <a:ext cx="128588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5786446" y="2214554"/>
            <a:ext cx="128588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5786446" y="2857496"/>
            <a:ext cx="128588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7286644" y="2214554"/>
            <a:ext cx="128588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7286644" y="2857496"/>
            <a:ext cx="128588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2643174" y="3500438"/>
            <a:ext cx="128588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4286248" y="3500438"/>
            <a:ext cx="128588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5786446" y="3500438"/>
            <a:ext cx="128588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7286644" y="3500438"/>
            <a:ext cx="128588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86 0.02196 L 0.76823 0.0219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1" grpId="0" animBg="1"/>
      <p:bldP spid="21" grpId="1" animBg="1"/>
      <p:bldP spid="24" grpId="0" animBg="1"/>
      <p:bldP spid="24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631</TotalTime>
  <Words>788</Words>
  <Application>Microsoft Office PowerPoint</Application>
  <PresentationFormat>Экран (4:3)</PresentationFormat>
  <Paragraphs>234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Поток</vt:lpstr>
      <vt:lpstr>Способы описания равномерного прямолинейного движения</vt:lpstr>
      <vt:lpstr>Какое движение называют равномерным прямолинейным?</vt:lpstr>
      <vt:lpstr>Чем отличаются друг от друга равномерные прямолинейные движения улитки, спортсмена и рыси?</vt:lpstr>
      <vt:lpstr>Что показывает скорость равномерного прямолинейного движения?</vt:lpstr>
      <vt:lpstr>Заполни таблицу:</vt:lpstr>
      <vt:lpstr>Реши задачу:</vt:lpstr>
      <vt:lpstr>Каким прибором измеряют скорость движения?</vt:lpstr>
      <vt:lpstr>Зачем людям необходимо знать значение скорости?</vt:lpstr>
      <vt:lpstr>Какие экспериментальные  данные необходимо получить о движении тела (материальной точки)?</vt:lpstr>
      <vt:lpstr>Пользуясь сведениями таблицы, попробуй предсказать, будет координата тела в момент времени  5 минут или  25 минут.     Какой будет проекция перемещения за  15 минут  или  40 минут?</vt:lpstr>
      <vt:lpstr>Сведения из таблицы можно представить в другом удобном виде: в виде ГРАФИКА.</vt:lpstr>
      <vt:lpstr>Слайд 12</vt:lpstr>
      <vt:lpstr>Слайд 13</vt:lpstr>
      <vt:lpstr>График зависимости координаты  от времени   х  (t) </vt:lpstr>
      <vt:lpstr>Сравните два графика</vt:lpstr>
      <vt:lpstr>Сравните два графика</vt:lpstr>
      <vt:lpstr>Если движение равномерно, то Sx = Vx t,  где Vx – проекция скорости движения тела на оси ОХ.</vt:lpstr>
      <vt:lpstr>Для равномерного прямолинейного движения:  х = х о + Sx , но  Sx = Vx t,  значит, х = х о + Vx t </vt:lpstr>
      <vt:lpstr>По графику движения определите  основные характеристики движения (вид движения, начальную координату, значение скорости движения тела)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Способы описания равномерного прямолинейного движения</dc:title>
  <dc:creator>Елизавета</dc:creator>
  <cp:lastModifiedBy>user</cp:lastModifiedBy>
  <cp:revision>76</cp:revision>
  <dcterms:created xsi:type="dcterms:W3CDTF">2011-10-18T14:10:48Z</dcterms:created>
  <dcterms:modified xsi:type="dcterms:W3CDTF">2013-10-21T07:39:24Z</dcterms:modified>
</cp:coreProperties>
</file>