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united-kingdom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31137" cy="607220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6072206"/>
            <a:ext cx="9144000" cy="584775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ru-RU" sz="3200" dirty="0" smtClean="0"/>
              <a:t>Великобритания во </a:t>
            </a:r>
            <a:r>
              <a:rPr lang="en-US" sz="3200" dirty="0" smtClean="0">
                <a:latin typeface="Algerian" pitchFamily="82" charset="0"/>
              </a:rPr>
              <a:t>II </a:t>
            </a:r>
            <a:r>
              <a:rPr lang="ru-RU" sz="3200" dirty="0" smtClean="0"/>
              <a:t>половине </a:t>
            </a:r>
            <a:r>
              <a:rPr lang="en-US" sz="3200" dirty="0" smtClean="0">
                <a:latin typeface="Algerian" pitchFamily="82" charset="0"/>
              </a:rPr>
              <a:t>XX</a:t>
            </a:r>
            <a:r>
              <a:rPr lang="ru-RU" sz="3200" dirty="0" smtClean="0"/>
              <a:t> века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1000108"/>
            <a:ext cx="63579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Таким образом, подводя итоги экономического развития Англии в 80—90-е </a:t>
            </a:r>
            <a:r>
              <a:rPr lang="ru-RU" dirty="0" smtClean="0"/>
              <a:t>гг. Лицо </a:t>
            </a:r>
            <a:r>
              <a:rPr lang="ru-RU" dirty="0" smtClean="0"/>
              <a:t>Англии существенно изменилось. </a:t>
            </a:r>
            <a:r>
              <a:rPr lang="ru-RU" dirty="0" smtClean="0"/>
              <a:t>капитализм </a:t>
            </a:r>
            <a:r>
              <a:rPr lang="ru-RU" dirty="0" smtClean="0"/>
              <a:t>оказался гибкой системой, способной приспосабливаться к изменяющимся социально-экономическим условиям, перестраиваться и модернизироваться.</a:t>
            </a:r>
            <a:endParaRPr lang="ru-RU" dirty="0"/>
          </a:p>
        </p:txBody>
      </p:sp>
      <p:pic>
        <p:nvPicPr>
          <p:cNvPr id="3" name="Рисунок 2" descr="4154968_FA030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8794" y="2883098"/>
            <a:ext cx="4643470" cy="2978012"/>
          </a:xfrm>
          <a:prstGeom prst="roundRect">
            <a:avLst>
              <a:gd name="adj" fmla="val 1165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3643314"/>
            <a:ext cx="835821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Культура </a:t>
            </a:r>
            <a:r>
              <a:rPr lang="ru-RU" dirty="0" smtClean="0"/>
              <a:t>жителей Великобритании в основном определяется культурой Англии, с добавлением местных культурных традиций Шотландии, Уэльса и Северной </a:t>
            </a:r>
            <a:r>
              <a:rPr lang="ru-RU" dirty="0" smtClean="0"/>
              <a:t>Ирландии. Широкомасштабные </a:t>
            </a:r>
            <a:r>
              <a:rPr lang="ru-RU" dirty="0" smtClean="0"/>
              <a:t>изменения в культуре Великобритании произошли после 1945 года. Наиболее примечательными образцами этих изменений может послужить преображение Ливерпуля, а затем и Лондона, в центры мировой поп-культуры в 1960-х годах. </a:t>
            </a:r>
            <a:endParaRPr lang="ru-RU" dirty="0"/>
          </a:p>
        </p:txBody>
      </p:sp>
      <p:pic>
        <p:nvPicPr>
          <p:cNvPr id="5" name="Рисунок 4" descr="c45ee66d5090d9c5b0cb08b53deed122.jpg"/>
          <p:cNvPicPr>
            <a:picLocks noChangeAspect="1"/>
          </p:cNvPicPr>
          <p:nvPr/>
        </p:nvPicPr>
        <p:blipFill>
          <a:blip r:embed="rId2" cstate="print"/>
          <a:srcRect t="15625" b="18402"/>
          <a:stretch>
            <a:fillRect/>
          </a:stretch>
        </p:blipFill>
        <p:spPr>
          <a:xfrm>
            <a:off x="928662" y="428604"/>
            <a:ext cx="6731000" cy="2714644"/>
          </a:xfrm>
          <a:prstGeom prst="roundRect">
            <a:avLst>
              <a:gd name="adj" fmla="val 988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000240"/>
            <a:ext cx="38576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Специальный </a:t>
            </a:r>
            <a:r>
              <a:rPr lang="ru-RU" dirty="0" smtClean="0"/>
              <a:t>Совет по искусству, сформированный в 1946 году, поддерживает различные области </a:t>
            </a:r>
            <a:r>
              <a:rPr lang="ru-RU" dirty="0" smtClean="0"/>
              <a:t>искусства. Хлынувший </a:t>
            </a:r>
            <a:r>
              <a:rPr lang="ru-RU" dirty="0" smtClean="0"/>
              <a:t>после образования Соединенного Королевства в Великобританию поток эмигрантов из развивающихся стран принес с собой разнообразие культур и религий из развивающихся стран. Взаимодействие этих культур и общей культуры Великобритании во многом определяет сегодняшнее Соединенное Королевство.</a:t>
            </a:r>
            <a:endParaRPr lang="ru-RU" dirty="0"/>
          </a:p>
        </p:txBody>
      </p:sp>
      <p:pic>
        <p:nvPicPr>
          <p:cNvPr id="3" name="Рисунок 2" descr="41.jpg"/>
          <p:cNvPicPr>
            <a:picLocks noChangeAspect="1"/>
          </p:cNvPicPr>
          <p:nvPr/>
        </p:nvPicPr>
        <p:blipFill>
          <a:blip r:embed="rId2" cstate="print"/>
          <a:srcRect l="11250" r="12812"/>
          <a:stretch>
            <a:fillRect/>
          </a:stretch>
        </p:blipFill>
        <p:spPr>
          <a:xfrm>
            <a:off x="4857752" y="2071678"/>
            <a:ext cx="3857652" cy="3810000"/>
          </a:xfrm>
          <a:prstGeom prst="roundRect">
            <a:avLst>
              <a:gd name="adj" fmla="val 7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571472" y="428604"/>
            <a:ext cx="81439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Наиболее заметной переменой стало повышение уровня образования. Количество учеников, продолжающих обучение после окончания школы, значительно увеличилось во второй половине 40- годов 20-го века. В это время правительство стало уделять больше внимания развитию и поддержке искусства в стране.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21239564">
            <a:off x="571472" y="92867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"Битлз" были лишь самой первой и наиболее известной из британских рок-групп, которые покорили мир.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 rot="202261">
            <a:off x="1214414" y="4429132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Британские модельеры одежды прославились своим авангардным стилем, и яркая одежда из магазинов на </a:t>
            </a:r>
            <a:r>
              <a:rPr lang="ru-RU" dirty="0" err="1" smtClean="0"/>
              <a:t>Карнаби</a:t>
            </a:r>
            <a:r>
              <a:rPr lang="ru-RU" dirty="0" smtClean="0"/>
              <a:t> Стрит и </a:t>
            </a:r>
            <a:r>
              <a:rPr lang="ru-RU" dirty="0" err="1" smtClean="0"/>
              <a:t>Кингз</a:t>
            </a:r>
            <a:r>
              <a:rPr lang="ru-RU" dirty="0" smtClean="0"/>
              <a:t> </a:t>
            </a:r>
            <a:r>
              <a:rPr lang="ru-RU" dirty="0" err="1" smtClean="0"/>
              <a:t>Роад</a:t>
            </a:r>
            <a:r>
              <a:rPr lang="ru-RU" dirty="0" smtClean="0"/>
              <a:t> стала известна далеко за пределами Лондона.</a:t>
            </a:r>
            <a:endParaRPr lang="ru-RU" dirty="0"/>
          </a:p>
        </p:txBody>
      </p:sp>
      <p:pic>
        <p:nvPicPr>
          <p:cNvPr id="4" name="Рисунок 3" descr="3193121_beatles_5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169363">
            <a:off x="662883" y="2124502"/>
            <a:ext cx="4385282" cy="17383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sixty_s_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637495">
            <a:off x="7580604" y="5366033"/>
            <a:ext cx="952500" cy="952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sixty_s_1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57884" y="5072074"/>
            <a:ext cx="1270000" cy="127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England-1968_0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15008" y="357166"/>
            <a:ext cx="2786082" cy="1855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England-1968_0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362613">
            <a:off x="5214942" y="2428868"/>
            <a:ext cx="3389419" cy="2252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/>
              <a:t>во </a:t>
            </a:r>
            <a:r>
              <a:rPr lang="en-US" sz="4400" dirty="0" smtClean="0">
                <a:latin typeface="Algerian" pitchFamily="82" charset="0"/>
              </a:rPr>
              <a:t>II </a:t>
            </a:r>
            <a:r>
              <a:rPr lang="ru-RU" sz="4400" dirty="0" smtClean="0"/>
              <a:t>половине </a:t>
            </a:r>
            <a:r>
              <a:rPr lang="en-US" sz="4400" dirty="0" smtClean="0">
                <a:latin typeface="Algerian" pitchFamily="82" charset="0"/>
              </a:rPr>
              <a:t>XX</a:t>
            </a:r>
            <a:r>
              <a:rPr lang="ru-RU" sz="4400" dirty="0" smtClean="0"/>
              <a:t> века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3286124"/>
            <a:ext cx="457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Утрата </a:t>
            </a:r>
            <a:r>
              <a:rPr lang="ru-RU" sz="2000" dirty="0" smtClean="0"/>
              <a:t>колониальной империи болезненно отразилась на экономике страны, а начавшаяся эпоха НТР потребовала перемен в традиционной структуре производства.</a:t>
            </a:r>
            <a:endParaRPr lang="ru-RU" sz="2000" dirty="0"/>
          </a:p>
        </p:txBody>
      </p:sp>
      <p:pic>
        <p:nvPicPr>
          <p:cNvPr id="4" name="Рисунок 3" descr="210683_html_1618814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29190" y="3286124"/>
            <a:ext cx="4000528" cy="2571768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28596" y="2071678"/>
            <a:ext cx="79296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В 40-х и в 50-е гг. в целом экономика Великобритании развивалась в общем русле европейских держав, однако по темпам развития уступала ФРГ, США, а затем и Японии.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4286256"/>
            <a:ext cx="792958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Значительных средств требовали большие военные расходы и начавшееся в 50-е гг. техническое переоснащение армии, повлекшие сокращение социальных программ. Все это создавало дополнительные трудности в управлении страной для консервативного правительства, стремившегося к возврату роли мирового лидера для Великобритании.</a:t>
            </a:r>
            <a:endParaRPr lang="ru-RU" dirty="0"/>
          </a:p>
        </p:txBody>
      </p:sp>
      <p:pic>
        <p:nvPicPr>
          <p:cNvPr id="3" name="Рисунок 2" descr="images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7356" y="571480"/>
            <a:ext cx="5262581" cy="3502008"/>
          </a:xfrm>
          <a:prstGeom prst="roundRect">
            <a:avLst>
              <a:gd name="adj" fmla="val 3055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86380" y="2571744"/>
            <a:ext cx="350043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 </a:t>
            </a:r>
            <a:r>
              <a:rPr lang="ru-RU" dirty="0" smtClean="0"/>
              <a:t>другой — увеличился государственный сектор, который охватывал в основном старые традиционные отрасли производства и крайне медленно перестраивался под влиянием НТР, его продукция не могла успешно конкурировать на мировом рынке.</a:t>
            </a:r>
            <a:endParaRPr lang="ru-RU" dirty="0"/>
          </a:p>
        </p:txBody>
      </p:sp>
      <p:pic>
        <p:nvPicPr>
          <p:cNvPr id="3" name="Рисунок 2" descr="London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2643182"/>
            <a:ext cx="3929090" cy="3106437"/>
          </a:xfrm>
          <a:prstGeom prst="roundRect">
            <a:avLst>
              <a:gd name="adj" fmla="val 413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857224" y="714356"/>
            <a:ext cx="75009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Во второй половине 60—70-е гг. экономика Великобритании находилась в крайне сложном положении. С одной стороны, бурно росли гигантские монополии в наиболее современных отраслях производства, которые диктовали свои условия и оказывали мощное воздействие на внутреннюю и внешнюю политику правительства.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1714488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Колоссальные расходы на социальные программы привели к появлению в обществе тенденций к "иждивенчеству", а попытки сокращения расходов вызывали бурный протест со стороны могущественного профсоюзного движения.</a:t>
            </a:r>
          </a:p>
          <a:p>
            <a:r>
              <a:rPr lang="ru-RU" dirty="0" smtClean="0"/>
              <a:t>Жестокая конкуренция со стороны США и Японии заставила Англию вступить в ЕЭС, но и этот шаг не разрешил всех накопившихся проблем.</a:t>
            </a:r>
            <a:endParaRPr lang="ru-RU" dirty="0"/>
          </a:p>
        </p:txBody>
      </p:sp>
      <p:pic>
        <p:nvPicPr>
          <p:cNvPr id="3" name="Рисунок 2" descr="EC-EU-enlargement_animation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9924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428604"/>
            <a:ext cx="89297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Таким образом, в 70-е гг. Великобритания превратилась в застойное общество, которое не то чтобы двигалось назад, просто все ее главные соперники быстрее уходили вперед. Система управления экономикой стала корпоративной, т.е. решения принимались путем заключения сделок между правительством, профсоюзами и предпринимателями. У них была тенденция делить экономический пирог в своих интересах. Это было общество с ориентацией скорее на производителя, чем на потребителя.</a:t>
            </a:r>
            <a:endParaRPr lang="ru-RU" dirty="0"/>
          </a:p>
        </p:txBody>
      </p:sp>
      <p:pic>
        <p:nvPicPr>
          <p:cNvPr id="3" name="Рисунок 2" descr="photography-460_1109929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3108" y="2571744"/>
            <a:ext cx="5842000" cy="365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3857628"/>
            <a:ext cx="44291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Еще </a:t>
            </a:r>
            <a:r>
              <a:rPr lang="ru-RU" dirty="0" smtClean="0"/>
              <a:t>более убедительным был рост эффективности использования основного капитала — капиталоотдачи. Англия, кроме Японии, была единственной из развитых стран, где этот показатель возрос по сравнению с 70-ми гг.</a:t>
            </a:r>
            <a:endParaRPr lang="ru-RU" dirty="0"/>
          </a:p>
        </p:txBody>
      </p:sp>
      <p:pic>
        <p:nvPicPr>
          <p:cNvPr id="3" name="Рисунок 2" descr="c914efad8f924849a65a996a41d8f3d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7752" y="3357562"/>
            <a:ext cx="4038603" cy="3028952"/>
          </a:xfrm>
          <a:prstGeom prst="roundRect">
            <a:avLst>
              <a:gd name="adj" fmla="val 177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571472" y="928670"/>
            <a:ext cx="735811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Правительство консерваторов, пришедшее к власти в 1979 г., возглавила энергичная М. Тэтчер.</a:t>
            </a:r>
          </a:p>
          <a:p>
            <a:r>
              <a:rPr lang="ru-RU" dirty="0" smtClean="0"/>
              <a:t>Следствием проводимой правительством М.Тэтчер экономической политики был экономический рост страны в 80-е гг. в среднем на уровне 3—4 % в год, что было выше, чем в других западноевропейских странах. Каждую неделю в среднем создавалось 500 новых фирм. За 80-е гг. производительность труда в среднем росла на уровне 2,5 % в год, уступая лишь Японии.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857232"/>
            <a:ext cx="85725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80-90 </a:t>
            </a:r>
            <a:r>
              <a:rPr lang="ru-RU" dirty="0" smtClean="0"/>
              <a:t>серьезным </a:t>
            </a:r>
            <a:r>
              <a:rPr lang="ru-RU" dirty="0" smtClean="0"/>
              <a:t>просчетом консервативного кабинета М.Тэтчер стало проведение весной 1990 г. реформы местного налогообложения, предусматривавшей введение нового избирательного закона. Экономические выгоды оказались незначительными, а социально-психологические последствия крайне отрицательно сказались на престиже правительства, социально-экономическая политика которого вызывала "раздражение" у многих англичан. В 1990 г. новым лидером консерваторов и премьер-министром Великобритании стал Дж. </a:t>
            </a:r>
            <a:r>
              <a:rPr lang="ru-RU" dirty="0" err="1" smtClean="0"/>
              <a:t>Мейджор</a:t>
            </a:r>
            <a:r>
              <a:rPr lang="ru-RU" dirty="0" smtClean="0"/>
              <a:t>. М. Тэтчер подала в отставку.</a:t>
            </a:r>
            <a:endParaRPr lang="ru-RU" dirty="0"/>
          </a:p>
        </p:txBody>
      </p:sp>
      <p:pic>
        <p:nvPicPr>
          <p:cNvPr id="3" name="Рисунок 2" descr="pic_13583342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9058" y="3714752"/>
            <a:ext cx="3823340" cy="2867505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images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3714752"/>
            <a:ext cx="3055044" cy="2857520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500702"/>
            <a:ext cx="88582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первой половине 90-х гг. в экономике Великобритании происходили позитивные процессы. Так, достаточно стабильно рос валовой внутренний продукт и сокращалась безработица. </a:t>
            </a:r>
            <a:endParaRPr lang="ru-RU" dirty="0"/>
          </a:p>
        </p:txBody>
      </p:sp>
      <p:pic>
        <p:nvPicPr>
          <p:cNvPr id="3" name="Рисунок 2" descr="400px-GDPBV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18" y="500042"/>
            <a:ext cx="8929782" cy="49560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Эркер">
      <a:dk1>
        <a:sysClr val="windowText" lastClr="000000"/>
      </a:dk1>
      <a:lt1>
        <a:sysClr val="window" lastClr="F4F4F4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110</TotalTime>
  <Words>737</Words>
  <Application>Microsoft Office PowerPoint</Application>
  <PresentationFormat>Экран (4:3)</PresentationFormat>
  <Paragraphs>21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Яркая</vt:lpstr>
      <vt:lpstr>Слайд 1</vt:lpstr>
      <vt:lpstr>во II половине XX века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Малика</cp:lastModifiedBy>
  <cp:revision>12</cp:revision>
  <dcterms:modified xsi:type="dcterms:W3CDTF">2013-09-24T16:46:45Z</dcterms:modified>
</cp:coreProperties>
</file>