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Masters/slideMaster6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6.xml" ContentType="application/vnd.openxmlformats-officedocument.theme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6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72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70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slideLayouts/slideLayout59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7.xml" ContentType="application/vnd.openxmlformats-officedocument.them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Default Extension="rels" ContentType="application/vnd.openxmlformats-package.relationships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  <p:sldMasterId id="2147483686" r:id="rId2"/>
    <p:sldMasterId id="2147483699" r:id="rId3"/>
    <p:sldMasterId id="2147483712" r:id="rId4"/>
    <p:sldMasterId id="2147483725" r:id="rId5"/>
    <p:sldMasterId id="2147483738" r:id="rId6"/>
  </p:sldMasterIdLst>
  <p:notesMasterIdLst>
    <p:notesMasterId r:id="rId30"/>
  </p:notesMasterIdLst>
  <p:sldIdLst>
    <p:sldId id="258" r:id="rId7"/>
    <p:sldId id="260" r:id="rId8"/>
    <p:sldId id="261" r:id="rId9"/>
    <p:sldId id="259" r:id="rId10"/>
    <p:sldId id="263" r:id="rId11"/>
    <p:sldId id="264" r:id="rId12"/>
    <p:sldId id="262" r:id="rId13"/>
    <p:sldId id="266" r:id="rId14"/>
    <p:sldId id="267" r:id="rId15"/>
    <p:sldId id="268" r:id="rId16"/>
    <p:sldId id="271" r:id="rId17"/>
    <p:sldId id="269" r:id="rId18"/>
    <p:sldId id="270" r:id="rId19"/>
    <p:sldId id="273" r:id="rId20"/>
    <p:sldId id="272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62AC2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7540" autoAdjust="0"/>
  </p:normalViewPr>
  <p:slideViewPr>
    <p:cSldViewPr>
      <p:cViewPr>
        <p:scale>
          <a:sx n="62" d="100"/>
          <a:sy n="62" d="100"/>
        </p:scale>
        <p:origin x="-1596" y="-30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tableStyles" Target="tableStyle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95AB8F-B657-41F5-80F1-9F9283850627}" type="datetimeFigureOut">
              <a:rPr lang="ru-RU" smtClean="0"/>
              <a:pPr/>
              <a:t>23.09.2013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CF61DA-6048-4ECB-BB76-7E2F98F64C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929866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Rectangle 12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/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6C83E0-B18F-4E50-9123-9B412822CCCC}" type="datetimeFigureOut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23.09.2013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C1DABC-A140-47F0-8D8A-EB778EF60A99}" type="slidenum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683424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6AA9C4-C00A-46B8-97E8-F6B008D421E6}" type="datetimeFigureOut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23.09.2013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F5F89E-1745-4864-B6B0-DDCA0C8E5096}" type="slidenum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500176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F422F1-6D54-4C8F-AE5C-555D55A604F6}" type="datetimeFigureOut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23.09.2013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4F2719-0D0C-41D1-8CC5-A961F709F533}" type="slidenum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571023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875" y="4371975"/>
            <a:ext cx="6511925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143000" y="731838"/>
            <a:ext cx="3124200" cy="34750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419600" y="731838"/>
            <a:ext cx="3124200" cy="1660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419600" y="2544763"/>
            <a:ext cx="3124200" cy="16621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A360A2-5AB3-4268-96B6-81BC0D50B38B}" type="datetimeFigureOut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23.09.2013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8A48EE-6DC9-4E7F-87D9-0E647F58CA9C}" type="slidenum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873702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Rectangle 12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/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6C83E0-B18F-4E50-9123-9B412822CCCC}" type="datetimeFigureOut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23.09.2013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C1DABC-A140-47F0-8D8A-EB778EF60A99}" type="slidenum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439346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B161D-6DC1-4BA4-8AB3-A943C4000175}" type="datetimeFigureOut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23.09.2013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99540C-E910-4226-8708-A54AFDAE55D2}" type="slidenum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971715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Rectangle 8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CDBB0E-AF69-4181-BDD0-5E4B61647F31}" type="datetimeFigureOut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23.09.2013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C0E9E3-93ED-4628-AA91-7A03F473C7B2}" type="slidenum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419538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03D37F-6047-4F8F-A642-77386D7222E3}" type="datetimeFigureOut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23.09.2013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B8C27A-2F02-418D-8C1E-F2138E32E393}" type="slidenum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730867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8C9797-9FA1-405C-AED0-3A638B4C4219}" type="datetimeFigureOut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23.09.2013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FBABA7-8B7A-4D80-AFCB-07EFC443835C}" type="slidenum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7751763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C68333-CB69-4896-8264-158C2220DDC3}" type="datetimeFigureOut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23.09.2013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88629B-6FB5-4BF7-AA54-E7906022F9E5}" type="slidenum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160705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4E0A3C-6B65-4261-BF22-80E4E48A6172}" type="datetimeFigureOut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23.09.2013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7AF9FF-F35D-4888-9375-EF4D36236590}" type="slidenum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857919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B161D-6DC1-4BA4-8AB3-A943C4000175}" type="datetimeFigureOut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23.09.2013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99540C-E910-4226-8708-A54AFDAE55D2}" type="slidenum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6597422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/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EC002E-431C-4FAC-BC6A-1AF2CF6E4786}" type="datetimeFigureOut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23.09.2013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9224A1-4DD2-417E-B040-291614D63571}" type="slidenum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6921517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Rectangle 9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 rtlCol="0"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/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B5D7DE-AB71-4A4C-A3B7-98FE7F7733C9}" type="datetimeFigureOut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23.09.2013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183796-B3CB-449E-8F8D-454D3D298AD2}" type="slidenum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5377566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6AA9C4-C00A-46B8-97E8-F6B008D421E6}" type="datetimeFigureOut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23.09.2013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F5F89E-1745-4864-B6B0-DDCA0C8E5096}" type="slidenum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6847265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F422F1-6D54-4C8F-AE5C-555D55A604F6}" type="datetimeFigureOut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23.09.2013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4F2719-0D0C-41D1-8CC5-A961F709F533}" type="slidenum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963308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875" y="4371975"/>
            <a:ext cx="6511925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143000" y="731838"/>
            <a:ext cx="3124200" cy="34750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419600" y="731838"/>
            <a:ext cx="3124200" cy="1660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419600" y="2544763"/>
            <a:ext cx="3124200" cy="16621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A360A2-5AB3-4268-96B6-81BC0D50B38B}" type="datetimeFigureOut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23.09.2013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8A48EE-6DC9-4E7F-87D9-0E647F58CA9C}" type="slidenum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741107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Rectangle 12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/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6C83E0-B18F-4E50-9123-9B412822CCCC}" type="datetimeFigureOut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23.09.2013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C1DABC-A140-47F0-8D8A-EB778EF60A99}" type="slidenum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3709975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B161D-6DC1-4BA4-8AB3-A943C4000175}" type="datetimeFigureOut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23.09.2013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99540C-E910-4226-8708-A54AFDAE55D2}" type="slidenum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8113892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Rectangle 8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CDBB0E-AF69-4181-BDD0-5E4B61647F31}" type="datetimeFigureOut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23.09.2013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C0E9E3-93ED-4628-AA91-7A03F473C7B2}" type="slidenum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5159007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03D37F-6047-4F8F-A642-77386D7222E3}" type="datetimeFigureOut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23.09.2013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B8C27A-2F02-418D-8C1E-F2138E32E393}" type="slidenum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6463907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8C9797-9FA1-405C-AED0-3A638B4C4219}" type="datetimeFigureOut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23.09.2013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FBABA7-8B7A-4D80-AFCB-07EFC443835C}" type="slidenum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40780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Rectangle 8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CDBB0E-AF69-4181-BDD0-5E4B61647F31}" type="datetimeFigureOut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23.09.2013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C0E9E3-93ED-4628-AA91-7A03F473C7B2}" type="slidenum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2315316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C68333-CB69-4896-8264-158C2220DDC3}" type="datetimeFigureOut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23.09.2013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88629B-6FB5-4BF7-AA54-E7906022F9E5}" type="slidenum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4508495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4E0A3C-6B65-4261-BF22-80E4E48A6172}" type="datetimeFigureOut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23.09.2013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7AF9FF-F35D-4888-9375-EF4D36236590}" type="slidenum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9150480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/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EC002E-431C-4FAC-BC6A-1AF2CF6E4786}" type="datetimeFigureOut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23.09.2013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9224A1-4DD2-417E-B040-291614D63571}" type="slidenum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1658372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Rectangle 9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 rtlCol="0"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/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B5D7DE-AB71-4A4C-A3B7-98FE7F7733C9}" type="datetimeFigureOut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23.09.2013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183796-B3CB-449E-8F8D-454D3D298AD2}" type="slidenum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4006274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6AA9C4-C00A-46B8-97E8-F6B008D421E6}" type="datetimeFigureOut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23.09.2013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F5F89E-1745-4864-B6B0-DDCA0C8E5096}" type="slidenum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9964063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F422F1-6D54-4C8F-AE5C-555D55A604F6}" type="datetimeFigureOut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23.09.2013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4F2719-0D0C-41D1-8CC5-A961F709F533}" type="slidenum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3870193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875" y="4371975"/>
            <a:ext cx="6511925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143000" y="731838"/>
            <a:ext cx="3124200" cy="34750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419600" y="731838"/>
            <a:ext cx="3124200" cy="1660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419600" y="2544763"/>
            <a:ext cx="3124200" cy="16621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A360A2-5AB3-4268-96B6-81BC0D50B38B}" type="datetimeFigureOut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23.09.2013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8A48EE-6DC9-4E7F-87D9-0E647F58CA9C}" type="slidenum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9075197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Rectangle 12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/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6C83E0-B18F-4E50-9123-9B412822CCCC}" type="datetimeFigureOut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23.09.2013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C1DABC-A140-47F0-8D8A-EB778EF60A99}" type="slidenum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7314947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B161D-6DC1-4BA4-8AB3-A943C4000175}" type="datetimeFigureOut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23.09.2013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99540C-E910-4226-8708-A54AFDAE55D2}" type="slidenum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781316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Rectangle 8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CDBB0E-AF69-4181-BDD0-5E4B61647F31}" type="datetimeFigureOut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23.09.2013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C0E9E3-93ED-4628-AA91-7A03F473C7B2}" type="slidenum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653631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03D37F-6047-4F8F-A642-77386D7222E3}" type="datetimeFigureOut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23.09.2013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B8C27A-2F02-418D-8C1E-F2138E32E393}" type="slidenum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2069598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03D37F-6047-4F8F-A642-77386D7222E3}" type="datetimeFigureOut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23.09.2013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B8C27A-2F02-418D-8C1E-F2138E32E393}" type="slidenum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8325585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8C9797-9FA1-405C-AED0-3A638B4C4219}" type="datetimeFigureOut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23.09.2013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FBABA7-8B7A-4D80-AFCB-07EFC443835C}" type="slidenum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5699072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C68333-CB69-4896-8264-158C2220DDC3}" type="datetimeFigureOut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23.09.2013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88629B-6FB5-4BF7-AA54-E7906022F9E5}" type="slidenum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8672152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4E0A3C-6B65-4261-BF22-80E4E48A6172}" type="datetimeFigureOut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23.09.2013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7AF9FF-F35D-4888-9375-EF4D36236590}" type="slidenum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5310375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/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EC002E-431C-4FAC-BC6A-1AF2CF6E4786}" type="datetimeFigureOut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23.09.2013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9224A1-4DD2-417E-B040-291614D63571}" type="slidenum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5027927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Rectangle 9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 rtlCol="0"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/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B5D7DE-AB71-4A4C-A3B7-98FE7F7733C9}" type="datetimeFigureOut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23.09.2013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183796-B3CB-449E-8F8D-454D3D298AD2}" type="slidenum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2508029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6AA9C4-C00A-46B8-97E8-F6B008D421E6}" type="datetimeFigureOut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23.09.2013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F5F89E-1745-4864-B6B0-DDCA0C8E5096}" type="slidenum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8359187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F422F1-6D54-4C8F-AE5C-555D55A604F6}" type="datetimeFigureOut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23.09.2013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4F2719-0D0C-41D1-8CC5-A961F709F533}" type="slidenum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3232668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875" y="4371975"/>
            <a:ext cx="6511925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143000" y="731838"/>
            <a:ext cx="3124200" cy="34750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419600" y="731838"/>
            <a:ext cx="3124200" cy="1660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419600" y="2544763"/>
            <a:ext cx="3124200" cy="16621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A360A2-5AB3-4268-96B6-81BC0D50B38B}" type="datetimeFigureOut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23.09.2013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8A48EE-6DC9-4E7F-87D9-0E647F58CA9C}" type="slidenum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4463514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Rectangle 12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/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6C83E0-B18F-4E50-9123-9B412822CCCC}" type="datetimeFigureOut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23.09.2013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C1DABC-A140-47F0-8D8A-EB778EF60A99}" type="slidenum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388195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8C9797-9FA1-405C-AED0-3A638B4C4219}" type="datetimeFigureOut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23.09.2013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FBABA7-8B7A-4D80-AFCB-07EFC443835C}" type="slidenum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7357455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B161D-6DC1-4BA4-8AB3-A943C4000175}" type="datetimeFigureOut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23.09.2013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99540C-E910-4226-8708-A54AFDAE55D2}" type="slidenum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7628405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Rectangle 8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CDBB0E-AF69-4181-BDD0-5E4B61647F31}" type="datetimeFigureOut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23.09.2013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C0E9E3-93ED-4628-AA91-7A03F473C7B2}" type="slidenum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0072713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03D37F-6047-4F8F-A642-77386D7222E3}" type="datetimeFigureOut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23.09.2013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B8C27A-2F02-418D-8C1E-F2138E32E393}" type="slidenum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9461656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8C9797-9FA1-405C-AED0-3A638B4C4219}" type="datetimeFigureOut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23.09.2013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FBABA7-8B7A-4D80-AFCB-07EFC443835C}" type="slidenum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0464748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C68333-CB69-4896-8264-158C2220DDC3}" type="datetimeFigureOut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23.09.2013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88629B-6FB5-4BF7-AA54-E7906022F9E5}" type="slidenum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5366059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4E0A3C-6B65-4261-BF22-80E4E48A6172}" type="datetimeFigureOut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23.09.2013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7AF9FF-F35D-4888-9375-EF4D36236590}" type="slidenum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5398659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/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EC002E-431C-4FAC-BC6A-1AF2CF6E4786}" type="datetimeFigureOut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23.09.2013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9224A1-4DD2-417E-B040-291614D63571}" type="slidenum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7762153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Rectangle 9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 rtlCol="0"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/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B5D7DE-AB71-4A4C-A3B7-98FE7F7733C9}" type="datetimeFigureOut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23.09.2013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183796-B3CB-449E-8F8D-454D3D298AD2}" type="slidenum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7952847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6AA9C4-C00A-46B8-97E8-F6B008D421E6}" type="datetimeFigureOut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23.09.2013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F5F89E-1745-4864-B6B0-DDCA0C8E5096}" type="slidenum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2884806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F422F1-6D54-4C8F-AE5C-555D55A604F6}" type="datetimeFigureOut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23.09.2013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4F2719-0D0C-41D1-8CC5-A961F709F533}" type="slidenum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326593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C68333-CB69-4896-8264-158C2220DDC3}" type="datetimeFigureOut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23.09.2013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88629B-6FB5-4BF7-AA54-E7906022F9E5}" type="slidenum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4431761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875" y="4371975"/>
            <a:ext cx="6511925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143000" y="731838"/>
            <a:ext cx="3124200" cy="34750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419600" y="731838"/>
            <a:ext cx="3124200" cy="1660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419600" y="2544763"/>
            <a:ext cx="3124200" cy="16621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A360A2-5AB3-4268-96B6-81BC0D50B38B}" type="datetimeFigureOut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23.09.2013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8A48EE-6DC9-4E7F-87D9-0E647F58CA9C}" type="slidenum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1991923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Rectangle 12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/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6C83E0-B18F-4E50-9123-9B412822CCCC}" type="datetimeFigureOut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23.09.2013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C1DABC-A140-47F0-8D8A-EB778EF60A99}" type="slidenum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0586643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B161D-6DC1-4BA4-8AB3-A943C4000175}" type="datetimeFigureOut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23.09.2013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99540C-E910-4226-8708-A54AFDAE55D2}" type="slidenum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8722189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Rectangle 8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CDBB0E-AF69-4181-BDD0-5E4B61647F31}" type="datetimeFigureOut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23.09.2013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C0E9E3-93ED-4628-AA91-7A03F473C7B2}" type="slidenum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7911529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03D37F-6047-4F8F-A642-77386D7222E3}" type="datetimeFigureOut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23.09.2013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B8C27A-2F02-418D-8C1E-F2138E32E393}" type="slidenum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6437747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8C9797-9FA1-405C-AED0-3A638B4C4219}" type="datetimeFigureOut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23.09.2013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FBABA7-8B7A-4D80-AFCB-07EFC443835C}" type="slidenum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0248688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C68333-CB69-4896-8264-158C2220DDC3}" type="datetimeFigureOut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23.09.2013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88629B-6FB5-4BF7-AA54-E7906022F9E5}" type="slidenum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0980966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4E0A3C-6B65-4261-BF22-80E4E48A6172}" type="datetimeFigureOut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23.09.2013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7AF9FF-F35D-4888-9375-EF4D36236590}" type="slidenum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4015599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/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EC002E-431C-4FAC-BC6A-1AF2CF6E4786}" type="datetimeFigureOut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23.09.2013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9224A1-4DD2-417E-B040-291614D63571}" type="slidenum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01470337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Rectangle 9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 rtlCol="0"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/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B5D7DE-AB71-4A4C-A3B7-98FE7F7733C9}" type="datetimeFigureOut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23.09.2013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183796-B3CB-449E-8F8D-454D3D298AD2}" type="slidenum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376356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4E0A3C-6B65-4261-BF22-80E4E48A6172}" type="datetimeFigureOut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23.09.2013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7AF9FF-F35D-4888-9375-EF4D36236590}" type="slidenum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683050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6AA9C4-C00A-46B8-97E8-F6B008D421E6}" type="datetimeFigureOut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23.09.2013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F5F89E-1745-4864-B6B0-DDCA0C8E5096}" type="slidenum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678398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F422F1-6D54-4C8F-AE5C-555D55A604F6}" type="datetimeFigureOut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23.09.2013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4F2719-0D0C-41D1-8CC5-A961F709F533}" type="slidenum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9237298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875" y="4371975"/>
            <a:ext cx="6511925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143000" y="731838"/>
            <a:ext cx="3124200" cy="34750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419600" y="731838"/>
            <a:ext cx="3124200" cy="1660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419600" y="2544763"/>
            <a:ext cx="3124200" cy="16621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A360A2-5AB3-4268-96B6-81BC0D50B38B}" type="datetimeFigureOut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23.09.2013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8A48EE-6DC9-4E7F-87D9-0E647F58CA9C}" type="slidenum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114562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/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EC002E-431C-4FAC-BC6A-1AF2CF6E4786}" type="datetimeFigureOut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23.09.2013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9224A1-4DD2-417E-B040-291614D63571}" type="slidenum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780014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Rectangle 9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 rtlCol="0"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/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B5D7DE-AB71-4A4C-A3B7-98FE7F7733C9}" type="datetimeFigureOut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23.09.2013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183796-B3CB-449E-8F8D-454D3D298AD2}" type="slidenum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75527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72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3768725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875" y="4371975"/>
            <a:ext cx="6511925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6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143000" y="731838"/>
            <a:ext cx="6400800" cy="347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CA2423E-D4D7-4201-8B04-E38ED24B18F5}" type="datetimeFigureOut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23.09.2013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172200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C2F3D67-140B-426B-8D73-78A668FEBBB5}" type="slidenum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18430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iming>
    <p:tnLst>
      <p:par>
        <p:cTn id="1" dur="indefinite" restart="never" nodeType="tmRoot"/>
      </p:par>
    </p:tnLst>
  </p:timing>
  <p:txStyles>
    <p:titleStyle>
      <a:lvl1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2pPr>
      <a:lvl3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3pPr>
      <a:lvl4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4pPr>
      <a:lvl5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2200" kern="1200">
          <a:solidFill>
            <a:srgbClr val="404040"/>
          </a:solidFill>
          <a:latin typeface="+mn-lt"/>
          <a:ea typeface="+mn-ea"/>
          <a:cs typeface="+mn-cs"/>
        </a:defRPr>
      </a:lvl1pPr>
      <a:lvl2pPr marL="547688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2000" kern="1200">
          <a:solidFill>
            <a:srgbClr val="404040"/>
          </a:solidFill>
          <a:latin typeface="+mn-lt"/>
          <a:ea typeface="+mn-ea"/>
          <a:cs typeface="+mn-cs"/>
        </a:defRPr>
      </a:lvl2pPr>
      <a:lvl3pPr marL="822325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2400" kern="1200">
          <a:solidFill>
            <a:srgbClr val="404040"/>
          </a:solidFill>
          <a:latin typeface="+mn-lt"/>
          <a:ea typeface="+mn-ea"/>
          <a:cs typeface="+mn-cs"/>
        </a:defRPr>
      </a:lvl3pPr>
      <a:lvl4pPr marL="1096963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1600" kern="1200">
          <a:solidFill>
            <a:srgbClr val="404040"/>
          </a:solidFill>
          <a:latin typeface="+mn-lt"/>
          <a:ea typeface="+mn-ea"/>
          <a:cs typeface="+mn-cs"/>
        </a:defRPr>
      </a:lvl4pPr>
      <a:lvl5pPr marL="1389063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1400" kern="1200">
          <a:solidFill>
            <a:srgbClr val="404040"/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3768725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875" y="4371975"/>
            <a:ext cx="6511925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6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143000" y="731838"/>
            <a:ext cx="6400800" cy="347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CA2423E-D4D7-4201-8B04-E38ED24B18F5}" type="datetimeFigureOut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23.09.2013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172200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C2F3D67-140B-426B-8D73-78A668FEBBB5}" type="slidenum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188113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</p:sldLayoutIdLst>
  <p:timing>
    <p:tnLst>
      <p:par>
        <p:cTn id="1" dur="indefinite" restart="never" nodeType="tmRoot"/>
      </p:par>
    </p:tnLst>
  </p:timing>
  <p:txStyles>
    <p:titleStyle>
      <a:lvl1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2pPr>
      <a:lvl3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3pPr>
      <a:lvl4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4pPr>
      <a:lvl5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2200" kern="1200">
          <a:solidFill>
            <a:srgbClr val="404040"/>
          </a:solidFill>
          <a:latin typeface="+mn-lt"/>
          <a:ea typeface="+mn-ea"/>
          <a:cs typeface="+mn-cs"/>
        </a:defRPr>
      </a:lvl1pPr>
      <a:lvl2pPr marL="547688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2000" kern="1200">
          <a:solidFill>
            <a:srgbClr val="404040"/>
          </a:solidFill>
          <a:latin typeface="+mn-lt"/>
          <a:ea typeface="+mn-ea"/>
          <a:cs typeface="+mn-cs"/>
        </a:defRPr>
      </a:lvl2pPr>
      <a:lvl3pPr marL="822325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2400" kern="1200">
          <a:solidFill>
            <a:srgbClr val="404040"/>
          </a:solidFill>
          <a:latin typeface="+mn-lt"/>
          <a:ea typeface="+mn-ea"/>
          <a:cs typeface="+mn-cs"/>
        </a:defRPr>
      </a:lvl3pPr>
      <a:lvl4pPr marL="1096963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1600" kern="1200">
          <a:solidFill>
            <a:srgbClr val="404040"/>
          </a:solidFill>
          <a:latin typeface="+mn-lt"/>
          <a:ea typeface="+mn-ea"/>
          <a:cs typeface="+mn-cs"/>
        </a:defRPr>
      </a:lvl4pPr>
      <a:lvl5pPr marL="1389063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1400" kern="1200">
          <a:solidFill>
            <a:srgbClr val="404040"/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3768725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875" y="4371975"/>
            <a:ext cx="6511925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6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143000" y="731838"/>
            <a:ext cx="6400800" cy="347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CA2423E-D4D7-4201-8B04-E38ED24B18F5}" type="datetimeFigureOut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23.09.2013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172200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C2F3D67-140B-426B-8D73-78A668FEBBB5}" type="slidenum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510618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</p:sldLayoutIdLst>
  <p:timing>
    <p:tnLst>
      <p:par>
        <p:cTn id="1" dur="indefinite" restart="never" nodeType="tmRoot"/>
      </p:par>
    </p:tnLst>
  </p:timing>
  <p:txStyles>
    <p:titleStyle>
      <a:lvl1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2pPr>
      <a:lvl3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3pPr>
      <a:lvl4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4pPr>
      <a:lvl5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2200" kern="1200">
          <a:solidFill>
            <a:srgbClr val="404040"/>
          </a:solidFill>
          <a:latin typeface="+mn-lt"/>
          <a:ea typeface="+mn-ea"/>
          <a:cs typeface="+mn-cs"/>
        </a:defRPr>
      </a:lvl1pPr>
      <a:lvl2pPr marL="547688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2000" kern="1200">
          <a:solidFill>
            <a:srgbClr val="404040"/>
          </a:solidFill>
          <a:latin typeface="+mn-lt"/>
          <a:ea typeface="+mn-ea"/>
          <a:cs typeface="+mn-cs"/>
        </a:defRPr>
      </a:lvl2pPr>
      <a:lvl3pPr marL="822325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2400" kern="1200">
          <a:solidFill>
            <a:srgbClr val="404040"/>
          </a:solidFill>
          <a:latin typeface="+mn-lt"/>
          <a:ea typeface="+mn-ea"/>
          <a:cs typeface="+mn-cs"/>
        </a:defRPr>
      </a:lvl3pPr>
      <a:lvl4pPr marL="1096963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1600" kern="1200">
          <a:solidFill>
            <a:srgbClr val="404040"/>
          </a:solidFill>
          <a:latin typeface="+mn-lt"/>
          <a:ea typeface="+mn-ea"/>
          <a:cs typeface="+mn-cs"/>
        </a:defRPr>
      </a:lvl4pPr>
      <a:lvl5pPr marL="1389063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1400" kern="1200">
          <a:solidFill>
            <a:srgbClr val="404040"/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3768725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875" y="4371975"/>
            <a:ext cx="6511925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6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143000" y="731838"/>
            <a:ext cx="6400800" cy="347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CA2423E-D4D7-4201-8B04-E38ED24B18F5}" type="datetimeFigureOut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23.09.2013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172200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C2F3D67-140B-426B-8D73-78A668FEBBB5}" type="slidenum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7956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</p:sldLayoutIdLst>
  <p:timing>
    <p:tnLst>
      <p:par>
        <p:cTn id="1" dur="indefinite" restart="never" nodeType="tmRoot"/>
      </p:par>
    </p:tnLst>
  </p:timing>
  <p:txStyles>
    <p:titleStyle>
      <a:lvl1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2pPr>
      <a:lvl3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3pPr>
      <a:lvl4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4pPr>
      <a:lvl5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2200" kern="1200">
          <a:solidFill>
            <a:srgbClr val="404040"/>
          </a:solidFill>
          <a:latin typeface="+mn-lt"/>
          <a:ea typeface="+mn-ea"/>
          <a:cs typeface="+mn-cs"/>
        </a:defRPr>
      </a:lvl1pPr>
      <a:lvl2pPr marL="547688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2000" kern="1200">
          <a:solidFill>
            <a:srgbClr val="404040"/>
          </a:solidFill>
          <a:latin typeface="+mn-lt"/>
          <a:ea typeface="+mn-ea"/>
          <a:cs typeface="+mn-cs"/>
        </a:defRPr>
      </a:lvl2pPr>
      <a:lvl3pPr marL="822325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2400" kern="1200">
          <a:solidFill>
            <a:srgbClr val="404040"/>
          </a:solidFill>
          <a:latin typeface="+mn-lt"/>
          <a:ea typeface="+mn-ea"/>
          <a:cs typeface="+mn-cs"/>
        </a:defRPr>
      </a:lvl3pPr>
      <a:lvl4pPr marL="1096963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1600" kern="1200">
          <a:solidFill>
            <a:srgbClr val="404040"/>
          </a:solidFill>
          <a:latin typeface="+mn-lt"/>
          <a:ea typeface="+mn-ea"/>
          <a:cs typeface="+mn-cs"/>
        </a:defRPr>
      </a:lvl4pPr>
      <a:lvl5pPr marL="1389063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1400" kern="1200">
          <a:solidFill>
            <a:srgbClr val="404040"/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3768725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875" y="4371975"/>
            <a:ext cx="6511925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6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143000" y="731838"/>
            <a:ext cx="6400800" cy="347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CA2423E-D4D7-4201-8B04-E38ED24B18F5}" type="datetimeFigureOut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23.09.2013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172200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C2F3D67-140B-426B-8D73-78A668FEBBB5}" type="slidenum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2500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</p:sldLayoutIdLst>
  <p:timing>
    <p:tnLst>
      <p:par>
        <p:cTn id="1" dur="indefinite" restart="never" nodeType="tmRoot"/>
      </p:par>
    </p:tnLst>
  </p:timing>
  <p:txStyles>
    <p:titleStyle>
      <a:lvl1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2pPr>
      <a:lvl3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3pPr>
      <a:lvl4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4pPr>
      <a:lvl5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2200" kern="1200">
          <a:solidFill>
            <a:srgbClr val="404040"/>
          </a:solidFill>
          <a:latin typeface="+mn-lt"/>
          <a:ea typeface="+mn-ea"/>
          <a:cs typeface="+mn-cs"/>
        </a:defRPr>
      </a:lvl1pPr>
      <a:lvl2pPr marL="547688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2000" kern="1200">
          <a:solidFill>
            <a:srgbClr val="404040"/>
          </a:solidFill>
          <a:latin typeface="+mn-lt"/>
          <a:ea typeface="+mn-ea"/>
          <a:cs typeface="+mn-cs"/>
        </a:defRPr>
      </a:lvl2pPr>
      <a:lvl3pPr marL="822325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2400" kern="1200">
          <a:solidFill>
            <a:srgbClr val="404040"/>
          </a:solidFill>
          <a:latin typeface="+mn-lt"/>
          <a:ea typeface="+mn-ea"/>
          <a:cs typeface="+mn-cs"/>
        </a:defRPr>
      </a:lvl3pPr>
      <a:lvl4pPr marL="1096963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1600" kern="1200">
          <a:solidFill>
            <a:srgbClr val="404040"/>
          </a:solidFill>
          <a:latin typeface="+mn-lt"/>
          <a:ea typeface="+mn-ea"/>
          <a:cs typeface="+mn-cs"/>
        </a:defRPr>
      </a:lvl4pPr>
      <a:lvl5pPr marL="1389063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1400" kern="1200">
          <a:solidFill>
            <a:srgbClr val="404040"/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3768725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875" y="4371975"/>
            <a:ext cx="6511925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6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143000" y="731838"/>
            <a:ext cx="6400800" cy="347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CA2423E-D4D7-4201-8B04-E38ED24B18F5}" type="datetimeFigureOut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23.09.2013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172200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C2F3D67-140B-426B-8D73-78A668FEBBB5}" type="slidenum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75788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  <p:sldLayoutId id="2147483750" r:id="rId12"/>
  </p:sldLayoutIdLst>
  <p:timing>
    <p:tnLst>
      <p:par>
        <p:cTn id="1" dur="indefinite" restart="never" nodeType="tmRoot"/>
      </p:par>
    </p:tnLst>
  </p:timing>
  <p:txStyles>
    <p:titleStyle>
      <a:lvl1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2pPr>
      <a:lvl3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3pPr>
      <a:lvl4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4pPr>
      <a:lvl5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2200" kern="1200">
          <a:solidFill>
            <a:srgbClr val="404040"/>
          </a:solidFill>
          <a:latin typeface="+mn-lt"/>
          <a:ea typeface="+mn-ea"/>
          <a:cs typeface="+mn-cs"/>
        </a:defRPr>
      </a:lvl1pPr>
      <a:lvl2pPr marL="547688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2000" kern="1200">
          <a:solidFill>
            <a:srgbClr val="404040"/>
          </a:solidFill>
          <a:latin typeface="+mn-lt"/>
          <a:ea typeface="+mn-ea"/>
          <a:cs typeface="+mn-cs"/>
        </a:defRPr>
      </a:lvl2pPr>
      <a:lvl3pPr marL="822325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2400" kern="1200">
          <a:solidFill>
            <a:srgbClr val="404040"/>
          </a:solidFill>
          <a:latin typeface="+mn-lt"/>
          <a:ea typeface="+mn-ea"/>
          <a:cs typeface="+mn-cs"/>
        </a:defRPr>
      </a:lvl3pPr>
      <a:lvl4pPr marL="1096963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1600" kern="1200">
          <a:solidFill>
            <a:srgbClr val="404040"/>
          </a:solidFill>
          <a:latin typeface="+mn-lt"/>
          <a:ea typeface="+mn-ea"/>
          <a:cs typeface="+mn-cs"/>
        </a:defRPr>
      </a:lvl4pPr>
      <a:lvl5pPr marL="1389063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1400" kern="1200">
          <a:solidFill>
            <a:srgbClr val="404040"/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5"/>
          <p:cNvSpPr>
            <a:spLocks noGrp="1"/>
          </p:cNvSpPr>
          <p:nvPr>
            <p:ph type="ctrTitle" idx="4294967295"/>
          </p:nvPr>
        </p:nvSpPr>
        <p:spPr bwMode="auto">
          <a:xfrm>
            <a:off x="395536" y="260350"/>
            <a:ext cx="8280919" cy="3456682"/>
          </a:xfrm>
          <a:solidFill>
            <a:schemeClr val="bg1"/>
          </a:solidFill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compatLnSpc="1">
            <a:prstTxWarp prst="textNoShape">
              <a:avLst/>
            </a:prstTxWarp>
          </a:bodyPr>
          <a:lstStyle/>
          <a:p>
            <a:pPr algn="ctr" eaLnBrk="1" hangingPunct="1">
              <a:buFont typeface="Georgia" pitchFamily="18" charset="0"/>
              <a:buNone/>
            </a:pPr>
            <a:r>
              <a:rPr lang="ru-RU" dirty="0" err="1" smtClean="0">
                <a:solidFill>
                  <a:srgbClr val="FF0000"/>
                </a:solidFill>
                <a:effectLst/>
                <a:latin typeface="Times New Roman" pitchFamily="18" charset="0"/>
              </a:rPr>
              <a:t>Мектептің</a:t>
            </a:r>
            <a:r>
              <a:rPr lang="ru-RU" dirty="0" smtClean="0">
                <a:solidFill>
                  <a:srgbClr val="FF0000"/>
                </a:solidFill>
                <a:effectLst/>
                <a:latin typeface="Times New Roman" pitchFamily="18" charset="0"/>
              </a:rPr>
              <a:t> </a:t>
            </a:r>
            <a:br>
              <a:rPr lang="ru-RU" dirty="0" smtClean="0">
                <a:solidFill>
                  <a:srgbClr val="FF0000"/>
                </a:solidFill>
                <a:effectLst/>
                <a:latin typeface="Times New Roman" pitchFamily="18" charset="0"/>
              </a:rPr>
            </a:br>
            <a:r>
              <a:rPr lang="ru-RU" dirty="0" smtClean="0">
                <a:solidFill>
                  <a:srgbClr val="FF0000"/>
                </a:solidFill>
                <a:effectLst/>
                <a:latin typeface="Times New Roman" pitchFamily="18" charset="0"/>
              </a:rPr>
              <a:t>2012-2013 о</a:t>
            </a:r>
            <a:r>
              <a:rPr lang="kk-KZ" dirty="0" smtClean="0">
                <a:solidFill>
                  <a:srgbClr val="FF0000"/>
                </a:solidFill>
                <a:effectLst/>
                <a:latin typeface="Times New Roman" pitchFamily="18" charset="0"/>
              </a:rPr>
              <a:t>қу жылы</a:t>
            </a:r>
            <a:br>
              <a:rPr lang="kk-KZ" dirty="0" smtClean="0">
                <a:solidFill>
                  <a:srgbClr val="FF0000"/>
                </a:solidFill>
                <a:effectLst/>
                <a:latin typeface="Times New Roman" pitchFamily="18" charset="0"/>
              </a:rPr>
            </a:br>
            <a:r>
              <a:rPr lang="kk-KZ" dirty="0" smtClean="0">
                <a:solidFill>
                  <a:srgbClr val="FF0000"/>
                </a:solidFill>
                <a:effectLst/>
                <a:latin typeface="Times New Roman" pitchFamily="18" charset="0"/>
              </a:rPr>
              <a:t> бойынша әдістемелік жұмысының талдауы</a:t>
            </a:r>
            <a:endParaRPr lang="ru-RU" dirty="0" smtClean="0">
              <a:solidFill>
                <a:srgbClr val="FF0000"/>
              </a:solidFill>
              <a:effectLst/>
              <a:latin typeface="Times New Roman" pitchFamily="18" charset="0"/>
            </a:endParaRPr>
          </a:p>
        </p:txBody>
      </p:sp>
      <p:sp>
        <p:nvSpPr>
          <p:cNvPr id="7171" name="Rectangle 6"/>
          <p:cNvSpPr>
            <a:spLocks noGrp="1"/>
          </p:cNvSpPr>
          <p:nvPr>
            <p:ph type="subTitle" idx="4294967295"/>
          </p:nvPr>
        </p:nvSpPr>
        <p:spPr>
          <a:xfrm>
            <a:off x="395536" y="3573016"/>
            <a:ext cx="8280400" cy="2952328"/>
          </a:xfrm>
          <a:solidFill>
            <a:schemeClr val="bg1"/>
          </a:solidFill>
        </p:spPr>
        <p:txBody>
          <a:bodyPr/>
          <a:lstStyle/>
          <a:p>
            <a:pPr marL="46038" indent="0" algn="ctr" eaLnBrk="1" hangingPunct="1">
              <a:buFont typeface="Georgia" pitchFamily="18" charset="0"/>
              <a:buNone/>
            </a:pPr>
            <a:r>
              <a:rPr lang="kk-KZ" sz="6000" b="1" dirty="0" smtClean="0">
                <a:solidFill>
                  <a:srgbClr val="062AC2"/>
                </a:solidFill>
                <a:latin typeface="Times New Roman" pitchFamily="18" charset="0"/>
              </a:rPr>
              <a:t>Анализ методической  работы</a:t>
            </a:r>
            <a:r>
              <a:rPr lang="kk-KZ" sz="6000" b="1" dirty="0">
                <a:solidFill>
                  <a:srgbClr val="062AC2"/>
                </a:solidFill>
                <a:latin typeface="Times New Roman" pitchFamily="18" charset="0"/>
              </a:rPr>
              <a:t> </a:t>
            </a:r>
            <a:r>
              <a:rPr lang="kk-KZ" sz="6000" b="1" dirty="0" smtClean="0">
                <a:solidFill>
                  <a:srgbClr val="062AC2"/>
                </a:solidFill>
                <a:latin typeface="Times New Roman" pitchFamily="18" charset="0"/>
              </a:rPr>
              <a:t>за </a:t>
            </a:r>
          </a:p>
          <a:p>
            <a:pPr marL="46038" indent="0" algn="ctr" eaLnBrk="1" hangingPunct="1">
              <a:buFont typeface="Georgia" pitchFamily="18" charset="0"/>
              <a:buNone/>
            </a:pPr>
            <a:r>
              <a:rPr lang="ru-RU" sz="6000" b="1" dirty="0" smtClean="0">
                <a:solidFill>
                  <a:srgbClr val="062AC2"/>
                </a:solidFill>
                <a:latin typeface="Times New Roman" pitchFamily="18" charset="0"/>
              </a:rPr>
              <a:t>2012-2013 уч. год</a:t>
            </a:r>
          </a:p>
        </p:txBody>
      </p:sp>
    </p:spTree>
    <p:extLst>
      <p:ext uri="{BB962C8B-B14F-4D97-AF65-F5344CB8AC3E}">
        <p14:creationId xmlns="" xmlns:p14="http://schemas.microsoft.com/office/powerpoint/2010/main" val="2942593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79512" y="116632"/>
            <a:ext cx="87129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Показатели результативности учителей школы в профессинальных конкурсах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027934226"/>
              </p:ext>
            </p:extLst>
          </p:nvPr>
        </p:nvGraphicFramePr>
        <p:xfrm>
          <a:off x="107502" y="802655"/>
          <a:ext cx="8928993" cy="60599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32250"/>
                <a:gridCol w="2344798"/>
                <a:gridCol w="1800805"/>
                <a:gridCol w="2551140"/>
              </a:tblGrid>
              <a:tr h="599952">
                <a:tc>
                  <a:txBody>
                    <a:bodyPr/>
                    <a:lstStyle/>
                    <a:p>
                      <a:pPr algn="ctr"/>
                      <a:r>
                        <a:rPr lang="kk-KZ" b="1" dirty="0" smtClean="0">
                          <a:solidFill>
                            <a:srgbClr val="062AC2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Уровень</a:t>
                      </a:r>
                      <a:endParaRPr lang="ru-RU" b="1" dirty="0">
                        <a:solidFill>
                          <a:srgbClr val="062AC2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b="1" dirty="0" smtClean="0">
                          <a:solidFill>
                            <a:srgbClr val="062AC2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Название конкурса</a:t>
                      </a:r>
                      <a:endParaRPr lang="ru-RU" b="1" dirty="0">
                        <a:solidFill>
                          <a:srgbClr val="062AC2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b="1" dirty="0" smtClean="0">
                          <a:solidFill>
                            <a:srgbClr val="062AC2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Результат </a:t>
                      </a:r>
                      <a:endParaRPr lang="ru-RU" b="1" dirty="0">
                        <a:solidFill>
                          <a:srgbClr val="062AC2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b="1" dirty="0" smtClean="0">
                          <a:solidFill>
                            <a:srgbClr val="062AC2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Учитель </a:t>
                      </a:r>
                    </a:p>
                  </a:txBody>
                  <a:tcPr/>
                </a:tc>
              </a:tr>
              <a:tr h="175438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k-KZ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62AC2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Республиканский</a:t>
                      </a:r>
                      <a:endParaRPr kumimoji="0" lang="ru-RU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62AC2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2000" b="1" dirty="0" smtClean="0">
                          <a:solidFill>
                            <a:srgbClr val="062AC2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Интернет-олимпиада (КИО)</a:t>
                      </a:r>
                      <a:endParaRPr lang="ru-RU" sz="2000" b="1" dirty="0">
                        <a:solidFill>
                          <a:srgbClr val="062AC2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2000" b="1" dirty="0" smtClean="0">
                          <a:solidFill>
                            <a:srgbClr val="062AC2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Участие </a:t>
                      </a:r>
                      <a:endParaRPr lang="ru-RU" sz="2000" b="1" dirty="0">
                        <a:solidFill>
                          <a:srgbClr val="062AC2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2000" b="1" dirty="0" smtClean="0">
                          <a:solidFill>
                            <a:srgbClr val="062AC2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 учителей </a:t>
                      </a:r>
                      <a:endParaRPr lang="ru-RU" sz="2000" b="1" dirty="0">
                        <a:solidFill>
                          <a:srgbClr val="062AC2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949924">
                <a:tc>
                  <a:txBody>
                    <a:bodyPr/>
                    <a:lstStyle/>
                    <a:p>
                      <a:pPr algn="ctr"/>
                      <a:r>
                        <a:rPr lang="kk-KZ" sz="2000" b="1" dirty="0" smtClean="0">
                          <a:solidFill>
                            <a:srgbClr val="062AC2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Областной</a:t>
                      </a:r>
                      <a:endParaRPr lang="ru-RU" sz="2000" b="1" dirty="0">
                        <a:solidFill>
                          <a:srgbClr val="062AC2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2000" b="1" dirty="0" smtClean="0">
                          <a:solidFill>
                            <a:srgbClr val="062AC2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Интернет-фестиваль</a:t>
                      </a:r>
                      <a:endParaRPr lang="ru-RU" sz="2000" b="1" dirty="0">
                        <a:solidFill>
                          <a:srgbClr val="062AC2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2000" b="1" dirty="0" smtClean="0">
                          <a:solidFill>
                            <a:srgbClr val="062AC2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Участие </a:t>
                      </a:r>
                      <a:endParaRPr lang="ru-RU" sz="2000" b="1" dirty="0">
                        <a:solidFill>
                          <a:srgbClr val="062AC2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2000" b="1" dirty="0" smtClean="0">
                          <a:solidFill>
                            <a:srgbClr val="062AC2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Хотянович З.В., </a:t>
                      </a:r>
                    </a:p>
                    <a:p>
                      <a:pPr algn="ctr"/>
                      <a:r>
                        <a:rPr lang="kk-KZ" sz="2000" b="1" dirty="0" smtClean="0">
                          <a:solidFill>
                            <a:srgbClr val="062AC2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Уварова И.А.</a:t>
                      </a:r>
                      <a:endParaRPr lang="ru-RU" sz="2000" b="1" dirty="0">
                        <a:solidFill>
                          <a:srgbClr val="062AC2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17498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k-KZ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62AC2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      Областной </a:t>
                      </a:r>
                      <a:endParaRPr kumimoji="0" lang="ru-RU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62AC2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2000" b="1" dirty="0" smtClean="0">
                          <a:solidFill>
                            <a:srgbClr val="062AC2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«Информационно-коммуникационные технологии в образовании»</a:t>
                      </a:r>
                      <a:endParaRPr lang="ru-RU" sz="2000" b="1" dirty="0">
                        <a:solidFill>
                          <a:srgbClr val="062AC2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2000" b="1" dirty="0" smtClean="0">
                          <a:solidFill>
                            <a:srgbClr val="062AC2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ІІ место</a:t>
                      </a:r>
                      <a:endParaRPr lang="ru-RU" sz="2000" b="1" dirty="0">
                        <a:solidFill>
                          <a:srgbClr val="062AC2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2000" b="1" dirty="0" smtClean="0">
                          <a:solidFill>
                            <a:srgbClr val="062AC2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Долголевец А.К., учитель каз.языка</a:t>
                      </a:r>
                      <a:endParaRPr lang="ru-RU" sz="2000" b="1" dirty="0">
                        <a:solidFill>
                          <a:srgbClr val="062AC2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949924">
                <a:tc>
                  <a:txBody>
                    <a:bodyPr/>
                    <a:lstStyle/>
                    <a:p>
                      <a:pPr algn="ctr"/>
                      <a:r>
                        <a:rPr lang="kk-KZ" sz="2000" b="1" dirty="0" smtClean="0">
                          <a:solidFill>
                            <a:srgbClr val="062AC2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Областной</a:t>
                      </a:r>
                      <a:endParaRPr lang="ru-RU" sz="2000" b="1" dirty="0">
                        <a:solidFill>
                          <a:srgbClr val="062AC2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2000" b="1" dirty="0" smtClean="0">
                          <a:solidFill>
                            <a:srgbClr val="062AC2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Предметная олимпиада учителей</a:t>
                      </a:r>
                      <a:endParaRPr lang="ru-RU" sz="2000" b="1" dirty="0">
                        <a:solidFill>
                          <a:srgbClr val="062AC2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2000" b="1" dirty="0" smtClean="0">
                          <a:solidFill>
                            <a:srgbClr val="062AC2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І место</a:t>
                      </a:r>
                      <a:endParaRPr lang="ru-RU" sz="2000" b="1" dirty="0">
                        <a:solidFill>
                          <a:srgbClr val="062AC2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2000" b="1" dirty="0" smtClean="0">
                          <a:solidFill>
                            <a:srgbClr val="062AC2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Эпп Е.А., учитель рус.языка</a:t>
                      </a:r>
                      <a:endParaRPr lang="ru-RU" sz="2000" b="1" dirty="0">
                        <a:solidFill>
                          <a:srgbClr val="062AC2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890091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922995551"/>
              </p:ext>
            </p:extLst>
          </p:nvPr>
        </p:nvGraphicFramePr>
        <p:xfrm>
          <a:off x="179512" y="199245"/>
          <a:ext cx="8749041" cy="65773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96907"/>
                <a:gridCol w="3087897"/>
                <a:gridCol w="1764512"/>
                <a:gridCol w="2499725"/>
              </a:tblGrid>
              <a:tr h="479539">
                <a:tc>
                  <a:txBody>
                    <a:bodyPr/>
                    <a:lstStyle/>
                    <a:p>
                      <a:pPr algn="ctr"/>
                      <a:r>
                        <a:rPr lang="kk-KZ" sz="2000" b="1" dirty="0" smtClean="0">
                          <a:solidFill>
                            <a:srgbClr val="062AC2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Уровень</a:t>
                      </a:r>
                      <a:endParaRPr lang="ru-RU" sz="2000" b="1" dirty="0">
                        <a:solidFill>
                          <a:srgbClr val="062AC2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2000" b="1" dirty="0" smtClean="0">
                          <a:solidFill>
                            <a:srgbClr val="062AC2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Название конкурса</a:t>
                      </a:r>
                      <a:endParaRPr lang="ru-RU" sz="2000" b="1" dirty="0">
                        <a:solidFill>
                          <a:srgbClr val="062AC2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2000" b="1" dirty="0" smtClean="0">
                          <a:solidFill>
                            <a:srgbClr val="062AC2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Результат </a:t>
                      </a:r>
                      <a:endParaRPr lang="ru-RU" sz="2000" b="1" dirty="0">
                        <a:solidFill>
                          <a:srgbClr val="062AC2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2000" b="1" dirty="0" smtClean="0">
                          <a:solidFill>
                            <a:srgbClr val="062AC2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Учитель </a:t>
                      </a:r>
                    </a:p>
                  </a:txBody>
                  <a:tcPr/>
                </a:tc>
              </a:tr>
              <a:tr h="988222">
                <a:tc rowSpan="3">
                  <a:txBody>
                    <a:bodyPr/>
                    <a:lstStyle/>
                    <a:p>
                      <a:r>
                        <a:rPr lang="kk-KZ" sz="2000" b="1" dirty="0" smtClean="0">
                          <a:solidFill>
                            <a:srgbClr val="062AC2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Городской </a:t>
                      </a:r>
                      <a:endParaRPr lang="ru-RU" sz="2000" b="1" dirty="0">
                        <a:solidFill>
                          <a:srgbClr val="062AC2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kk-KZ" sz="2000" b="1" dirty="0" smtClean="0">
                          <a:solidFill>
                            <a:srgbClr val="062AC2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Интернет-фестиваль «Современный урок-2013 »</a:t>
                      </a:r>
                      <a:endParaRPr lang="ru-RU" sz="2000" b="1" dirty="0">
                        <a:solidFill>
                          <a:srgbClr val="062AC2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2000" b="1" dirty="0" smtClean="0">
                          <a:solidFill>
                            <a:srgbClr val="062AC2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ІІ место</a:t>
                      </a:r>
                      <a:endParaRPr lang="ru-RU" sz="2000" b="1" dirty="0">
                        <a:solidFill>
                          <a:srgbClr val="062AC2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2000" b="1" dirty="0" smtClean="0">
                          <a:solidFill>
                            <a:srgbClr val="062AC2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Баланюк А.И., учитель математики</a:t>
                      </a:r>
                      <a:endParaRPr lang="ru-RU" sz="2000" b="1" dirty="0">
                        <a:solidFill>
                          <a:srgbClr val="062AC2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1078670">
                <a:tc vMerge="1">
                  <a:txBody>
                    <a:bodyPr/>
                    <a:lstStyle/>
                    <a:p>
                      <a:endParaRPr lang="ru-RU" b="1" dirty="0">
                        <a:solidFill>
                          <a:srgbClr val="062AC2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b="1">
                        <a:solidFill>
                          <a:srgbClr val="062AC2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2000" b="1" dirty="0" smtClean="0">
                          <a:solidFill>
                            <a:srgbClr val="062AC2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ІІІ место</a:t>
                      </a:r>
                      <a:endParaRPr lang="ru-RU" sz="2000" b="1" dirty="0">
                        <a:solidFill>
                          <a:srgbClr val="062AC2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2000" b="1" dirty="0" smtClean="0">
                          <a:solidFill>
                            <a:srgbClr val="062AC2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Пирожникова И.А., учитель информатики</a:t>
                      </a:r>
                      <a:endParaRPr lang="ru-RU" sz="2000" b="1" dirty="0">
                        <a:solidFill>
                          <a:srgbClr val="062AC2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759271">
                <a:tc vMerge="1">
                  <a:txBody>
                    <a:bodyPr/>
                    <a:lstStyle/>
                    <a:p>
                      <a:endParaRPr lang="ru-RU" b="1" dirty="0">
                        <a:solidFill>
                          <a:srgbClr val="062AC2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b="1" dirty="0">
                        <a:solidFill>
                          <a:srgbClr val="062AC2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2000" b="1" dirty="0" smtClean="0">
                          <a:solidFill>
                            <a:srgbClr val="062AC2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ІІІ место</a:t>
                      </a:r>
                      <a:endParaRPr lang="ru-RU" sz="2000" b="1" dirty="0">
                        <a:solidFill>
                          <a:srgbClr val="062AC2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2000" b="1" dirty="0" smtClean="0">
                          <a:solidFill>
                            <a:srgbClr val="062AC2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Трубецкая Т.Н., учитель биологии</a:t>
                      </a:r>
                      <a:endParaRPr lang="ru-RU" sz="2000" b="1" dirty="0">
                        <a:solidFill>
                          <a:srgbClr val="062AC2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759271">
                <a:tc rowSpan="2">
                  <a:txBody>
                    <a:bodyPr/>
                    <a:lstStyle/>
                    <a:p>
                      <a:r>
                        <a:rPr lang="kk-KZ" sz="2000" b="1" dirty="0" smtClean="0">
                          <a:solidFill>
                            <a:srgbClr val="062AC2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Городской</a:t>
                      </a:r>
                      <a:endParaRPr lang="ru-RU" sz="2000" b="1" dirty="0">
                        <a:solidFill>
                          <a:srgbClr val="062AC2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kk-KZ" sz="2000" b="1" dirty="0" smtClean="0">
                          <a:solidFill>
                            <a:srgbClr val="062AC2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Предметная олимпиада учителей</a:t>
                      </a:r>
                      <a:endParaRPr lang="ru-RU" sz="2000" b="1" dirty="0">
                        <a:solidFill>
                          <a:srgbClr val="062AC2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2000" b="1" dirty="0" smtClean="0">
                          <a:solidFill>
                            <a:srgbClr val="062AC2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ІІІ</a:t>
                      </a:r>
                      <a:r>
                        <a:rPr lang="kk-KZ" sz="2000" b="1" baseline="0" dirty="0" smtClean="0">
                          <a:solidFill>
                            <a:srgbClr val="062AC2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место</a:t>
                      </a:r>
                      <a:endParaRPr lang="kk-KZ" sz="2000" b="1" dirty="0" smtClean="0">
                        <a:solidFill>
                          <a:srgbClr val="062AC2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kk-KZ" sz="2000" b="1" dirty="0" smtClean="0">
                          <a:solidFill>
                            <a:srgbClr val="062AC2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Ахметова Н.А., учитель англ.языка</a:t>
                      </a:r>
                      <a:endParaRPr lang="ru-RU" sz="2000" b="1" dirty="0">
                        <a:solidFill>
                          <a:srgbClr val="062AC2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98822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2000" b="1" dirty="0" smtClean="0">
                          <a:solidFill>
                            <a:srgbClr val="062AC2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Благодар-ные</a:t>
                      </a:r>
                      <a:r>
                        <a:rPr lang="kk-KZ" sz="2000" b="1" baseline="0" dirty="0" smtClean="0">
                          <a:solidFill>
                            <a:srgbClr val="062AC2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письма</a:t>
                      </a:r>
                      <a:endParaRPr lang="ru-RU" sz="2000" b="1" dirty="0">
                        <a:solidFill>
                          <a:srgbClr val="062AC2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kk-KZ" sz="2000" b="1" dirty="0" smtClean="0">
                          <a:solidFill>
                            <a:srgbClr val="062AC2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Эпп Е.А., Кабыкенов А.Х.,  Жук О.Н.</a:t>
                      </a:r>
                      <a:endParaRPr lang="ru-RU" sz="2000" b="1" dirty="0">
                        <a:solidFill>
                          <a:srgbClr val="062AC2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1488929">
                <a:tc>
                  <a:txBody>
                    <a:bodyPr/>
                    <a:lstStyle/>
                    <a:p>
                      <a:r>
                        <a:rPr lang="kk-KZ" sz="2000" b="1" dirty="0" smtClean="0">
                          <a:solidFill>
                            <a:srgbClr val="062AC2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Городской</a:t>
                      </a:r>
                      <a:endParaRPr lang="ru-RU" sz="2000" b="1" dirty="0">
                        <a:solidFill>
                          <a:srgbClr val="062AC2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kk-KZ" sz="2000" b="1" baseline="0" dirty="0" smtClean="0">
                          <a:solidFill>
                            <a:srgbClr val="062AC2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«Лучшее методико-дидактическое пособие»</a:t>
                      </a:r>
                      <a:endParaRPr lang="ru-RU" sz="2000" b="1" dirty="0">
                        <a:solidFill>
                          <a:srgbClr val="062AC2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2000" b="1" dirty="0" smtClean="0">
                          <a:solidFill>
                            <a:srgbClr val="062AC2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І место</a:t>
                      </a:r>
                      <a:endParaRPr lang="ru-RU" sz="2000" b="1" dirty="0">
                        <a:solidFill>
                          <a:srgbClr val="062AC2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kk-KZ" sz="2000" b="1" dirty="0" smtClean="0">
                          <a:solidFill>
                            <a:srgbClr val="062AC2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Сыздыкпаева Б.В., учитель каз.языка</a:t>
                      </a: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695134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51521" y="1196752"/>
            <a:ext cx="842493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kk-KZ" sz="2400" b="1" dirty="0" smtClean="0">
                <a:solidFill>
                  <a:srgbClr val="062AC2"/>
                </a:solidFill>
                <a:latin typeface="Times New Roman"/>
                <a:ea typeface="Times New Roman"/>
              </a:rPr>
              <a:t> 1. </a:t>
            </a:r>
            <a:r>
              <a:rPr lang="ru-RU" sz="2400" b="1" dirty="0" smtClean="0">
                <a:solidFill>
                  <a:srgbClr val="062AC2"/>
                </a:solidFill>
                <a:latin typeface="Times New Roman"/>
                <a:ea typeface="Times New Roman"/>
              </a:rPr>
              <a:t>«</a:t>
            </a:r>
            <a:r>
              <a:rPr lang="en-US" sz="2400" b="1" dirty="0">
                <a:solidFill>
                  <a:srgbClr val="062AC2"/>
                </a:solidFill>
                <a:latin typeface="Times New Roman"/>
                <a:ea typeface="Times New Roman"/>
              </a:rPr>
              <a:t>XIII </a:t>
            </a:r>
            <a:r>
              <a:rPr lang="kk-KZ" sz="2400" b="1" dirty="0">
                <a:solidFill>
                  <a:srgbClr val="062AC2"/>
                </a:solidFill>
                <a:latin typeface="Times New Roman"/>
                <a:ea typeface="Times New Roman"/>
              </a:rPr>
              <a:t> Сатпаевских чтениях</a:t>
            </a:r>
            <a:r>
              <a:rPr lang="kk-KZ" sz="2400" b="1" dirty="0" smtClean="0">
                <a:solidFill>
                  <a:srgbClr val="062AC2"/>
                </a:solidFill>
                <a:latin typeface="Times New Roman"/>
                <a:ea typeface="Times New Roman"/>
              </a:rPr>
              <a:t>» -Музыка </a:t>
            </a:r>
            <a:r>
              <a:rPr lang="kk-KZ" sz="2400" b="1" dirty="0">
                <a:solidFill>
                  <a:srgbClr val="062AC2"/>
                </a:solidFill>
                <a:latin typeface="Times New Roman"/>
                <a:ea typeface="Times New Roman"/>
              </a:rPr>
              <a:t>О.Б.- учитель физики по </a:t>
            </a:r>
            <a:r>
              <a:rPr lang="kk-KZ" sz="2400" b="1" dirty="0" smtClean="0">
                <a:solidFill>
                  <a:srgbClr val="062AC2"/>
                </a:solidFill>
                <a:latin typeface="Times New Roman"/>
                <a:ea typeface="Times New Roman"/>
              </a:rPr>
              <a:t>теме </a:t>
            </a:r>
            <a:r>
              <a:rPr lang="kk-KZ" sz="2400" b="1" dirty="0">
                <a:solidFill>
                  <a:srgbClr val="062AC2"/>
                </a:solidFill>
                <a:latin typeface="Times New Roman"/>
                <a:ea typeface="Times New Roman"/>
              </a:rPr>
              <a:t>«Содержание понятия самостоятельной работы учащихся на уроках физики</a:t>
            </a:r>
            <a:r>
              <a:rPr lang="kk-KZ" sz="2400" b="1" dirty="0" smtClean="0">
                <a:solidFill>
                  <a:srgbClr val="062AC2"/>
                </a:solidFill>
                <a:latin typeface="Times New Roman"/>
                <a:ea typeface="Times New Roman"/>
              </a:rPr>
              <a:t>». </a:t>
            </a:r>
          </a:p>
          <a:p>
            <a:pPr lvl="0" algn="just"/>
            <a:r>
              <a:rPr lang="kk-KZ" sz="2400" b="1" dirty="0" smtClean="0">
                <a:solidFill>
                  <a:srgbClr val="062AC2"/>
                </a:solidFill>
                <a:latin typeface="Times New Roman"/>
                <a:ea typeface="Times New Roman"/>
              </a:rPr>
              <a:t>2. Будкова </a:t>
            </a:r>
            <a:r>
              <a:rPr lang="kk-KZ" sz="2400" b="1" dirty="0">
                <a:solidFill>
                  <a:srgbClr val="062AC2"/>
                </a:solidFill>
                <a:latin typeface="Times New Roman"/>
                <a:ea typeface="Times New Roman"/>
              </a:rPr>
              <a:t>В.О</a:t>
            </a:r>
            <a:r>
              <a:rPr lang="kk-KZ" sz="2400" b="1" dirty="0" smtClean="0">
                <a:solidFill>
                  <a:srgbClr val="062AC2"/>
                </a:solidFill>
                <a:latin typeface="Times New Roman"/>
                <a:ea typeface="Times New Roman"/>
              </a:rPr>
              <a:t>. -учитель </a:t>
            </a:r>
            <a:r>
              <a:rPr lang="kk-KZ" sz="2400" b="1" dirty="0">
                <a:solidFill>
                  <a:srgbClr val="062AC2"/>
                </a:solidFill>
                <a:latin typeface="Times New Roman"/>
                <a:ea typeface="Times New Roman"/>
              </a:rPr>
              <a:t>математики  по теме «Граф отношения  коммутативности на </a:t>
            </a:r>
            <a:r>
              <a:rPr lang="kk-KZ" sz="2400" b="1" dirty="0" smtClean="0">
                <a:solidFill>
                  <a:srgbClr val="062AC2"/>
                </a:solidFill>
                <a:latin typeface="Times New Roman"/>
                <a:ea typeface="Times New Roman"/>
              </a:rPr>
              <a:t>элементах группы тетраэдра».</a:t>
            </a:r>
          </a:p>
          <a:p>
            <a:pPr lvl="0" algn="just"/>
            <a:r>
              <a:rPr lang="kk-KZ" sz="2400" b="1" dirty="0" smtClean="0">
                <a:solidFill>
                  <a:srgbClr val="062AC2"/>
                </a:solidFill>
                <a:latin typeface="Times New Roman"/>
                <a:ea typeface="Times New Roman"/>
              </a:rPr>
              <a:t>3. Хотянович </a:t>
            </a:r>
            <a:r>
              <a:rPr lang="kk-KZ" sz="2400" b="1" dirty="0">
                <a:solidFill>
                  <a:srgbClr val="062AC2"/>
                </a:solidFill>
                <a:latin typeface="Times New Roman"/>
                <a:ea typeface="Times New Roman"/>
              </a:rPr>
              <a:t>З.В</a:t>
            </a:r>
            <a:r>
              <a:rPr lang="kk-KZ" sz="2400" b="1" dirty="0" smtClean="0">
                <a:solidFill>
                  <a:srgbClr val="062AC2"/>
                </a:solidFill>
                <a:latin typeface="Times New Roman"/>
                <a:ea typeface="Times New Roman"/>
              </a:rPr>
              <a:t>.-по </a:t>
            </a:r>
            <a:r>
              <a:rPr lang="kk-KZ" sz="2400" b="1" dirty="0">
                <a:solidFill>
                  <a:srgbClr val="062AC2"/>
                </a:solidFill>
                <a:latin typeface="Times New Roman"/>
                <a:ea typeface="Times New Roman"/>
              </a:rPr>
              <a:t>теме «Дифференцированный подход </a:t>
            </a:r>
            <a:r>
              <a:rPr lang="kk-KZ" sz="2400" b="1" dirty="0" smtClean="0">
                <a:solidFill>
                  <a:srgbClr val="062AC2"/>
                </a:solidFill>
                <a:latin typeface="Times New Roman"/>
                <a:ea typeface="Times New Roman"/>
              </a:rPr>
              <a:t>в </a:t>
            </a:r>
            <a:r>
              <a:rPr lang="kk-KZ" sz="2400" b="1" dirty="0">
                <a:solidFill>
                  <a:srgbClr val="062AC2"/>
                </a:solidFill>
                <a:latin typeface="Times New Roman"/>
                <a:ea typeface="Times New Roman"/>
              </a:rPr>
              <a:t>обучении математике» ( награждена благодарственным письмом за активное участие). </a:t>
            </a:r>
            <a:endParaRPr lang="kk-KZ" sz="2400" b="1" dirty="0" smtClean="0">
              <a:solidFill>
                <a:srgbClr val="062AC2"/>
              </a:solidFill>
              <a:latin typeface="Times New Roman"/>
              <a:ea typeface="Times New Roman"/>
            </a:endParaRPr>
          </a:p>
          <a:p>
            <a:pPr lvl="0" algn="just"/>
            <a:r>
              <a:rPr lang="kk-KZ" sz="2400" b="1" dirty="0" smtClean="0">
                <a:solidFill>
                  <a:srgbClr val="062AC2"/>
                </a:solidFill>
                <a:latin typeface="Times New Roman"/>
                <a:ea typeface="Times New Roman"/>
              </a:rPr>
              <a:t>   Так </a:t>
            </a:r>
            <a:r>
              <a:rPr lang="kk-KZ" sz="2400" b="1" dirty="0">
                <a:solidFill>
                  <a:srgbClr val="062AC2"/>
                </a:solidFill>
                <a:latin typeface="Times New Roman"/>
                <a:ea typeface="Times New Roman"/>
              </a:rPr>
              <a:t>же учителя активно стали  </a:t>
            </a:r>
            <a:r>
              <a:rPr lang="kk-KZ" sz="2400" b="1" dirty="0" smtClean="0">
                <a:solidFill>
                  <a:srgbClr val="062AC2"/>
                </a:solidFill>
                <a:latin typeface="Times New Roman"/>
                <a:ea typeface="Times New Roman"/>
              </a:rPr>
              <a:t>опубликоваться  </a:t>
            </a:r>
            <a:r>
              <a:rPr lang="kk-KZ" sz="2400" b="1" dirty="0">
                <a:solidFill>
                  <a:srgbClr val="062AC2"/>
                </a:solidFill>
                <a:latin typeface="Times New Roman"/>
                <a:ea typeface="Times New Roman"/>
              </a:rPr>
              <a:t>на сайтах Педагог.</a:t>
            </a:r>
            <a:r>
              <a:rPr lang="en-US" sz="2400" b="1" dirty="0" err="1">
                <a:solidFill>
                  <a:srgbClr val="062AC2"/>
                </a:solidFill>
                <a:latin typeface="Times New Roman"/>
                <a:ea typeface="Times New Roman"/>
              </a:rPr>
              <a:t>kz</a:t>
            </a:r>
            <a:r>
              <a:rPr lang="en-US" sz="2400" b="1" dirty="0">
                <a:solidFill>
                  <a:srgbClr val="062AC2"/>
                </a:solidFill>
                <a:latin typeface="Times New Roman"/>
                <a:ea typeface="Times New Roman"/>
              </a:rPr>
              <a:t> </a:t>
            </a:r>
            <a:r>
              <a:rPr lang="ru-RU" sz="2400" b="1" dirty="0">
                <a:solidFill>
                  <a:srgbClr val="062AC2"/>
                </a:solidFill>
                <a:latin typeface="Times New Roman"/>
                <a:ea typeface="Times New Roman"/>
              </a:rPr>
              <a:t>Интернет – сообщества </a:t>
            </a:r>
            <a:r>
              <a:rPr lang="ru-RU" sz="2400" b="1" dirty="0" smtClean="0">
                <a:solidFill>
                  <a:srgbClr val="062AC2"/>
                </a:solidFill>
                <a:latin typeface="Times New Roman"/>
                <a:ea typeface="Times New Roman"/>
              </a:rPr>
              <a:t>учителей </a:t>
            </a:r>
            <a:r>
              <a:rPr lang="ru-RU" sz="2400" b="1" dirty="0">
                <a:solidFill>
                  <a:srgbClr val="062AC2"/>
                </a:solidFill>
                <a:latin typeface="Times New Roman"/>
                <a:ea typeface="Times New Roman"/>
              </a:rPr>
              <a:t>Казахстана и  на других порталах. </a:t>
            </a:r>
            <a:endParaRPr lang="ru-RU" sz="2400" b="1" dirty="0" smtClean="0">
              <a:solidFill>
                <a:srgbClr val="062AC2"/>
              </a:solidFill>
              <a:latin typeface="Times New Roman"/>
              <a:ea typeface="Times New Roman"/>
            </a:endParaRPr>
          </a:p>
          <a:p>
            <a:pPr lvl="0"/>
            <a:endParaRPr lang="kk-KZ" b="1" dirty="0">
              <a:solidFill>
                <a:srgbClr val="062AC2"/>
              </a:solidFill>
              <a:latin typeface="Times New Roman"/>
              <a:cs typeface="Times New Roman" pitchFamily="18" charset="0"/>
            </a:endParaRPr>
          </a:p>
          <a:p>
            <a:pPr lvl="0"/>
            <a:endParaRPr lang="kk-KZ" b="1" dirty="0" smtClean="0">
              <a:solidFill>
                <a:srgbClr val="062AC2"/>
              </a:solidFill>
              <a:latin typeface="Times New Roman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03647" y="304629"/>
            <a:ext cx="63420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Выступление учителей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10103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9369" y="116632"/>
            <a:ext cx="83529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kk-KZ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частия учащихся в конкурсах научных проектов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416791898"/>
              </p:ext>
            </p:extLst>
          </p:nvPr>
        </p:nvGraphicFramePr>
        <p:xfrm>
          <a:off x="325353" y="1124744"/>
          <a:ext cx="8640960" cy="568925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622911"/>
                <a:gridCol w="2018049"/>
              </a:tblGrid>
              <a:tr h="405030">
                <a:tc>
                  <a:txBody>
                    <a:bodyPr/>
                    <a:lstStyle/>
                    <a:p>
                      <a:pPr algn="ctr"/>
                      <a:r>
                        <a:rPr lang="kk-KZ" sz="2400" b="1" dirty="0" smtClean="0">
                          <a:solidFill>
                            <a:srgbClr val="062AC2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Название</a:t>
                      </a:r>
                      <a:endParaRPr lang="ru-RU" sz="2400" b="1" dirty="0">
                        <a:solidFill>
                          <a:srgbClr val="062AC2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2400" b="1" dirty="0" smtClean="0">
                          <a:solidFill>
                            <a:srgbClr val="062AC2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Результат</a:t>
                      </a:r>
                      <a:endParaRPr lang="ru-RU" sz="2400" b="1" dirty="0">
                        <a:solidFill>
                          <a:srgbClr val="062AC2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08802">
                <a:tc>
                  <a:txBody>
                    <a:bodyPr/>
                    <a:lstStyle/>
                    <a:p>
                      <a:r>
                        <a:rPr lang="kk-KZ" sz="1800" b="1" dirty="0" smtClean="0">
                          <a:solidFill>
                            <a:srgbClr val="062AC2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«</a:t>
                      </a:r>
                      <a:r>
                        <a:rPr lang="en-US" sz="1800" b="1" dirty="0" smtClean="0">
                          <a:solidFill>
                            <a:srgbClr val="062AC2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XV </a:t>
                      </a:r>
                      <a:r>
                        <a:rPr lang="ru-RU" sz="1800" b="1" dirty="0" err="1" smtClean="0">
                          <a:solidFill>
                            <a:srgbClr val="062AC2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Абаевские</a:t>
                      </a:r>
                      <a:r>
                        <a:rPr lang="ru-RU" sz="1800" b="1" dirty="0" smtClean="0">
                          <a:solidFill>
                            <a:srgbClr val="062AC2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чтения </a:t>
                      </a:r>
                      <a:r>
                        <a:rPr lang="en-US" sz="1800" b="1" dirty="0" smtClean="0">
                          <a:solidFill>
                            <a:srgbClr val="062AC2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c</a:t>
                      </a:r>
                      <a:r>
                        <a:rPr lang="ru-RU" sz="1800" b="1" dirty="0" err="1" smtClean="0">
                          <a:solidFill>
                            <a:srgbClr val="062AC2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реди</a:t>
                      </a:r>
                      <a:r>
                        <a:rPr lang="ru-RU" sz="1800" b="1" dirty="0" smtClean="0">
                          <a:solidFill>
                            <a:srgbClr val="062AC2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младших школьников»</a:t>
                      </a:r>
                      <a:endParaRPr lang="ru-RU" b="1" dirty="0">
                        <a:solidFill>
                          <a:srgbClr val="062AC2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b="1" dirty="0" smtClean="0">
                          <a:solidFill>
                            <a:srgbClr val="062AC2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участник</a:t>
                      </a:r>
                      <a:r>
                        <a:rPr lang="kk-KZ" b="1" baseline="0" dirty="0" smtClean="0">
                          <a:solidFill>
                            <a:srgbClr val="062AC2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 3 место</a:t>
                      </a:r>
                      <a:endParaRPr lang="ru-RU" b="1" dirty="0">
                        <a:solidFill>
                          <a:srgbClr val="062AC2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68039"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rgbClr val="062AC2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Городской конкурс</a:t>
                      </a:r>
                      <a:r>
                        <a:rPr lang="ru-RU" sz="1800" b="1" baseline="0" dirty="0" smtClean="0">
                          <a:solidFill>
                            <a:srgbClr val="062AC2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dirty="0" smtClean="0">
                          <a:solidFill>
                            <a:srgbClr val="062AC2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научных проектов младших школьников</a:t>
                      </a:r>
                      <a:endParaRPr lang="ru-RU" b="1" dirty="0">
                        <a:solidFill>
                          <a:srgbClr val="062AC2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b="1" dirty="0" smtClean="0">
                          <a:solidFill>
                            <a:srgbClr val="062AC2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 призовых мест</a:t>
                      </a:r>
                      <a:endParaRPr lang="ru-RU" b="1" dirty="0">
                        <a:solidFill>
                          <a:srgbClr val="062AC2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26414"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rgbClr val="062AC2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Областной</a:t>
                      </a:r>
                      <a:r>
                        <a:rPr lang="ru-RU" sz="1800" b="1" baseline="0" dirty="0" smtClean="0">
                          <a:solidFill>
                            <a:srgbClr val="062AC2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dirty="0" smtClean="0">
                          <a:solidFill>
                            <a:srgbClr val="062AC2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конкурс научных проектов «</a:t>
                      </a:r>
                      <a:r>
                        <a:rPr lang="ru-RU" sz="1800" b="1" dirty="0" err="1" smtClean="0">
                          <a:solidFill>
                            <a:srgbClr val="062AC2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Зерде</a:t>
                      </a:r>
                      <a:r>
                        <a:rPr lang="ru-RU" sz="1800" b="1" dirty="0" smtClean="0">
                          <a:solidFill>
                            <a:srgbClr val="062AC2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»</a:t>
                      </a:r>
                      <a:endParaRPr lang="ru-RU" b="1" dirty="0">
                        <a:solidFill>
                          <a:srgbClr val="062AC2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b="1" dirty="0" smtClean="0">
                          <a:solidFill>
                            <a:srgbClr val="062AC2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призовых мест</a:t>
                      </a:r>
                      <a:endParaRPr lang="ru-RU" b="1" dirty="0">
                        <a:solidFill>
                          <a:srgbClr val="062AC2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05030"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rgbClr val="062AC2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«Русский медвежонок»</a:t>
                      </a:r>
                      <a:endParaRPr lang="ru-RU" b="1" dirty="0">
                        <a:solidFill>
                          <a:srgbClr val="062AC2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b="1" dirty="0" smtClean="0">
                          <a:solidFill>
                            <a:srgbClr val="062AC2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 призовых мест</a:t>
                      </a:r>
                      <a:endParaRPr lang="ru-RU" b="1" dirty="0">
                        <a:solidFill>
                          <a:srgbClr val="062AC2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05030"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rgbClr val="062AC2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«</a:t>
                      </a:r>
                      <a:r>
                        <a:rPr lang="ru-RU" sz="1800" b="1" dirty="0" err="1" smtClean="0">
                          <a:solidFill>
                            <a:srgbClr val="062AC2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Ақ</a:t>
                      </a:r>
                      <a:r>
                        <a:rPr lang="ru-RU" sz="1800" b="1" dirty="0" smtClean="0">
                          <a:solidFill>
                            <a:srgbClr val="062AC2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бота»</a:t>
                      </a:r>
                      <a:endParaRPr lang="ru-RU" b="1" dirty="0">
                        <a:solidFill>
                          <a:srgbClr val="062AC2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b="1" dirty="0" smtClean="0">
                          <a:solidFill>
                            <a:srgbClr val="062AC2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призовых мест</a:t>
                      </a:r>
                      <a:endParaRPr lang="ru-RU" b="1" dirty="0">
                        <a:solidFill>
                          <a:srgbClr val="062AC2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05030"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rgbClr val="062AC2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«Американский бульдог»</a:t>
                      </a:r>
                      <a:endParaRPr lang="ru-RU" b="1" dirty="0">
                        <a:solidFill>
                          <a:srgbClr val="062AC2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b="1" dirty="0" smtClean="0">
                          <a:solidFill>
                            <a:srgbClr val="062AC2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 призовых мест</a:t>
                      </a:r>
                      <a:endParaRPr lang="ru-RU" b="1" dirty="0">
                        <a:solidFill>
                          <a:srgbClr val="062AC2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47944"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rgbClr val="062AC2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Областной интеллектуальный марафон</a:t>
                      </a:r>
                      <a:endParaRPr lang="ru-RU" b="1" dirty="0">
                        <a:solidFill>
                          <a:srgbClr val="062AC2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b="1" dirty="0" smtClean="0">
                          <a:solidFill>
                            <a:srgbClr val="062AC2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 призовых мест</a:t>
                      </a:r>
                      <a:endParaRPr lang="ru-RU" b="1" dirty="0">
                        <a:solidFill>
                          <a:srgbClr val="062AC2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47944"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rgbClr val="062AC2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«Золотое руно»</a:t>
                      </a:r>
                      <a:endParaRPr lang="ru-RU" b="1" dirty="0">
                        <a:solidFill>
                          <a:srgbClr val="062AC2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b="1" dirty="0" smtClean="0">
                          <a:solidFill>
                            <a:srgbClr val="062AC2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 призовых мест</a:t>
                      </a:r>
                      <a:endParaRPr lang="ru-RU" b="1" dirty="0">
                        <a:solidFill>
                          <a:srgbClr val="062AC2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98969"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rgbClr val="062AC2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«Кенгуру – математика для всех»</a:t>
                      </a:r>
                      <a:endParaRPr lang="ru-RU" b="1" dirty="0">
                        <a:solidFill>
                          <a:srgbClr val="062AC2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b="1" dirty="0" smtClean="0">
                          <a:solidFill>
                            <a:srgbClr val="062AC2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 призовых мест</a:t>
                      </a:r>
                    </a:p>
                  </a:txBody>
                  <a:tcPr/>
                </a:tc>
              </a:tr>
              <a:tr h="648362">
                <a:tc>
                  <a:txBody>
                    <a:bodyPr/>
                    <a:lstStyle/>
                    <a:p>
                      <a:r>
                        <a:rPr lang="kk-KZ" b="1" dirty="0" smtClean="0">
                          <a:solidFill>
                            <a:srgbClr val="062AC2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Городская предметная олимпиада учащихся</a:t>
                      </a:r>
                      <a:endParaRPr lang="ru-RU" b="1" dirty="0">
                        <a:solidFill>
                          <a:srgbClr val="062AC2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b="1" dirty="0" smtClean="0">
                          <a:solidFill>
                            <a:srgbClr val="062AC2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 участн., 2 приз.мест,2 грам.</a:t>
                      </a:r>
                      <a:endParaRPr lang="ru-RU" b="1" dirty="0">
                        <a:solidFill>
                          <a:srgbClr val="062AC2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493">
                <a:tc>
                  <a:txBody>
                    <a:bodyPr/>
                    <a:lstStyle/>
                    <a:p>
                      <a:r>
                        <a:rPr lang="kk-KZ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Всего</a:t>
                      </a:r>
                      <a:endParaRPr lang="ru-RU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 призовых мест</a:t>
                      </a:r>
                      <a:endParaRPr lang="ru-RU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4189461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211963070"/>
              </p:ext>
            </p:extLst>
          </p:nvPr>
        </p:nvGraphicFramePr>
        <p:xfrm>
          <a:off x="35496" y="188636"/>
          <a:ext cx="8964491" cy="6513651"/>
        </p:xfrm>
        <a:graphic>
          <a:graphicData uri="http://schemas.openxmlformats.org/drawingml/2006/table">
            <a:tbl>
              <a:tblPr/>
              <a:tblGrid>
                <a:gridCol w="1457886"/>
                <a:gridCol w="362447"/>
                <a:gridCol w="407752"/>
                <a:gridCol w="453058"/>
                <a:gridCol w="487038"/>
                <a:gridCol w="475710"/>
                <a:gridCol w="501195"/>
                <a:gridCol w="705072"/>
                <a:gridCol w="550444"/>
                <a:gridCol w="504056"/>
                <a:gridCol w="701100"/>
                <a:gridCol w="451028"/>
                <a:gridCol w="576064"/>
                <a:gridCol w="432048"/>
                <a:gridCol w="398398"/>
                <a:gridCol w="501195"/>
              </a:tblGrid>
              <a:tr h="576068">
                <a:tc gridSpan="16"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Рейтинговая оценка методической работы М/О за 2012-2013 учебный год</a:t>
                      </a:r>
                      <a:r>
                        <a:rPr lang="ru-RU" sz="1000" b="1" i="0" u="none" strike="noStrike" dirty="0">
                          <a:effectLst/>
                          <a:latin typeface="Arial Cyr"/>
                        </a:rPr>
                        <a:t>.</a:t>
                      </a:r>
                    </a:p>
                  </a:txBody>
                  <a:tcPr marL="6170" marR="6170" marT="61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4211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М/О</a:t>
                      </a:r>
                    </a:p>
                  </a:txBody>
                  <a:tcPr marL="6170" marR="6170" marT="61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Доклады (наличие)</a:t>
                      </a:r>
                    </a:p>
                  </a:txBody>
                  <a:tcPr marL="6170" marR="6170" marT="6170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Метод. пособия</a:t>
                      </a:r>
                    </a:p>
                  </a:txBody>
                  <a:tcPr marL="6170" marR="6170" marT="6170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Публикация (наличие)</a:t>
                      </a:r>
                    </a:p>
                  </a:txBody>
                  <a:tcPr marL="6170" marR="6170" marT="6170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Открытые уроки (наличие разработок)</a:t>
                      </a:r>
                    </a:p>
                  </a:txBody>
                  <a:tcPr marL="6170" marR="6170" marT="6170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мастер-  классы, семинары</a:t>
                      </a:r>
                    </a:p>
                  </a:txBody>
                  <a:tcPr marL="6170" marR="6170" marT="6170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Призеры и победители олимпиад учащихся</a:t>
                      </a:r>
                    </a:p>
                  </a:txBody>
                  <a:tcPr marL="6170" marR="6170" marT="6170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Участники и победители конкурсов, научных проектов учащихся</a:t>
                      </a:r>
                    </a:p>
                  </a:txBody>
                  <a:tcPr marL="6170" marR="6170" marT="6170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Личное участие учителей в конкурсах и олимпиадах</a:t>
                      </a:r>
                    </a:p>
                  </a:txBody>
                  <a:tcPr marL="6170" marR="6170" marT="6170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Участие в городских творческих группах</a:t>
                      </a:r>
                    </a:p>
                  </a:txBody>
                  <a:tcPr marL="6170" marR="6170" marT="6170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Авторские программы (элективные курсы ,спецкурсы)</a:t>
                      </a:r>
                    </a:p>
                  </a:txBody>
                  <a:tcPr marL="6170" marR="6170" marT="6170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Внеклассная работа по предмету</a:t>
                      </a:r>
                    </a:p>
                  </a:txBody>
                  <a:tcPr marL="6170" marR="6170" marT="6170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Систематизированный дидактический материал по технологиям (наличие)</a:t>
                      </a:r>
                    </a:p>
                  </a:txBody>
                  <a:tcPr marL="6170" marR="6170" marT="6170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Общественное поручение связанное с методической работой</a:t>
                      </a:r>
                    </a:p>
                  </a:txBody>
                  <a:tcPr marL="6170" marR="6170" marT="6170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Взаимопосещение</a:t>
                      </a:r>
                      <a:r>
                        <a:rPr lang="ru-RU" sz="1100" b="0" i="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уроков (наличие тетради)</a:t>
                      </a:r>
                    </a:p>
                  </a:txBody>
                  <a:tcPr marL="6170" marR="6170" marT="6170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Итого баллов</a:t>
                      </a:r>
                    </a:p>
                  </a:txBody>
                  <a:tcPr marL="6170" marR="6170" marT="61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2542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170" marR="6170" marT="61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170" marR="6170" marT="61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170" marR="6170" marT="61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6170" marR="6170" marT="61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6170" marR="6170" marT="61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6170" marR="6170" marT="61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6170" marR="6170" marT="61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6170" marR="6170" marT="61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6170" marR="6170" marT="61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6170" marR="6170" marT="61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6170" marR="6170" marT="61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</a:p>
                  </a:txBody>
                  <a:tcPr marL="6170" marR="6170" marT="61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</a:p>
                  </a:txBody>
                  <a:tcPr marL="6170" marR="6170" marT="61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</a:p>
                  </a:txBody>
                  <a:tcPr marL="6170" marR="6170" marT="61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</a:p>
                  </a:txBody>
                  <a:tcPr marL="6170" marR="6170" marT="61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</a:p>
                  </a:txBody>
                  <a:tcPr marL="6170" marR="6170" marT="61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254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учителя ЕМЦ</a:t>
                      </a:r>
                    </a:p>
                  </a:txBody>
                  <a:tcPr marL="6170" marR="6170" marT="61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</a:t>
                      </a:r>
                    </a:p>
                  </a:txBody>
                  <a:tcPr marL="6170" marR="6170" marT="61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6170" marR="6170" marT="61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70</a:t>
                      </a:r>
                    </a:p>
                  </a:txBody>
                  <a:tcPr marL="6170" marR="6170" marT="61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</a:t>
                      </a:r>
                    </a:p>
                  </a:txBody>
                  <a:tcPr marL="6170" marR="6170" marT="61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6170" marR="6170" marT="61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170" marR="6170" marT="61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6170" marR="6170" marT="61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35</a:t>
                      </a:r>
                    </a:p>
                  </a:txBody>
                  <a:tcPr marL="6170" marR="6170" marT="61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</a:p>
                  </a:txBody>
                  <a:tcPr marL="6170" marR="6170" marT="61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6170" marR="6170" marT="61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41</a:t>
                      </a:r>
                    </a:p>
                  </a:txBody>
                  <a:tcPr marL="6170" marR="6170" marT="61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170" marR="6170" marT="61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6170" marR="6170" marT="61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6170" marR="6170" marT="61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255</a:t>
                      </a:r>
                    </a:p>
                  </a:txBody>
                  <a:tcPr marL="6170" marR="6170" marT="61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262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учителя </a:t>
                      </a:r>
                      <a:r>
                        <a:rPr lang="ru-RU" sz="1400" b="1" i="0" u="none" strike="noStrike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каз.яз</a:t>
                      </a:r>
                      <a:r>
                        <a:rPr lang="ru-RU" sz="1400" b="1" i="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170" marR="6170" marT="61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</a:p>
                  </a:txBody>
                  <a:tcPr marL="6170" marR="6170" marT="61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6170" marR="6170" marT="61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170" marR="6170" marT="61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</a:t>
                      </a:r>
                    </a:p>
                  </a:txBody>
                  <a:tcPr marL="6170" marR="6170" marT="61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170" marR="6170" marT="61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</a:p>
                  </a:txBody>
                  <a:tcPr marL="6170" marR="6170" marT="61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45</a:t>
                      </a:r>
                    </a:p>
                  </a:txBody>
                  <a:tcPr marL="6170" marR="6170" marT="61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</a:t>
                      </a:r>
                    </a:p>
                  </a:txBody>
                  <a:tcPr marL="6170" marR="6170" marT="61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</a:p>
                  </a:txBody>
                  <a:tcPr marL="6170" marR="6170" marT="61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6170" marR="6170" marT="61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120</a:t>
                      </a:r>
                    </a:p>
                  </a:txBody>
                  <a:tcPr marL="6170" marR="6170" marT="61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</a:t>
                      </a:r>
                    </a:p>
                  </a:txBody>
                  <a:tcPr marL="6170" marR="6170" marT="61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</a:p>
                  </a:txBody>
                  <a:tcPr marL="6170" marR="6170" marT="61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61</a:t>
                      </a:r>
                    </a:p>
                  </a:txBody>
                  <a:tcPr marL="6170" marR="6170" marT="61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416</a:t>
                      </a:r>
                    </a:p>
                  </a:txBody>
                  <a:tcPr marL="6170" marR="6170" marT="61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262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учителя </a:t>
                      </a:r>
                      <a:r>
                        <a:rPr lang="ru-RU" sz="1400" b="1" i="0" u="none" strike="noStrike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рус.яз</a:t>
                      </a:r>
                      <a:r>
                        <a:rPr lang="ru-RU" sz="1400" b="1" i="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170" marR="6170" marT="61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6170" marR="6170" marT="61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170" marR="6170" marT="61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6170" marR="6170" marT="61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</a:p>
                  </a:txBody>
                  <a:tcPr marL="6170" marR="6170" marT="61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170" marR="6170" marT="61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6170" marR="6170" marT="61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33</a:t>
                      </a:r>
                    </a:p>
                  </a:txBody>
                  <a:tcPr marL="6170" marR="6170" marT="61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45</a:t>
                      </a:r>
                    </a:p>
                  </a:txBody>
                  <a:tcPr marL="6170" marR="6170" marT="61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170" marR="6170" marT="61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170" marR="6170" marT="61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</a:t>
                      </a:r>
                    </a:p>
                  </a:txBody>
                  <a:tcPr marL="6170" marR="6170" marT="61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27</a:t>
                      </a:r>
                    </a:p>
                  </a:txBody>
                  <a:tcPr marL="6170" marR="6170" marT="61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6170" marR="6170" marT="61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6170" marR="6170" marT="61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189</a:t>
                      </a:r>
                    </a:p>
                  </a:txBody>
                  <a:tcPr marL="6170" marR="6170" marT="61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262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учителя </a:t>
                      </a:r>
                      <a:r>
                        <a:rPr lang="ru-RU" sz="1400" b="1" i="0" u="none" strike="noStrike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ин.яз</a:t>
                      </a:r>
                      <a:r>
                        <a:rPr lang="ru-RU" sz="1400" b="1" i="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170" marR="6170" marT="61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170" marR="6170" marT="61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170" marR="6170" marT="61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6170" marR="6170" marT="61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6170" marR="6170" marT="61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6170" marR="6170" marT="61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170" marR="6170" marT="61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6170" marR="6170" marT="61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</a:t>
                      </a:r>
                    </a:p>
                  </a:txBody>
                  <a:tcPr marL="6170" marR="6170" marT="61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6170" marR="6170" marT="61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170" marR="6170" marT="61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28</a:t>
                      </a:r>
                    </a:p>
                  </a:txBody>
                  <a:tcPr marL="6170" marR="6170" marT="61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170" marR="6170" marT="61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6170" marR="6170" marT="61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6170" marR="6170" marT="61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119</a:t>
                      </a:r>
                    </a:p>
                  </a:txBody>
                  <a:tcPr marL="6170" marR="6170" marT="61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262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учитля</a:t>
                      </a:r>
                      <a:r>
                        <a:rPr lang="ru-RU" sz="1400" b="1" i="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0" u="none" strike="noStrike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ист.геогр</a:t>
                      </a:r>
                      <a:r>
                        <a:rPr lang="ru-RU" sz="1400" b="1" i="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170" marR="6170" marT="61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170" marR="6170" marT="61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</a:p>
                  </a:txBody>
                  <a:tcPr marL="6170" marR="6170" marT="61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6170" marR="6170" marT="61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6170" marR="6170" marT="61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6170" marR="6170" marT="61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170" marR="6170" marT="61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6170" marR="6170" marT="61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</a:t>
                      </a:r>
                    </a:p>
                  </a:txBody>
                  <a:tcPr marL="6170" marR="6170" marT="61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</a:t>
                      </a:r>
                    </a:p>
                  </a:txBody>
                  <a:tcPr marL="6170" marR="6170" marT="61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170" marR="6170" marT="61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28</a:t>
                      </a:r>
                    </a:p>
                  </a:txBody>
                  <a:tcPr marL="6170" marR="6170" marT="61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6170" marR="6170" marT="61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</a:p>
                  </a:txBody>
                  <a:tcPr marL="6170" marR="6170" marT="61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</a:p>
                  </a:txBody>
                  <a:tcPr marL="6170" marR="6170" marT="61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151</a:t>
                      </a:r>
                    </a:p>
                  </a:txBody>
                  <a:tcPr marL="6170" marR="6170" marT="61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262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учителч</a:t>
                      </a:r>
                      <a:r>
                        <a:rPr lang="ru-RU" sz="1400" b="1" i="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0" u="none" strike="noStrike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нач.кл</a:t>
                      </a:r>
                      <a:r>
                        <a:rPr lang="ru-RU" sz="1400" b="1" i="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170" marR="6170" marT="61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43</a:t>
                      </a:r>
                    </a:p>
                  </a:txBody>
                  <a:tcPr marL="6170" marR="6170" marT="61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</a:t>
                      </a:r>
                    </a:p>
                  </a:txBody>
                  <a:tcPr marL="6170" marR="6170" marT="61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155</a:t>
                      </a:r>
                    </a:p>
                  </a:txBody>
                  <a:tcPr marL="6170" marR="6170" marT="61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91</a:t>
                      </a:r>
                    </a:p>
                  </a:txBody>
                  <a:tcPr marL="6170" marR="6170" marT="61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55</a:t>
                      </a:r>
                    </a:p>
                  </a:txBody>
                  <a:tcPr marL="6170" marR="6170" marT="61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221</a:t>
                      </a:r>
                    </a:p>
                  </a:txBody>
                  <a:tcPr marL="6170" marR="6170" marT="61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45</a:t>
                      </a:r>
                    </a:p>
                  </a:txBody>
                  <a:tcPr marL="6170" marR="6170" marT="61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35</a:t>
                      </a:r>
                    </a:p>
                  </a:txBody>
                  <a:tcPr marL="6170" marR="6170" marT="61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65</a:t>
                      </a:r>
                    </a:p>
                  </a:txBody>
                  <a:tcPr marL="6170" marR="6170" marT="61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170" marR="6170" marT="61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94</a:t>
                      </a:r>
                    </a:p>
                  </a:txBody>
                  <a:tcPr marL="6170" marR="6170" marT="61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35</a:t>
                      </a:r>
                    </a:p>
                  </a:txBody>
                  <a:tcPr marL="6170" marR="6170" marT="61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41</a:t>
                      </a:r>
                    </a:p>
                  </a:txBody>
                  <a:tcPr marL="6170" marR="6170" marT="61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140</a:t>
                      </a:r>
                    </a:p>
                  </a:txBody>
                  <a:tcPr marL="6170" marR="6170" marT="61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1039</a:t>
                      </a:r>
                    </a:p>
                  </a:txBody>
                  <a:tcPr marL="6170" marR="6170" marT="61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937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учителя </a:t>
                      </a:r>
                      <a:r>
                        <a:rPr lang="ru-RU" sz="1400" b="1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ИЗО,</a:t>
                      </a:r>
                      <a:r>
                        <a:rPr lang="ru-RU" sz="1400" b="1" i="0" u="none" strike="noStrike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муз</a:t>
                      </a:r>
                      <a:r>
                        <a:rPr lang="ru-RU" sz="1400" b="1" i="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.,</a:t>
                      </a:r>
                      <a:r>
                        <a:rPr lang="ru-RU" sz="1400" b="1" i="0" u="none" strike="noStrike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техн</a:t>
                      </a:r>
                      <a:r>
                        <a:rPr lang="ru-RU" sz="1400" b="1" i="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170" marR="6170" marT="61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170" marR="6170" marT="61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6170" marR="6170" marT="61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170" marR="6170" marT="61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6170" marR="6170" marT="61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170" marR="6170" marT="61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170" marR="6170" marT="61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</a:t>
                      </a:r>
                    </a:p>
                  </a:txBody>
                  <a:tcPr marL="6170" marR="6170" marT="61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170" marR="6170" marT="61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</a:p>
                  </a:txBody>
                  <a:tcPr marL="6170" marR="6170" marT="61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170" marR="6170" marT="61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</a:p>
                  </a:txBody>
                  <a:tcPr marL="6170" marR="6170" marT="61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</a:p>
                  </a:txBody>
                  <a:tcPr marL="6170" marR="6170" marT="61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6170" marR="6170" marT="61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6170" marR="6170" marT="61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114</a:t>
                      </a:r>
                    </a:p>
                  </a:txBody>
                  <a:tcPr marL="6170" marR="6170" marT="61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523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учителя </a:t>
                      </a:r>
                      <a:r>
                        <a:rPr lang="ru-RU" sz="1400" b="1" i="0" u="none" strike="noStrike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физ.восп</a:t>
                      </a:r>
                      <a:r>
                        <a:rPr lang="ru-RU" sz="1400" b="1" i="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170" marR="6170" marT="61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170" marR="6170" marT="61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6170" marR="6170" marT="61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170" marR="6170" marT="61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</a:t>
                      </a:r>
                    </a:p>
                  </a:txBody>
                  <a:tcPr marL="6170" marR="6170" marT="61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170" marR="6170" marT="61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</a:t>
                      </a:r>
                    </a:p>
                  </a:txBody>
                  <a:tcPr marL="6170" marR="6170" marT="61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170" marR="6170" marT="61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210</a:t>
                      </a:r>
                    </a:p>
                  </a:txBody>
                  <a:tcPr marL="6170" marR="6170" marT="61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170" marR="6170" marT="61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170" marR="6170" marT="61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43</a:t>
                      </a:r>
                    </a:p>
                  </a:txBody>
                  <a:tcPr marL="6170" marR="6170" marT="61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170" marR="6170" marT="61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</a:p>
                  </a:txBody>
                  <a:tcPr marL="6170" marR="6170" marT="61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</a:t>
                      </a:r>
                    </a:p>
                  </a:txBody>
                  <a:tcPr marL="6170" marR="6170" marT="61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338</a:t>
                      </a:r>
                    </a:p>
                  </a:txBody>
                  <a:tcPr marL="6170" marR="6170" marT="61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2628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Итого:</a:t>
                      </a:r>
                    </a:p>
                  </a:txBody>
                  <a:tcPr marL="6170" marR="6170" marT="61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92</a:t>
                      </a:r>
                    </a:p>
                  </a:txBody>
                  <a:tcPr marL="6170" marR="6170" marT="61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57</a:t>
                      </a:r>
                    </a:p>
                  </a:txBody>
                  <a:tcPr marL="6170" marR="6170" marT="61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245</a:t>
                      </a:r>
                    </a:p>
                  </a:txBody>
                  <a:tcPr marL="6170" marR="6170" marT="61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212</a:t>
                      </a:r>
                    </a:p>
                  </a:txBody>
                  <a:tcPr marL="6170" marR="6170" marT="61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74</a:t>
                      </a:r>
                    </a:p>
                  </a:txBody>
                  <a:tcPr marL="6170" marR="6170" marT="61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273</a:t>
                      </a:r>
                    </a:p>
                  </a:txBody>
                  <a:tcPr marL="6170" marR="6170" marT="61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183</a:t>
                      </a:r>
                    </a:p>
                  </a:txBody>
                  <a:tcPr marL="6170" marR="6170" marT="61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440</a:t>
                      </a:r>
                    </a:p>
                  </a:txBody>
                  <a:tcPr marL="6170" marR="6170" marT="61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155</a:t>
                      </a:r>
                    </a:p>
                  </a:txBody>
                  <a:tcPr marL="6170" marR="6170" marT="61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</a:p>
                  </a:txBody>
                  <a:tcPr marL="6170" marR="6170" marT="61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403</a:t>
                      </a:r>
                    </a:p>
                  </a:txBody>
                  <a:tcPr marL="6170" marR="6170" marT="61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110</a:t>
                      </a:r>
                    </a:p>
                  </a:txBody>
                  <a:tcPr marL="6170" marR="6170" marT="61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106</a:t>
                      </a:r>
                    </a:p>
                  </a:txBody>
                  <a:tcPr marL="6170" marR="6170" marT="61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256</a:t>
                      </a:r>
                    </a:p>
                  </a:txBody>
                  <a:tcPr marL="6170" marR="6170" marT="61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2621</a:t>
                      </a:r>
                      <a:endParaRPr lang="ru-RU" sz="18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70" marR="6170" marT="61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10348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504" y="834984"/>
            <a:ext cx="8856984" cy="60809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kk-KZ" sz="2000" b="1" dirty="0">
                <a:solidFill>
                  <a:srgbClr val="062AC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Не в полной мере представлена работа предметных МО в профессиональных конкурсах ( так, в конкурсе кабинетов начальной школы из 9- ти участвовавших в конкурсе кабинетов высокий процент  набрал всего один кабинет №11 с государственным языком обучения     (Кайрбаева Б.Ж.). Данный факт свидетельствует о недостаточной системе работ кабинетов начальных классов. Из двух МО ( МО начальных классов и МО культурологического цикла), участвовавших в городском конкурсе,отмечен дипломом МО культурологического цикла. </a:t>
            </a:r>
            <a:endParaRPr lang="ru-RU" sz="2000" b="1" dirty="0">
              <a:solidFill>
                <a:srgbClr val="062AC2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kk-KZ" sz="2000" b="1" dirty="0" smtClean="0">
                <a:solidFill>
                  <a:srgbClr val="062AC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По–прежнему </a:t>
            </a:r>
            <a:r>
              <a:rPr lang="kk-KZ" sz="2000" b="1" dirty="0">
                <a:solidFill>
                  <a:srgbClr val="062AC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наблюдается незначительное количество учителей, стремящихся к исследовательской и инновационной деятельности, требуется качественная подготовка научных проектов в среднем звене , отличающихся практической значимостью, сответствующих городскому и областному уровню.</a:t>
            </a:r>
            <a:endParaRPr lang="ru-RU" sz="2000" b="1" dirty="0">
              <a:solidFill>
                <a:srgbClr val="062AC2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kk-KZ" sz="2000" b="1" dirty="0">
                <a:solidFill>
                  <a:srgbClr val="062AC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До сих пор требует ососбого внимания  проблема повышения мотивации учащихся к учению, реализации компетентностного подхода в обучении.</a:t>
            </a:r>
            <a:endParaRPr lang="ru-RU" sz="2000" b="1" dirty="0">
              <a:solidFill>
                <a:srgbClr val="062AC2"/>
              </a:solidFill>
              <a:effectLst/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915816" y="127098"/>
            <a:ext cx="26484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Проблемы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56423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/>
          </p:cNvSpPr>
          <p:nvPr>
            <p:ph type="title"/>
          </p:nvPr>
        </p:nvSpPr>
        <p:spPr bwMode="auto">
          <a:xfrm>
            <a:off x="179512" y="0"/>
            <a:ext cx="2952750" cy="792162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numCol="1" compatLnSpc="1">
            <a:prstTxWarp prst="textNoShape">
              <a:avLst/>
            </a:prstTxWarp>
          </a:bodyPr>
          <a:lstStyle/>
          <a:p>
            <a:pPr marL="0" indent="0" algn="l" eaLnBrk="1" hangingPunct="1">
              <a:buNone/>
            </a:pPr>
            <a:r>
              <a:rPr lang="ru-RU" sz="4200" dirty="0" smtClean="0">
                <a:solidFill>
                  <a:srgbClr val="FF0000"/>
                </a:solidFill>
                <a:effectLst/>
                <a:latin typeface="Times New Roman" pitchFamily="18" charset="0"/>
              </a:rPr>
              <a:t>Задачи</a:t>
            </a:r>
          </a:p>
        </p:txBody>
      </p:sp>
      <p:sp>
        <p:nvSpPr>
          <p:cNvPr id="24579" name="Rectangle 3"/>
          <p:cNvSpPr>
            <a:spLocks noGrp="1"/>
          </p:cNvSpPr>
          <p:nvPr>
            <p:ph type="body" idx="4294967295"/>
          </p:nvPr>
        </p:nvSpPr>
        <p:spPr>
          <a:xfrm>
            <a:off x="395536" y="620688"/>
            <a:ext cx="8640960" cy="5949950"/>
          </a:xfrm>
          <a:solidFill>
            <a:schemeClr val="bg1"/>
          </a:solidFill>
        </p:spPr>
        <p:txBody>
          <a:bodyPr/>
          <a:lstStyle/>
          <a:p>
            <a:pPr marL="46037" indent="0" algn="just">
              <a:buNone/>
              <a:defRPr/>
            </a:pPr>
            <a:r>
              <a:rPr lang="kk-KZ" sz="2800" b="1" dirty="0" smtClean="0">
                <a:solidFill>
                  <a:srgbClr val="062AC2"/>
                </a:solidFill>
                <a:latin typeface="Times New Roman" pitchFamily="18" charset="0"/>
                <a:cs typeface="Times New Roman" pitchFamily="18" charset="0"/>
              </a:rPr>
              <a:t>1.Систематизация работы по освоению инновационных педагогических технологий как фактора повышения эффективности и качества образовательного процесса;</a:t>
            </a:r>
            <a:endParaRPr lang="ru-RU" sz="2800" b="1" dirty="0" smtClean="0">
              <a:solidFill>
                <a:srgbClr val="062AC2"/>
              </a:solidFill>
              <a:latin typeface="Times New Roman" pitchFamily="18" charset="0"/>
              <a:cs typeface="Times New Roman" pitchFamily="18" charset="0"/>
            </a:endParaRPr>
          </a:p>
          <a:p>
            <a:pPr marL="46037" indent="0" algn="just">
              <a:buNone/>
              <a:defRPr/>
            </a:pPr>
            <a:r>
              <a:rPr lang="kk-KZ" sz="2800" b="1" dirty="0" smtClean="0">
                <a:solidFill>
                  <a:srgbClr val="062AC2"/>
                </a:solidFill>
                <a:latin typeface="Times New Roman" pitchFamily="18" charset="0"/>
                <a:cs typeface="Times New Roman" pitchFamily="18" charset="0"/>
              </a:rPr>
              <a:t>2.Продолжение работы по созданию условий для овладения системными знаниями в области информационно- коммуникационных технологий;</a:t>
            </a:r>
            <a:endParaRPr lang="ru-RU" sz="2800" b="1" dirty="0" smtClean="0">
              <a:solidFill>
                <a:srgbClr val="062AC2"/>
              </a:solidFill>
              <a:latin typeface="Times New Roman" pitchFamily="18" charset="0"/>
              <a:cs typeface="Times New Roman" pitchFamily="18" charset="0"/>
            </a:endParaRPr>
          </a:p>
          <a:p>
            <a:pPr marL="46037" indent="0" algn="just">
              <a:buNone/>
              <a:defRPr/>
            </a:pPr>
            <a:r>
              <a:rPr lang="kk-KZ" sz="2800" b="1" dirty="0" smtClean="0">
                <a:solidFill>
                  <a:srgbClr val="062AC2"/>
                </a:solidFill>
                <a:latin typeface="Times New Roman" pitchFamily="18" charset="0"/>
                <a:cs typeface="Times New Roman" pitchFamily="18" charset="0"/>
              </a:rPr>
              <a:t>3.Осуществление интеграции образовательного процесса с научно – исследовательской деятельностью учащихся и учителей;</a:t>
            </a:r>
            <a:endParaRPr lang="ru-RU" sz="2800" b="1" dirty="0" smtClean="0">
              <a:solidFill>
                <a:srgbClr val="062AC2"/>
              </a:solidFill>
              <a:latin typeface="Times New Roman" pitchFamily="18" charset="0"/>
              <a:cs typeface="Times New Roman" pitchFamily="18" charset="0"/>
            </a:endParaRPr>
          </a:p>
          <a:p>
            <a:pPr marL="46037" indent="0" algn="just">
              <a:buNone/>
              <a:defRPr/>
            </a:pPr>
            <a:r>
              <a:rPr lang="kk-KZ" sz="2800" b="1" dirty="0" smtClean="0">
                <a:solidFill>
                  <a:srgbClr val="062AC2"/>
                </a:solidFill>
                <a:latin typeface="Times New Roman" pitchFamily="18" charset="0"/>
                <a:cs typeface="Times New Roman" pitchFamily="18" charset="0"/>
              </a:rPr>
              <a:t>4.Обеспечение внедрения компетентностного подхода в преподование основ наук и диагностику качества реализации этого подхода.</a:t>
            </a:r>
            <a:endParaRPr lang="ru-RU" sz="2800" b="1" dirty="0" smtClean="0">
              <a:solidFill>
                <a:srgbClr val="062AC2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2400" dirty="0" smtClean="0">
              <a:solidFill>
                <a:schemeClr val="bg2">
                  <a:lumMod val="25000"/>
                </a:schemeClr>
              </a:solidFill>
            </a:endParaRPr>
          </a:p>
          <a:p>
            <a:pPr>
              <a:defRPr/>
            </a:pPr>
            <a:endParaRPr lang="ru-RU" sz="2400" dirty="0" smtClean="0"/>
          </a:p>
          <a:p>
            <a:pPr marL="465138" indent="-419100" eaLnBrk="1" hangingPunct="1">
              <a:defRPr/>
            </a:pPr>
            <a:endParaRPr lang="ru-RU" sz="2400" b="1" dirty="0" smtClean="0">
              <a:solidFill>
                <a:srgbClr val="000066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91098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909851913"/>
              </p:ext>
            </p:extLst>
          </p:nvPr>
        </p:nvGraphicFramePr>
        <p:xfrm>
          <a:off x="323528" y="260648"/>
          <a:ext cx="8568181" cy="6192518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586415"/>
                <a:gridCol w="4072330"/>
                <a:gridCol w="1628932"/>
                <a:gridCol w="2280504"/>
              </a:tblGrid>
              <a:tr h="720080"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x-none" sz="100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</a:rPr>
                        <a:t/>
                      </a:r>
                      <a:br>
                        <a:rPr lang="x-none" sz="100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</a:rPr>
                      </a:br>
                      <a:r>
                        <a:rPr lang="ru-RU" sz="10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</a:rPr>
                        <a:t> </a:t>
                      </a:r>
                      <a:endParaRPr lang="ru-RU" sz="500" b="1" dirty="0">
                        <a:effectLst/>
                        <a:latin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</a:rPr>
                        <a:t> </a:t>
                      </a:r>
                      <a:endParaRPr lang="ru-RU" sz="500" b="1" dirty="0">
                        <a:effectLst/>
                        <a:latin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</a:rPr>
                        <a:t> </a:t>
                      </a:r>
                      <a:endParaRPr lang="ru-RU" sz="500" b="1" dirty="0">
                        <a:effectLst/>
                        <a:latin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</a:rPr>
                        <a:t> </a:t>
                      </a:r>
                      <a:endParaRPr lang="ru-RU" sz="500" b="1" dirty="0">
                        <a:effectLst/>
                        <a:latin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37467" marR="3746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5696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i="1" dirty="0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</a:rPr>
                        <a:t>№</a:t>
                      </a:r>
                      <a:endParaRPr lang="ru-RU" sz="1800" b="1" dirty="0">
                        <a:solidFill>
                          <a:srgbClr val="062AC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467" marR="374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i="1" dirty="0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</a:rPr>
                        <a:t>Теоретические семинары</a:t>
                      </a:r>
                      <a:endParaRPr lang="ru-RU" sz="1800" b="1" dirty="0">
                        <a:solidFill>
                          <a:srgbClr val="062AC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467" marR="374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i="1" dirty="0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</a:rPr>
                        <a:t>сроки</a:t>
                      </a:r>
                      <a:endParaRPr lang="ru-RU" sz="1800" b="1" dirty="0">
                        <a:solidFill>
                          <a:srgbClr val="062AC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467" marR="374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i="1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</a:rPr>
                        <a:t>Ответственные</a:t>
                      </a:r>
                      <a:endParaRPr lang="ru-RU" sz="1800" b="1">
                        <a:solidFill>
                          <a:srgbClr val="062AC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467" marR="374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75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</a:rPr>
                        <a:t>1</a:t>
                      </a:r>
                    </a:p>
                  </a:txBody>
                  <a:tcPr marL="37467" marR="374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</a:rPr>
                        <a:t> Семинар </a:t>
                      </a:r>
                      <a:r>
                        <a:rPr lang="ru-RU" sz="1800" b="1" dirty="0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</a:rPr>
                        <a:t>– консультация «Современные образовательные технологии  как средство развития педагогической компетенции»        (для учителей, работающих до 3-х лет)</a:t>
                      </a:r>
                    </a:p>
                  </a:txBody>
                  <a:tcPr marL="37467" marR="374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</a:rPr>
                        <a:t>октябрь</a:t>
                      </a:r>
                    </a:p>
                  </a:txBody>
                  <a:tcPr marL="37467" marR="374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</a:rPr>
                        <a:t>Завучи, рук. творческих групп </a:t>
                      </a:r>
                    </a:p>
                  </a:txBody>
                  <a:tcPr marL="37467" marR="374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9171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</a:rPr>
                        <a:t>2</a:t>
                      </a:r>
                    </a:p>
                  </a:txBody>
                  <a:tcPr marL="37467" marR="374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</a:rPr>
                        <a:t>Семинар «Модель системной комплексной работы по формированию культуры ЗОЖ школьников»</a:t>
                      </a:r>
                    </a:p>
                  </a:txBody>
                  <a:tcPr marL="37467" marR="374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</a:rPr>
                        <a:t>ноябрь</a:t>
                      </a:r>
                    </a:p>
                  </a:txBody>
                  <a:tcPr marL="37467" marR="374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err="1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</a:rPr>
                        <a:t>Шакенова</a:t>
                      </a:r>
                      <a:r>
                        <a:rPr lang="ru-RU" sz="1800" b="1" dirty="0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</a:rPr>
                        <a:t> Б,М.</a:t>
                      </a:r>
                    </a:p>
                  </a:txBody>
                  <a:tcPr marL="37467" marR="374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9379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</a:rPr>
                        <a:t>3</a:t>
                      </a:r>
                    </a:p>
                  </a:txBody>
                  <a:tcPr marL="37467" marR="374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</a:rPr>
                        <a:t>Психологические семинары-тренинги «Личностный рост педагога»</a:t>
                      </a:r>
                    </a:p>
                  </a:txBody>
                  <a:tcPr marL="37467" marR="374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</a:rPr>
                        <a:t>декабрь,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</a:rPr>
                        <a:t>март </a:t>
                      </a:r>
                    </a:p>
                  </a:txBody>
                  <a:tcPr marL="37467" marR="374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</a:rPr>
                        <a:t>Зенкина О. Ю.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37467" marR="374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9379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</a:rPr>
                        <a:t>4</a:t>
                      </a:r>
                    </a:p>
                  </a:txBody>
                  <a:tcPr marL="37467" marR="374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</a:rPr>
                        <a:t>Семинар-практикум по использованию возможностей  интерактивного оборудования.</a:t>
                      </a:r>
                    </a:p>
                  </a:txBody>
                  <a:tcPr marL="37467" marR="374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</a:rPr>
                        <a:t>ноябрь, январь, март - каникулы</a:t>
                      </a:r>
                    </a:p>
                  </a:txBody>
                  <a:tcPr marL="37467" marR="374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err="1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</a:rPr>
                        <a:t>Будкова</a:t>
                      </a:r>
                      <a:r>
                        <a:rPr lang="ru-RU" sz="1800" b="1" dirty="0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</a:rPr>
                        <a:t> О. Б.,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err="1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</a:rPr>
                        <a:t>Пирожникова</a:t>
                      </a:r>
                      <a:r>
                        <a:rPr lang="ru-RU" sz="1800" b="1" dirty="0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</a:rPr>
                        <a:t> И А.</a:t>
                      </a:r>
                    </a:p>
                  </a:txBody>
                  <a:tcPr marL="37467" marR="374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2700338" y="67945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763688" y="294729"/>
            <a:ext cx="48965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Семинары</a:t>
            </a:r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11691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522933072"/>
              </p:ext>
            </p:extLst>
          </p:nvPr>
        </p:nvGraphicFramePr>
        <p:xfrm>
          <a:off x="179512" y="1628800"/>
          <a:ext cx="8712968" cy="4608512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6048672"/>
                <a:gridCol w="2664296"/>
              </a:tblGrid>
              <a:tr h="46085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</a:rPr>
                        <a:t>1. Утверждение </a:t>
                      </a:r>
                      <a:r>
                        <a:rPr lang="ru-RU" sz="2000" b="1" dirty="0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</a:rPr>
                        <a:t>плана работы </a:t>
                      </a:r>
                      <a:r>
                        <a:rPr lang="ru-RU" sz="2000" b="1" dirty="0" err="1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</a:rPr>
                        <a:t>методсовета</a:t>
                      </a:r>
                      <a:r>
                        <a:rPr lang="ru-RU" sz="2000" b="1" dirty="0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</a:rPr>
                        <a:t> на 2013-2014 </a:t>
                      </a:r>
                      <a:r>
                        <a:rPr lang="ru-RU" sz="2000" b="1" dirty="0" err="1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</a:rPr>
                        <a:t>уч.год</a:t>
                      </a:r>
                      <a:r>
                        <a:rPr lang="ru-RU" sz="2000" b="1" dirty="0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</a:rPr>
                        <a:t> и состава аттестационной комиссии.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</a:rPr>
                        <a:t>2. Создание экспертной  комиссии по методической работе.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</a:rPr>
                        <a:t>3. Создание творческих групп, руководителей творческих групп, утверждение планов работы творческих (проблемных) групп и методической школы «Школа молодого учителя», планов работы НОУ учащихся.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</a:rPr>
                        <a:t>4. О подготовке и проведения школьной олимпиады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000" b="1" dirty="0" smtClean="0">
                        <a:solidFill>
                          <a:srgbClr val="062AC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err="1" smtClean="0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</a:rPr>
                        <a:t>Аубакирова</a:t>
                      </a:r>
                      <a:r>
                        <a:rPr lang="ru-RU" sz="2000" b="1" dirty="0" smtClean="0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2000" b="1" dirty="0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</a:rPr>
                        <a:t>С.К.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err="1" smtClean="0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</a:rPr>
                        <a:t>Аубакирова</a:t>
                      </a:r>
                      <a:r>
                        <a:rPr lang="ru-RU" sz="2000" b="1" dirty="0" smtClean="0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2000" b="1" dirty="0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</a:rPr>
                        <a:t>С.К.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000" b="1" dirty="0">
                        <a:solidFill>
                          <a:srgbClr val="062AC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2000" b="1" dirty="0" smtClean="0">
                        <a:solidFill>
                          <a:srgbClr val="062AC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</a:rPr>
                        <a:t>Тимофеева </a:t>
                      </a:r>
                      <a:r>
                        <a:rPr lang="ru-RU" sz="2000" b="1" dirty="0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</a:rPr>
                        <a:t>И.М.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79512" y="75983"/>
            <a:ext cx="8070884" cy="14003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  План работы методического совета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Сентябрь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01548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935715558"/>
              </p:ext>
            </p:extLst>
          </p:nvPr>
        </p:nvGraphicFramePr>
        <p:xfrm>
          <a:off x="251520" y="1268760"/>
          <a:ext cx="8640960" cy="4536504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5832648"/>
                <a:gridCol w="2808312"/>
              </a:tblGrid>
              <a:tr h="453650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</a:rPr>
                        <a:t>1. Организация  и итоги проведения школьной олимпиады. 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</a:rPr>
                        <a:t> 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</a:rPr>
                        <a:t>2. О подготовке к городской олимпиаде учащихся гуманитарного и  естественно-математического циклов.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</a:rPr>
                        <a:t>3. Итоги мониторинга учебного процесса за первую четверть.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</a:rPr>
                        <a:t>4.  Мастер – класс по обобщению ППО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</a:rPr>
                        <a:t>Тимофеева И.М.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</a:rPr>
                        <a:t> руководители М/О, учителя-предметники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spc="-15" dirty="0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2000" b="1" dirty="0">
                        <a:solidFill>
                          <a:srgbClr val="062AC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spc="-15" dirty="0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2000" b="1" dirty="0">
                        <a:solidFill>
                          <a:srgbClr val="062AC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spc="-15" dirty="0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</a:rPr>
                        <a:t>Тимофеева И.М.</a:t>
                      </a:r>
                      <a:endParaRPr lang="ru-RU" sz="2000" b="1" dirty="0">
                        <a:solidFill>
                          <a:srgbClr val="062AC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spc="-15" dirty="0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2000" b="1" dirty="0">
                        <a:solidFill>
                          <a:srgbClr val="062AC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spc="-15" dirty="0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2000" b="1" dirty="0">
                        <a:solidFill>
                          <a:srgbClr val="062AC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spc="-15" dirty="0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</a:rPr>
                        <a:t>Маркина Е.В.</a:t>
                      </a:r>
                      <a:endParaRPr lang="ru-RU" sz="2000" b="1" dirty="0">
                        <a:solidFill>
                          <a:srgbClr val="062AC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899592" y="678975"/>
            <a:ext cx="1304140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Ноябрь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18495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/>
          </p:cNvSpPr>
          <p:nvPr>
            <p:ph type="title" idx="4294967295"/>
          </p:nvPr>
        </p:nvSpPr>
        <p:spPr bwMode="auto">
          <a:xfrm>
            <a:off x="323528" y="476250"/>
            <a:ext cx="8568952" cy="2592710"/>
          </a:xfrm>
          <a:solidFill>
            <a:schemeClr val="bg1"/>
          </a:solidFill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compatLnSpc="1">
            <a:prstTxWarp prst="textNoShape">
              <a:avLst/>
            </a:prstTxWarp>
          </a:bodyPr>
          <a:lstStyle/>
          <a:p>
            <a:pPr marL="0" indent="0" algn="ctr" eaLnBrk="1" hangingPunct="1">
              <a:buNone/>
            </a:pPr>
            <a:r>
              <a:rPr lang="kk-KZ" sz="5400" dirty="0" smtClean="0">
                <a:solidFill>
                  <a:srgbClr val="FF0000"/>
                </a:solidFill>
                <a:effectLst/>
                <a:latin typeface="Times New Roman" pitchFamily="18" charset="0"/>
              </a:rPr>
              <a:t>Әдістемелік жұмыстың тақырыбы мен міндеттері</a:t>
            </a:r>
            <a:endParaRPr lang="ru-RU" sz="5400" dirty="0" smtClean="0">
              <a:solidFill>
                <a:srgbClr val="FF0000"/>
              </a:solidFill>
              <a:effectLst/>
              <a:latin typeface="Times New Roman" pitchFamily="18" charset="0"/>
            </a:endParaRPr>
          </a:p>
        </p:txBody>
      </p:sp>
      <p:sp>
        <p:nvSpPr>
          <p:cNvPr id="8195" name="Rectangle 3"/>
          <p:cNvSpPr>
            <a:spLocks noGrp="1"/>
          </p:cNvSpPr>
          <p:nvPr>
            <p:ph type="body" idx="4294967295"/>
          </p:nvPr>
        </p:nvSpPr>
        <p:spPr>
          <a:xfrm>
            <a:off x="323528" y="3212977"/>
            <a:ext cx="8569325" cy="2520280"/>
          </a:xfrm>
          <a:solidFill>
            <a:schemeClr val="bg1"/>
          </a:solidFill>
        </p:spPr>
        <p:txBody>
          <a:bodyPr/>
          <a:lstStyle/>
          <a:p>
            <a:pPr marL="46037" indent="0" algn="ctr" eaLnBrk="1" hangingPunct="1">
              <a:buNone/>
            </a:pPr>
            <a:r>
              <a:rPr lang="kk-KZ" sz="6000" b="1" dirty="0" smtClean="0">
                <a:solidFill>
                  <a:srgbClr val="062AC2"/>
                </a:solidFill>
                <a:latin typeface="Times New Roman" pitchFamily="18" charset="0"/>
              </a:rPr>
              <a:t>Тема, цели и задачи методической работы</a:t>
            </a:r>
            <a:endParaRPr lang="ru-RU" sz="6000" b="1" dirty="0" smtClean="0">
              <a:solidFill>
                <a:srgbClr val="062AC2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76102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522493189"/>
              </p:ext>
            </p:extLst>
          </p:nvPr>
        </p:nvGraphicFramePr>
        <p:xfrm>
          <a:off x="427584" y="1052736"/>
          <a:ext cx="8136903" cy="520700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5196858"/>
                <a:gridCol w="2940045"/>
              </a:tblGrid>
              <a:tr h="518457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</a:rPr>
                        <a:t>1</a:t>
                      </a:r>
                      <a:r>
                        <a:rPr lang="ru-RU" sz="2000" b="1" dirty="0" smtClean="0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</a:rPr>
                        <a:t>. Результативность </a:t>
                      </a:r>
                      <a:r>
                        <a:rPr lang="ru-RU" sz="2000" b="1" dirty="0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</a:rPr>
                        <a:t>методической работы школы за первое полугодие, состояние работы по повышению квалификации учителей</a:t>
                      </a:r>
                    </a:p>
                    <a:p>
                      <a:pPr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</a:rPr>
                        <a:t>2.Состояние профильного обучения </a:t>
                      </a:r>
                      <a:r>
                        <a:rPr lang="ru-RU" sz="2000" b="1" dirty="0" smtClean="0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</a:rPr>
                        <a:t>в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2000" b="1" dirty="0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</a:rPr>
                        <a:t>10-11-х классах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</a:rPr>
                        <a:t>2. Анализ деятельности творческой группы по составлению </a:t>
                      </a:r>
                      <a:r>
                        <a:rPr lang="ru-RU" sz="2000" b="1" dirty="0" err="1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</a:rPr>
                        <a:t>компетентностно</a:t>
                      </a:r>
                      <a:r>
                        <a:rPr lang="ru-RU" sz="2000" b="1" dirty="0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</a:rPr>
                        <a:t> – ориентированного задания.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</a:rPr>
                        <a:t>4. Итоги мониторинга учебного процесса за первое полугодие.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err="1" smtClean="0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</a:rPr>
                        <a:t>Аубакирова</a:t>
                      </a:r>
                      <a:r>
                        <a:rPr lang="ru-RU" sz="2000" b="1" dirty="0" smtClean="0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2000" b="1" dirty="0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</a:rPr>
                        <a:t>С.К.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spc="-15" dirty="0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endParaRPr lang="ru-RU" sz="2000" b="1" dirty="0">
                        <a:solidFill>
                          <a:srgbClr val="062AC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000" b="1" spc="-15" dirty="0" smtClean="0">
                        <a:solidFill>
                          <a:srgbClr val="062AC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spc="-15" dirty="0" smtClean="0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</a:rPr>
                        <a:t>Лысенко </a:t>
                      </a:r>
                      <a:r>
                        <a:rPr lang="ru-RU" sz="2000" b="1" spc="-15" dirty="0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</a:rPr>
                        <a:t>Е.В.</a:t>
                      </a:r>
                      <a:endParaRPr lang="ru-RU" sz="2000" b="1" dirty="0">
                        <a:solidFill>
                          <a:srgbClr val="062AC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spc="-15" dirty="0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2000" b="1" dirty="0">
                        <a:solidFill>
                          <a:srgbClr val="062AC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spc="-15" dirty="0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2000" b="1" dirty="0">
                        <a:solidFill>
                          <a:srgbClr val="062AC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spc="-15" dirty="0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2000" b="1" dirty="0">
                        <a:solidFill>
                          <a:srgbClr val="062AC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spc="-15" dirty="0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</a:rPr>
                        <a:t>Руководитель ТГ</a:t>
                      </a:r>
                      <a:endParaRPr lang="ru-RU" sz="2000" b="1" dirty="0">
                        <a:solidFill>
                          <a:srgbClr val="062AC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spc="-15" dirty="0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2000" b="1" dirty="0">
                        <a:solidFill>
                          <a:srgbClr val="062AC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spc="-15" dirty="0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2000" b="1" dirty="0">
                        <a:solidFill>
                          <a:srgbClr val="062AC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spc="-15" dirty="0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2000" b="1" dirty="0">
                        <a:solidFill>
                          <a:srgbClr val="062AC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</a:rPr>
                        <a:t>Тимофеева И.М.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01176" y="479957"/>
            <a:ext cx="1317990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Январь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08116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266485330"/>
              </p:ext>
            </p:extLst>
          </p:nvPr>
        </p:nvGraphicFramePr>
        <p:xfrm>
          <a:off x="611560" y="1329770"/>
          <a:ext cx="7920880" cy="4259469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5058889"/>
                <a:gridCol w="2861991"/>
              </a:tblGrid>
              <a:tr h="425946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</a:rPr>
                        <a:t>1.  Обобщение ППО учителей.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</a:rPr>
                        <a:t>2. Творческий отчет руководителей  МО казахского языка,  ЕМЦ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</a:rPr>
                        <a:t>3. Творческий отчет аттестуемых учителей на вторую категорию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</a:rPr>
                        <a:t>4. Итоги мониторинга учебного процесса за третью четверть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</a:rPr>
                        <a:t>Садовая И.Н.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err="1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</a:rPr>
                        <a:t>Долголевец</a:t>
                      </a:r>
                      <a:r>
                        <a:rPr lang="ru-RU" sz="2000" b="1" dirty="0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</a:rPr>
                        <a:t>  А.К.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r>
                        <a:rPr lang="ru-RU" sz="2000" b="1" dirty="0" smtClean="0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</a:rPr>
                        <a:t>Руководители </a:t>
                      </a:r>
                      <a:r>
                        <a:rPr lang="ru-RU" sz="2000" b="1" dirty="0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</a:rPr>
                        <a:t>МО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</a:rPr>
                        <a:t>Учителя</a:t>
                      </a:r>
                      <a:r>
                        <a:rPr lang="ru-RU" sz="2000" b="1" dirty="0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</a:rPr>
                        <a:t>, претендующие на вторую категорию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2000" b="1" dirty="0" smtClean="0">
                        <a:solidFill>
                          <a:srgbClr val="062AC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</a:rPr>
                        <a:t>Тимофеева </a:t>
                      </a:r>
                      <a:r>
                        <a:rPr lang="ru-RU" sz="2000" b="1" dirty="0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</a:rPr>
                        <a:t>И.М.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51520" y="591107"/>
            <a:ext cx="1023806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Март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77066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667873684"/>
              </p:ext>
            </p:extLst>
          </p:nvPr>
        </p:nvGraphicFramePr>
        <p:xfrm>
          <a:off x="827584" y="1353836"/>
          <a:ext cx="7848872" cy="219456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5012900"/>
                <a:gridCol w="2835972"/>
              </a:tblGrid>
              <a:tr h="20875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</a:rPr>
                        <a:t>1</a:t>
                      </a:r>
                      <a:r>
                        <a:rPr lang="ru-RU" sz="2400" b="1" dirty="0" smtClean="0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</a:rPr>
                        <a:t>. Анализ </a:t>
                      </a:r>
                      <a:r>
                        <a:rPr lang="ru-RU" sz="2400" b="1" dirty="0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</a:rPr>
                        <a:t>методической работы школы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</a:rPr>
                        <a:t>2. Итоги мониторинга учебного процесса за четвертую четверть, год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spc="-15" dirty="0" err="1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</a:rPr>
                        <a:t>Аубакирова</a:t>
                      </a:r>
                      <a:r>
                        <a:rPr lang="ru-RU" sz="2400" b="1" spc="-15" dirty="0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</a:rPr>
                        <a:t> С.К.</a:t>
                      </a:r>
                      <a:endParaRPr lang="ru-RU" sz="2400" b="1" dirty="0">
                        <a:solidFill>
                          <a:srgbClr val="062AC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spc="-15" dirty="0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2400" b="1" dirty="0">
                        <a:solidFill>
                          <a:srgbClr val="062AC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400" b="1" spc="-15" dirty="0" smtClean="0">
                        <a:solidFill>
                          <a:srgbClr val="062AC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spc="-15" dirty="0" smtClean="0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</a:rPr>
                        <a:t>Тимофеева </a:t>
                      </a:r>
                      <a:r>
                        <a:rPr lang="ru-RU" sz="2400" b="1" spc="-15" dirty="0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</a:rPr>
                        <a:t>И.М.</a:t>
                      </a:r>
                      <a:endParaRPr lang="ru-RU" sz="2400" b="1" dirty="0">
                        <a:solidFill>
                          <a:srgbClr val="062AC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039959" y="399728"/>
            <a:ext cx="883575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Май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/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</a:b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23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423414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/>
          </p:cNvSpPr>
          <p:nvPr>
            <p:ph type="title"/>
          </p:nvPr>
        </p:nvSpPr>
        <p:spPr bwMode="auto">
          <a:xfrm>
            <a:off x="323850" y="260350"/>
            <a:ext cx="8424614" cy="792163"/>
          </a:xfrm>
          <a:solidFill>
            <a:schemeClr val="bg1"/>
          </a:solidFill>
        </p:spPr>
        <p:txBody>
          <a:bodyPr wrap="square" numCol="1" compatLnSpc="1">
            <a:prstTxWarp prst="textNoShape">
              <a:avLst/>
            </a:prstTxWarp>
          </a:bodyPr>
          <a:lstStyle/>
          <a:p>
            <a:pPr marL="0" indent="0" algn="ctr" eaLnBrk="1" hangingPunct="1">
              <a:buNone/>
            </a:pPr>
            <a:r>
              <a:rPr lang="ru-RU" sz="4200" dirty="0" smtClean="0">
                <a:solidFill>
                  <a:srgbClr val="FF0000"/>
                </a:solidFill>
                <a:effectLst/>
                <a:latin typeface="Times New Roman" pitchFamily="18" charset="0"/>
              </a:rPr>
              <a:t>Методическая тема школы:</a:t>
            </a:r>
            <a:r>
              <a:rPr lang="ru-RU" sz="4200" dirty="0" smtClean="0">
                <a:solidFill>
                  <a:srgbClr val="000066"/>
                </a:solidFill>
                <a:effectLst/>
                <a:latin typeface="Times New Roman" pitchFamily="18" charset="0"/>
              </a:rPr>
              <a:t> </a:t>
            </a:r>
          </a:p>
        </p:txBody>
      </p:sp>
      <p:sp>
        <p:nvSpPr>
          <p:cNvPr id="21507" name="Rectangle 3"/>
          <p:cNvSpPr>
            <a:spLocks noGrp="1"/>
          </p:cNvSpPr>
          <p:nvPr>
            <p:ph type="body" idx="4294967295"/>
          </p:nvPr>
        </p:nvSpPr>
        <p:spPr>
          <a:xfrm>
            <a:off x="323528" y="1196752"/>
            <a:ext cx="8496300" cy="5381625"/>
          </a:xfrm>
          <a:solidFill>
            <a:schemeClr val="bg1"/>
          </a:solidFill>
        </p:spPr>
        <p:txBody>
          <a:bodyPr/>
          <a:lstStyle/>
          <a:p>
            <a:pPr algn="ctr" eaLnBrk="1" hangingPunct="1">
              <a:buFont typeface="Georgia" pitchFamily="18" charset="0"/>
              <a:buNone/>
            </a:pPr>
            <a:endParaRPr lang="ru-RU" sz="6000" dirty="0" smtClean="0"/>
          </a:p>
          <a:p>
            <a:pPr algn="ctr" eaLnBrk="1" hangingPunct="1">
              <a:buFont typeface="Georgia" pitchFamily="18" charset="0"/>
              <a:buNone/>
            </a:pPr>
            <a:r>
              <a:rPr lang="ru-RU" sz="6000" dirty="0" smtClean="0"/>
              <a:t> </a:t>
            </a:r>
            <a:r>
              <a:rPr lang="ru-RU" sz="6000" dirty="0" smtClean="0">
                <a:solidFill>
                  <a:srgbClr val="062AC2"/>
                </a:solidFill>
              </a:rPr>
              <a:t>«</a:t>
            </a:r>
            <a:r>
              <a:rPr lang="ru-RU" sz="6000" b="1" dirty="0" err="1" smtClean="0">
                <a:solidFill>
                  <a:srgbClr val="062AC2"/>
                </a:solidFill>
                <a:latin typeface="Times New Roman" pitchFamily="18" charset="0"/>
                <a:cs typeface="Times New Roman" pitchFamily="18" charset="0"/>
              </a:rPr>
              <a:t>Компетентностный</a:t>
            </a:r>
            <a:r>
              <a:rPr lang="ru-RU" sz="6000" b="1" dirty="0" smtClean="0">
                <a:solidFill>
                  <a:srgbClr val="062AC2"/>
                </a:solidFill>
                <a:latin typeface="Times New Roman" pitchFamily="18" charset="0"/>
                <a:cs typeface="Times New Roman" pitchFamily="18" charset="0"/>
              </a:rPr>
              <a:t> подход в обучении».</a:t>
            </a:r>
          </a:p>
        </p:txBody>
      </p:sp>
    </p:spTree>
    <p:extLst>
      <p:ext uri="{BB962C8B-B14F-4D97-AF65-F5344CB8AC3E}">
        <p14:creationId xmlns="" xmlns:p14="http://schemas.microsoft.com/office/powerpoint/2010/main" val="2557956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23528" y="476672"/>
            <a:ext cx="8640960" cy="71019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lvl="0" indent="-182563" fontAlgn="base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</a:pPr>
            <a:r>
              <a:rPr lang="kk-KZ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kk-KZ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228600" lvl="0" indent="-182563" fontAlgn="base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</a:pPr>
            <a:r>
              <a:rPr lang="kk-KZ" sz="3600" b="1" dirty="0" smtClean="0">
                <a:solidFill>
                  <a:srgbClr val="062AC2"/>
                </a:solidFill>
                <a:latin typeface="Times New Roman" pitchFamily="18" charset="0"/>
                <a:cs typeface="Times New Roman" pitchFamily="18" charset="0"/>
              </a:rPr>
              <a:t> -организовать </a:t>
            </a:r>
            <a:r>
              <a:rPr lang="kk-KZ" sz="3600" b="1" dirty="0">
                <a:solidFill>
                  <a:srgbClr val="062AC2"/>
                </a:solidFill>
                <a:latin typeface="Times New Roman" pitchFamily="18" charset="0"/>
                <a:cs typeface="Times New Roman" pitchFamily="18" charset="0"/>
              </a:rPr>
              <a:t>системное изучение и </a:t>
            </a:r>
            <a:r>
              <a:rPr lang="kk-KZ" sz="3600" b="1" dirty="0" smtClean="0">
                <a:solidFill>
                  <a:srgbClr val="062AC2"/>
                </a:solidFill>
                <a:latin typeface="Times New Roman" pitchFamily="18" charset="0"/>
                <a:cs typeface="Times New Roman" pitchFamily="18" charset="0"/>
              </a:rPr>
              <a:t>внедрение в практику компетентностного </a:t>
            </a:r>
            <a:r>
              <a:rPr lang="kk-KZ" sz="3600" b="1" dirty="0">
                <a:solidFill>
                  <a:srgbClr val="062AC2"/>
                </a:solidFill>
                <a:latin typeface="Times New Roman" pitchFamily="18" charset="0"/>
                <a:cs typeface="Times New Roman" pitchFamily="18" charset="0"/>
              </a:rPr>
              <a:t>подхода в обучении, повышение роста методической компетентности учителей в части освоении новых образовательных </a:t>
            </a:r>
            <a:r>
              <a:rPr lang="kk-KZ" sz="3600" b="1" dirty="0" smtClean="0">
                <a:solidFill>
                  <a:srgbClr val="062AC2"/>
                </a:solidFill>
                <a:latin typeface="Times New Roman" pitchFamily="18" charset="0"/>
                <a:cs typeface="Times New Roman" pitchFamily="18" charset="0"/>
              </a:rPr>
              <a:t>технологии, повышение уровня профессионального мастерства </a:t>
            </a:r>
            <a:r>
              <a:rPr lang="kk-KZ" sz="3600" b="1" dirty="0">
                <a:solidFill>
                  <a:srgbClr val="062AC2"/>
                </a:solidFill>
                <a:latin typeface="Times New Roman" pitchFamily="18" charset="0"/>
                <a:cs typeface="Times New Roman" pitchFamily="18" charset="0"/>
              </a:rPr>
              <a:t>педагогических </a:t>
            </a:r>
            <a:r>
              <a:rPr lang="kk-KZ" sz="3600" b="1" dirty="0" smtClean="0">
                <a:solidFill>
                  <a:srgbClr val="062AC2"/>
                </a:solidFill>
                <a:latin typeface="Times New Roman" pitchFamily="18" charset="0"/>
                <a:cs typeface="Times New Roman" pitchFamily="18" charset="0"/>
              </a:rPr>
              <a:t>работников.</a:t>
            </a:r>
          </a:p>
          <a:p>
            <a:pPr marL="228600" lvl="0" indent="-182563" fontAlgn="base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</a:pPr>
            <a:endParaRPr lang="kk-KZ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marL="228600" lvl="0" indent="-182563" fontAlgn="base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</a:pPr>
            <a:endParaRPr lang="kk-KZ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18476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/>
          </p:cNvSpPr>
          <p:nvPr>
            <p:ph type="title"/>
          </p:nvPr>
        </p:nvSpPr>
        <p:spPr bwMode="auto">
          <a:xfrm>
            <a:off x="250825" y="188913"/>
            <a:ext cx="8497639" cy="908050"/>
          </a:xfrm>
          <a:solidFill>
            <a:schemeClr val="bg1"/>
          </a:solidFill>
        </p:spPr>
        <p:txBody>
          <a:bodyPr wrap="square" numCol="1" compatLnSpc="1">
            <a:prstTxWarp prst="textNoShape">
              <a:avLst/>
            </a:prstTxWarp>
          </a:bodyPr>
          <a:lstStyle/>
          <a:p>
            <a:pPr marL="0" indent="0" algn="l" eaLnBrk="1" hangingPunct="1">
              <a:buNone/>
            </a:pPr>
            <a:r>
              <a:rPr lang="kk-KZ" dirty="0" smtClean="0">
                <a:solidFill>
                  <a:srgbClr val="FF0000"/>
                </a:solidFill>
                <a:effectLst/>
                <a:latin typeface="Times New Roman" pitchFamily="18" charset="0"/>
              </a:rPr>
              <a:t>Задачи:</a:t>
            </a:r>
            <a:endParaRPr lang="ru-RU" dirty="0" smtClean="0">
              <a:solidFill>
                <a:srgbClr val="FF0000"/>
              </a:solidFill>
              <a:effectLst/>
              <a:latin typeface="Times New Roman" pitchFamily="18" charset="0"/>
            </a:endParaRPr>
          </a:p>
        </p:txBody>
      </p:sp>
      <p:sp>
        <p:nvSpPr>
          <p:cNvPr id="11267" name="Rectangle 3"/>
          <p:cNvSpPr>
            <a:spLocks noGrp="1"/>
          </p:cNvSpPr>
          <p:nvPr>
            <p:ph type="body" idx="4294967295"/>
          </p:nvPr>
        </p:nvSpPr>
        <p:spPr>
          <a:xfrm>
            <a:off x="250825" y="928688"/>
            <a:ext cx="8497888" cy="5759450"/>
          </a:xfrm>
          <a:solidFill>
            <a:schemeClr val="bg1"/>
          </a:solidFill>
        </p:spPr>
        <p:txBody>
          <a:bodyPr/>
          <a:lstStyle/>
          <a:p>
            <a:pPr marL="46037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800" dirty="0">
                <a:latin typeface="Times New Roman"/>
                <a:ea typeface="Times New Roman"/>
                <a:cs typeface="Times New Roman"/>
              </a:rPr>
              <a:t>-</a:t>
            </a:r>
            <a:r>
              <a:rPr lang="ru-RU" sz="2800" b="1" smtClean="0">
                <a:solidFill>
                  <a:srgbClr val="062AC2"/>
                </a:solidFill>
                <a:effectLst/>
                <a:latin typeface="Times New Roman"/>
                <a:ea typeface="Times New Roman"/>
                <a:cs typeface="Times New Roman"/>
              </a:rPr>
              <a:t>освоение  </a:t>
            </a:r>
            <a:r>
              <a:rPr lang="ru-RU" sz="2800" b="1" dirty="0" smtClean="0">
                <a:solidFill>
                  <a:srgbClr val="062AC2"/>
                </a:solidFill>
                <a:effectLst/>
                <a:latin typeface="Times New Roman"/>
                <a:ea typeface="Times New Roman"/>
                <a:cs typeface="Times New Roman"/>
              </a:rPr>
              <a:t>применения </a:t>
            </a:r>
            <a:r>
              <a:rPr lang="ru-RU" sz="2800" b="1" dirty="0" err="1" smtClean="0">
                <a:solidFill>
                  <a:srgbClr val="062AC2"/>
                </a:solidFill>
                <a:effectLst/>
                <a:latin typeface="Times New Roman"/>
                <a:ea typeface="Times New Roman"/>
                <a:cs typeface="Times New Roman"/>
              </a:rPr>
              <a:t>компетентностного</a:t>
            </a:r>
            <a:r>
              <a:rPr lang="ru-RU" sz="2800" b="1" dirty="0" smtClean="0">
                <a:solidFill>
                  <a:srgbClr val="062AC2"/>
                </a:solidFill>
                <a:effectLst/>
                <a:latin typeface="Times New Roman"/>
                <a:ea typeface="Times New Roman"/>
                <a:cs typeface="Times New Roman"/>
              </a:rPr>
              <a:t> подхода в обучении;</a:t>
            </a:r>
          </a:p>
          <a:p>
            <a:pPr marL="46037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800" b="1" dirty="0" smtClean="0">
                <a:solidFill>
                  <a:srgbClr val="062AC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-</a:t>
            </a:r>
            <a:r>
              <a:rPr lang="ru-RU" sz="2800" b="1" dirty="0" smtClean="0">
                <a:solidFill>
                  <a:srgbClr val="062AC2"/>
                </a:solidFill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совершенствование методического уровня педагогов в овладении педагогическими технологиями;</a:t>
            </a:r>
          </a:p>
          <a:p>
            <a:pPr marL="46037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800" b="1" dirty="0" smtClean="0">
                <a:solidFill>
                  <a:srgbClr val="062AC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-</a:t>
            </a:r>
            <a:r>
              <a:rPr lang="ru-RU" sz="2800" b="1" dirty="0" smtClean="0">
                <a:solidFill>
                  <a:srgbClr val="062AC2"/>
                </a:solidFill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обобщение педагогического опыта учителей на уровне школы, достигших наилучших результатов; </a:t>
            </a:r>
          </a:p>
          <a:p>
            <a:pPr marL="46037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800" b="1" dirty="0">
                <a:solidFill>
                  <a:srgbClr val="062AC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-</a:t>
            </a:r>
            <a:r>
              <a:rPr lang="ru-RU" sz="2800" b="1" dirty="0" smtClean="0">
                <a:solidFill>
                  <a:srgbClr val="062AC2"/>
                </a:solidFill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активизировать работу с детьми, имеющими повышенные интеллектуальные способности; </a:t>
            </a:r>
          </a:p>
          <a:p>
            <a:pPr marL="46037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800" b="1" dirty="0">
                <a:solidFill>
                  <a:srgbClr val="062AC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-</a:t>
            </a:r>
            <a:r>
              <a:rPr lang="ru-RU" sz="2800" b="1" dirty="0" smtClean="0">
                <a:solidFill>
                  <a:srgbClr val="062AC2"/>
                </a:solidFill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повышение профессионального уровня педагогов.</a:t>
            </a:r>
            <a:endParaRPr lang="ru-RU" sz="2000" b="1" dirty="0" smtClean="0">
              <a:solidFill>
                <a:srgbClr val="062AC2"/>
              </a:solidFill>
              <a:effectLst/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endParaRPr lang="ru-RU" sz="2800" b="1" dirty="0" smtClean="0">
              <a:solidFill>
                <a:srgbClr val="062AC2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Georgia" pitchFamily="18" charset="0"/>
              <a:buNone/>
            </a:pPr>
            <a:endParaRPr lang="ru-RU" sz="2800" dirty="0" smtClean="0"/>
          </a:p>
          <a:p>
            <a:pPr eaLnBrk="1" hangingPunct="1"/>
            <a:endParaRPr lang="ru-RU" sz="2800" dirty="0" smtClean="0"/>
          </a:p>
          <a:p>
            <a:pPr eaLnBrk="1" hangingPunct="1"/>
            <a:endParaRPr lang="ru-RU" dirty="0" smtClean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72721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/>
          </p:cNvSpPr>
          <p:nvPr>
            <p:ph type="title"/>
          </p:nvPr>
        </p:nvSpPr>
        <p:spPr bwMode="auto">
          <a:xfrm>
            <a:off x="323850" y="260350"/>
            <a:ext cx="8424614" cy="792163"/>
          </a:xfrm>
          <a:solidFill>
            <a:schemeClr val="bg1"/>
          </a:solidFill>
        </p:spPr>
        <p:txBody>
          <a:bodyPr wrap="square" numCol="1" compatLnSpc="1">
            <a:prstTxWarp prst="textNoShape">
              <a:avLst/>
            </a:prstTxWarp>
          </a:bodyPr>
          <a:lstStyle/>
          <a:p>
            <a:pPr marL="0" indent="0" algn="ctr" eaLnBrk="1" hangingPunct="1">
              <a:buNone/>
            </a:pPr>
            <a:r>
              <a:rPr lang="kk-KZ" sz="4200" dirty="0" smtClean="0">
                <a:solidFill>
                  <a:srgbClr val="FF0000"/>
                </a:solidFill>
                <a:effectLst/>
                <a:latin typeface="Times New Roman" pitchFamily="18" charset="0"/>
              </a:rPr>
              <a:t>Реализация темы:</a:t>
            </a:r>
            <a:endParaRPr lang="ru-RU" sz="4200" dirty="0" smtClean="0">
              <a:solidFill>
                <a:srgbClr val="FF0000"/>
              </a:solidFill>
              <a:effectLst/>
              <a:latin typeface="Times New Roman" pitchFamily="18" charset="0"/>
            </a:endParaRPr>
          </a:p>
        </p:txBody>
      </p:sp>
      <p:sp>
        <p:nvSpPr>
          <p:cNvPr id="21507" name="Rectangle 3"/>
          <p:cNvSpPr>
            <a:spLocks noGrp="1"/>
          </p:cNvSpPr>
          <p:nvPr>
            <p:ph type="body" idx="4294967295"/>
          </p:nvPr>
        </p:nvSpPr>
        <p:spPr>
          <a:xfrm>
            <a:off x="107504" y="1484783"/>
            <a:ext cx="8928992" cy="5040561"/>
          </a:xfrm>
          <a:solidFill>
            <a:schemeClr val="bg1"/>
          </a:solidFill>
          <a:ln>
            <a:solidFill>
              <a:schemeClr val="accent1"/>
            </a:solidFill>
          </a:ln>
        </p:spPr>
        <p:txBody>
          <a:bodyPr/>
          <a:lstStyle/>
          <a:p>
            <a:pPr algn="just" eaLnBrk="1" hangingPunct="1">
              <a:buFont typeface="Georgia" pitchFamily="18" charset="0"/>
              <a:buNone/>
            </a:pPr>
            <a:r>
              <a:rPr lang="ru-RU" sz="3200" b="1" dirty="0">
                <a:solidFill>
                  <a:srgbClr val="062AC2"/>
                </a:solidFill>
              </a:rPr>
              <a:t>	</a:t>
            </a:r>
            <a:r>
              <a:rPr lang="ru-RU" sz="3200" b="1" dirty="0" smtClean="0">
                <a:solidFill>
                  <a:srgbClr val="062AC2"/>
                </a:solidFill>
              </a:rPr>
              <a:t>	</a:t>
            </a:r>
            <a:r>
              <a:rPr lang="ru-RU" sz="3500" b="1" dirty="0" smtClean="0">
                <a:solidFill>
                  <a:srgbClr val="062AC2"/>
                </a:solidFill>
                <a:latin typeface="Times New Roman" pitchFamily="18" charset="0"/>
                <a:cs typeface="Times New Roman" pitchFamily="18" charset="0"/>
              </a:rPr>
              <a:t>Осуществлялась через освоение практических навыков применения </a:t>
            </a:r>
            <a:r>
              <a:rPr lang="ru-RU" sz="3500" b="1" dirty="0" err="1" smtClean="0">
                <a:solidFill>
                  <a:srgbClr val="062AC2"/>
                </a:solidFill>
                <a:latin typeface="Times New Roman" pitchFamily="18" charset="0"/>
                <a:cs typeface="Times New Roman" pitchFamily="18" charset="0"/>
              </a:rPr>
              <a:t>компетентностного</a:t>
            </a:r>
            <a:r>
              <a:rPr lang="ru-RU" sz="3500" b="1" dirty="0">
                <a:solidFill>
                  <a:srgbClr val="062AC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b="1" dirty="0" smtClean="0">
                <a:solidFill>
                  <a:srgbClr val="062AC2"/>
                </a:solidFill>
                <a:latin typeface="Times New Roman" pitchFamily="18" charset="0"/>
                <a:cs typeface="Times New Roman" pitchFamily="18" charset="0"/>
              </a:rPr>
              <a:t>подхода  (творческие группы, применение </a:t>
            </a:r>
            <a:r>
              <a:rPr lang="ru-RU" sz="3500" b="1" dirty="0" err="1" smtClean="0">
                <a:solidFill>
                  <a:srgbClr val="062AC2"/>
                </a:solidFill>
                <a:latin typeface="Times New Roman" pitchFamily="18" charset="0"/>
                <a:cs typeface="Times New Roman" pitchFamily="18" charset="0"/>
              </a:rPr>
              <a:t>компетентносто</a:t>
            </a:r>
            <a:r>
              <a:rPr lang="ru-RU" sz="3500" b="1" dirty="0" smtClean="0">
                <a:solidFill>
                  <a:srgbClr val="062AC2"/>
                </a:solidFill>
                <a:latin typeface="Times New Roman" pitchFamily="18" charset="0"/>
                <a:cs typeface="Times New Roman" pitchFamily="18" charset="0"/>
              </a:rPr>
              <a:t> -  ориентированных заданий) и внедрение их в учебный процесс как одно из условий, способствующих повышению результативности обучения.</a:t>
            </a:r>
          </a:p>
          <a:p>
            <a:pPr eaLnBrk="1" hangingPunct="1">
              <a:buFont typeface="Georgia" pitchFamily="18" charset="0"/>
              <a:buNone/>
            </a:pPr>
            <a:endParaRPr lang="ru-RU" sz="3500" b="1" dirty="0" smtClean="0">
              <a:solidFill>
                <a:srgbClr val="000066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85457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1520" y="332656"/>
            <a:ext cx="8568952" cy="41057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Курсовая переподготовка: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3200" b="1" dirty="0" smtClean="0">
                <a:solidFill>
                  <a:srgbClr val="062AC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Из них </a:t>
            </a:r>
            <a:r>
              <a:rPr lang="ru-RU" sz="3200" b="1" dirty="0">
                <a:solidFill>
                  <a:srgbClr val="062AC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по </a:t>
            </a:r>
            <a:r>
              <a:rPr lang="ru-RU" sz="3200" b="1" dirty="0" smtClean="0">
                <a:solidFill>
                  <a:srgbClr val="062AC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электронному  обучению: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3200" b="1" dirty="0" smtClean="0">
                <a:solidFill>
                  <a:srgbClr val="062AC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3200" b="1" dirty="0">
                <a:solidFill>
                  <a:srgbClr val="062AC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9 учителей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3200" b="1" dirty="0">
                <a:solidFill>
                  <a:srgbClr val="062AC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Курсы предметные: 13 учителей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3200" b="1" dirty="0">
                <a:solidFill>
                  <a:srgbClr val="062AC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По месту проведения: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3200" b="1" dirty="0">
                <a:solidFill>
                  <a:srgbClr val="062AC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ИПК ПК: 12 учителей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3200" b="1" dirty="0">
                <a:solidFill>
                  <a:srgbClr val="062AC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ЦИТ: 9 </a:t>
            </a:r>
            <a:r>
              <a:rPr lang="ru-RU" sz="3200" b="1" dirty="0" smtClean="0">
                <a:solidFill>
                  <a:srgbClr val="062AC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учителей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766822829"/>
              </p:ext>
            </p:extLst>
          </p:nvPr>
        </p:nvGraphicFramePr>
        <p:xfrm>
          <a:off x="467543" y="4509120"/>
          <a:ext cx="8352930" cy="1889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84310"/>
                <a:gridCol w="2784310"/>
                <a:gridCol w="2784310"/>
              </a:tblGrid>
              <a:tr h="936104">
                <a:tc>
                  <a:txBody>
                    <a:bodyPr/>
                    <a:lstStyle/>
                    <a:p>
                      <a:pPr algn="ctr"/>
                      <a:r>
                        <a:rPr lang="kk-KZ" sz="2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2010-2011</a:t>
                      </a:r>
                      <a:r>
                        <a:rPr lang="kk-KZ" sz="2800" b="1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kk-KZ" sz="2800" b="1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уч.год</a:t>
                      </a:r>
                      <a:endParaRPr lang="ru-RU" sz="28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2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2011-2012</a:t>
                      </a:r>
                      <a:r>
                        <a:rPr lang="kk-KZ" sz="2800" b="1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kk-KZ" sz="2800" b="1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уч.год</a:t>
                      </a:r>
                      <a:endParaRPr lang="ru-RU" sz="28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2012-2013</a:t>
                      </a:r>
                    </a:p>
                    <a:p>
                      <a:pPr algn="ctr"/>
                      <a:r>
                        <a:rPr lang="ru-RU" sz="2800" b="1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уч</a:t>
                      </a:r>
                      <a:r>
                        <a:rPr lang="kk-KZ" sz="2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 год</a:t>
                      </a:r>
                      <a:endParaRPr lang="ru-RU" sz="28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86790">
                <a:tc>
                  <a:txBody>
                    <a:bodyPr/>
                    <a:lstStyle/>
                    <a:p>
                      <a:pPr algn="ctr"/>
                      <a:r>
                        <a:rPr lang="kk-KZ" sz="2800" b="1" dirty="0" smtClean="0">
                          <a:solidFill>
                            <a:srgbClr val="062AC2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12,9 </a:t>
                      </a:r>
                      <a:r>
                        <a:rPr lang="ru-RU" sz="2800" b="1" dirty="0" smtClean="0">
                          <a:solidFill>
                            <a:srgbClr val="062AC2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r>
                        <a:rPr lang="kk-KZ" sz="2800" b="1" baseline="0" dirty="0" smtClean="0">
                          <a:solidFill>
                            <a:srgbClr val="062AC2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учителей</a:t>
                      </a:r>
                      <a:endParaRPr lang="ru-RU" sz="2800" b="1" dirty="0">
                        <a:solidFill>
                          <a:srgbClr val="062AC2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kk-KZ" sz="2800" b="1" dirty="0" smtClean="0">
                          <a:solidFill>
                            <a:srgbClr val="062AC2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18,2 </a:t>
                      </a:r>
                      <a:r>
                        <a:rPr lang="ru-RU" sz="2800" b="1" dirty="0" smtClean="0">
                          <a:solidFill>
                            <a:srgbClr val="062AC2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</a:p>
                    <a:p>
                      <a:r>
                        <a:rPr lang="kk-KZ" sz="2800" b="1" smtClean="0">
                          <a:solidFill>
                            <a:srgbClr val="062AC2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учителей</a:t>
                      </a:r>
                      <a:endParaRPr lang="ru-RU" sz="2800" b="1" dirty="0">
                        <a:solidFill>
                          <a:srgbClr val="062AC2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kk-KZ" sz="2800" b="1" dirty="0" smtClean="0">
                          <a:solidFill>
                            <a:srgbClr val="062AC2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28,5 </a:t>
                      </a:r>
                      <a:r>
                        <a:rPr lang="ru-RU" sz="2800" b="1" dirty="0" smtClean="0">
                          <a:solidFill>
                            <a:srgbClr val="062AC2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</a:p>
                    <a:p>
                      <a:r>
                        <a:rPr lang="kk-KZ" sz="2800" b="1" dirty="0" smtClean="0">
                          <a:solidFill>
                            <a:srgbClr val="062AC2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учителей</a:t>
                      </a:r>
                      <a:endParaRPr lang="ru-RU" sz="2800" b="1" dirty="0">
                        <a:solidFill>
                          <a:srgbClr val="062AC2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703908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154333817"/>
              </p:ext>
            </p:extLst>
          </p:nvPr>
        </p:nvGraphicFramePr>
        <p:xfrm>
          <a:off x="251520" y="381962"/>
          <a:ext cx="8784976" cy="6734871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381955"/>
                <a:gridCol w="2215342"/>
                <a:gridCol w="6187679"/>
              </a:tblGrid>
              <a:tr h="2151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№</a:t>
                      </a:r>
                      <a:endParaRPr lang="ru-RU" sz="1200" b="1" dirty="0">
                        <a:solidFill>
                          <a:srgbClr val="062AC2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3328" marR="333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Ф.И.О. учителя</a:t>
                      </a:r>
                      <a:endParaRPr lang="ru-RU" sz="1200" b="1" dirty="0">
                        <a:solidFill>
                          <a:srgbClr val="062AC2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3328" marR="333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Название группы</a:t>
                      </a:r>
                      <a:endParaRPr lang="ru-RU" sz="1200" b="1" dirty="0">
                        <a:solidFill>
                          <a:srgbClr val="062AC2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3328" marR="333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453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200" b="1" dirty="0">
                        <a:solidFill>
                          <a:srgbClr val="062AC2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3328" marR="3332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62AC2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Жук О.Н., </a:t>
                      </a:r>
                      <a:r>
                        <a:rPr lang="ru-RU" sz="1200" b="1" dirty="0" err="1">
                          <a:solidFill>
                            <a:srgbClr val="062AC2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Потарская</a:t>
                      </a:r>
                      <a:r>
                        <a:rPr lang="ru-RU" sz="1200" b="1" dirty="0">
                          <a:solidFill>
                            <a:srgbClr val="062AC2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Е.Н.</a:t>
                      </a:r>
                    </a:p>
                  </a:txBody>
                  <a:tcPr marL="33328" marR="3332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62AC2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Для руководителей МО начальной школы «Проектирование </a:t>
                      </a:r>
                      <a:r>
                        <a:rPr lang="ru-RU" sz="1200" b="1" dirty="0" err="1">
                          <a:solidFill>
                            <a:srgbClr val="062AC2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компетентностно</a:t>
                      </a:r>
                      <a:r>
                        <a:rPr lang="ru-RU" sz="1200" b="1" dirty="0">
                          <a:solidFill>
                            <a:srgbClr val="062AC2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-ориентированных заданий».</a:t>
                      </a:r>
                    </a:p>
                  </a:txBody>
                  <a:tcPr marL="33328" marR="3332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8632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200" b="1" dirty="0">
                        <a:solidFill>
                          <a:srgbClr val="062AC2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3328" marR="3332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solidFill>
                            <a:srgbClr val="062AC2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Потарская</a:t>
                      </a:r>
                      <a:r>
                        <a:rPr lang="ru-RU" sz="1200" b="1" dirty="0">
                          <a:solidFill>
                            <a:srgbClr val="062AC2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Е.Н.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62AC2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Садовая И.Н.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solidFill>
                            <a:srgbClr val="062AC2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Айтхалина</a:t>
                      </a:r>
                      <a:r>
                        <a:rPr lang="ru-RU" sz="1200" b="1" dirty="0">
                          <a:solidFill>
                            <a:srgbClr val="062AC2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Е.К.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62AC2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Коптелова А.В.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solidFill>
                            <a:srgbClr val="062AC2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Головеко</a:t>
                      </a:r>
                      <a:r>
                        <a:rPr lang="ru-RU" sz="1200" b="1" dirty="0">
                          <a:solidFill>
                            <a:srgbClr val="062AC2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Л.А.</a:t>
                      </a:r>
                    </a:p>
                  </a:txBody>
                  <a:tcPr marL="33328" marR="3332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62AC2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Творческая группа учителей начальных классов, работающих в режиме технологии «ЛОО»</a:t>
                      </a:r>
                    </a:p>
                  </a:txBody>
                  <a:tcPr marL="33328" marR="3332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453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200" b="1" dirty="0">
                        <a:solidFill>
                          <a:srgbClr val="062AC2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3328" marR="3332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solidFill>
                            <a:srgbClr val="062AC2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Штукерт</a:t>
                      </a:r>
                      <a:r>
                        <a:rPr lang="ru-RU" sz="1200" b="1" dirty="0">
                          <a:solidFill>
                            <a:srgbClr val="062AC2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Ю.В.</a:t>
                      </a:r>
                    </a:p>
                  </a:txBody>
                  <a:tcPr marL="33328" marR="3332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62AC2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Творческая группа учителей самопознания «Педагогическая мастерская на уроках самопознания»</a:t>
                      </a:r>
                    </a:p>
                  </a:txBody>
                  <a:tcPr marL="33328" marR="3332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453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200" b="1" dirty="0">
                        <a:solidFill>
                          <a:srgbClr val="062AC2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3328" marR="3332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solidFill>
                            <a:srgbClr val="062AC2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Жигулина</a:t>
                      </a:r>
                      <a:r>
                        <a:rPr lang="ru-RU" sz="1200" b="1" dirty="0">
                          <a:solidFill>
                            <a:srgbClr val="062AC2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Ю.В.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62AC2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Марченко М.В.</a:t>
                      </a:r>
                    </a:p>
                  </a:txBody>
                  <a:tcPr marL="33328" marR="3332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62AC2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Составление </a:t>
                      </a:r>
                      <a:r>
                        <a:rPr lang="ru-RU" sz="1200" b="1" dirty="0" err="1">
                          <a:solidFill>
                            <a:srgbClr val="062AC2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компетентностно</a:t>
                      </a:r>
                      <a:r>
                        <a:rPr lang="ru-RU" sz="1200" b="1" dirty="0">
                          <a:solidFill>
                            <a:srgbClr val="062AC2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-ориентированных заданий, ТИСО</a:t>
                      </a:r>
                    </a:p>
                  </a:txBody>
                  <a:tcPr marL="33328" marR="3332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906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200" b="1" dirty="0">
                        <a:solidFill>
                          <a:srgbClr val="062AC2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3328" marR="3332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62AC2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Мансурова К.Т.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solidFill>
                            <a:srgbClr val="062AC2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Жолаева</a:t>
                      </a:r>
                      <a:r>
                        <a:rPr lang="ru-RU" sz="1200" b="1" dirty="0">
                          <a:solidFill>
                            <a:srgbClr val="062AC2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Д.М.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solidFill>
                            <a:srgbClr val="062AC2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Фисун</a:t>
                      </a:r>
                      <a:r>
                        <a:rPr lang="ru-RU" sz="1200" b="1" dirty="0">
                          <a:solidFill>
                            <a:srgbClr val="062AC2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Н.А.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62AC2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Каримова Д.Н.</a:t>
                      </a:r>
                    </a:p>
                  </a:txBody>
                  <a:tcPr marL="33328" marR="3332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solidFill>
                            <a:srgbClr val="062AC2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ПРоЛС</a:t>
                      </a:r>
                      <a:endParaRPr lang="ru-RU" sz="1200" b="1" dirty="0">
                        <a:solidFill>
                          <a:srgbClr val="062AC2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3328" marR="3332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726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200" b="1">
                        <a:solidFill>
                          <a:srgbClr val="062AC2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3328" marR="3332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solidFill>
                            <a:srgbClr val="062AC2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Марденов</a:t>
                      </a:r>
                      <a:r>
                        <a:rPr lang="ru-RU" sz="1200" b="1" dirty="0">
                          <a:solidFill>
                            <a:srgbClr val="062AC2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М.Б.</a:t>
                      </a:r>
                    </a:p>
                  </a:txBody>
                  <a:tcPr marL="33328" marR="3332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62AC2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Внедрение технологии полного усвоения</a:t>
                      </a:r>
                    </a:p>
                  </a:txBody>
                  <a:tcPr marL="33328" marR="3332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726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200" b="1" dirty="0">
                        <a:solidFill>
                          <a:srgbClr val="062AC2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3328" marR="3332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solidFill>
                            <a:srgbClr val="062AC2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Баланюк</a:t>
                      </a:r>
                      <a:r>
                        <a:rPr lang="ru-RU" sz="1200" b="1" dirty="0">
                          <a:solidFill>
                            <a:srgbClr val="062AC2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А.И.</a:t>
                      </a:r>
                    </a:p>
                  </a:txBody>
                  <a:tcPr marL="33328" marR="3332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9726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200" b="1" dirty="0">
                        <a:solidFill>
                          <a:srgbClr val="062AC2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3328" marR="3332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62AC2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Трубецкая Т.Н.</a:t>
                      </a:r>
                    </a:p>
                  </a:txBody>
                  <a:tcPr marL="33328" marR="3332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solidFill>
                            <a:srgbClr val="062AC2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Оргдеятельностные</a:t>
                      </a:r>
                      <a:r>
                        <a:rPr lang="ru-RU" sz="1200" b="1" dirty="0">
                          <a:solidFill>
                            <a:srgbClr val="062AC2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игры по внедрению инновационных технологий.</a:t>
                      </a:r>
                    </a:p>
                  </a:txBody>
                  <a:tcPr marL="33328" marR="3332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726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1200" b="1" dirty="0">
                        <a:solidFill>
                          <a:srgbClr val="062AC2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3328" marR="3332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62AC2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Зыкова Ю.А.</a:t>
                      </a:r>
                    </a:p>
                  </a:txBody>
                  <a:tcPr marL="33328" marR="3332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9726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200" b="1" dirty="0">
                        <a:solidFill>
                          <a:srgbClr val="062AC2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3328" marR="3332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solidFill>
                            <a:srgbClr val="062AC2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Уныйбаева</a:t>
                      </a:r>
                      <a:r>
                        <a:rPr lang="ru-RU" sz="1200" b="1" dirty="0">
                          <a:solidFill>
                            <a:srgbClr val="062AC2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Д.С.</a:t>
                      </a:r>
                    </a:p>
                  </a:txBody>
                  <a:tcPr marL="33328" marR="3332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9726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200" b="1" dirty="0">
                        <a:solidFill>
                          <a:srgbClr val="062AC2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3328" marR="3332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62AC2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Марченко М.В.</a:t>
                      </a:r>
                    </a:p>
                  </a:txBody>
                  <a:tcPr marL="33328" marR="3332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62AC2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Составление тестов нового поколения</a:t>
                      </a:r>
                    </a:p>
                  </a:txBody>
                  <a:tcPr marL="33328" marR="3332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179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200" b="1" dirty="0">
                        <a:solidFill>
                          <a:srgbClr val="062AC2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3328" marR="3332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solidFill>
                            <a:srgbClr val="062AC2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Долголевец</a:t>
                      </a:r>
                      <a:r>
                        <a:rPr lang="ru-RU" sz="1200" b="1" dirty="0">
                          <a:solidFill>
                            <a:srgbClr val="062AC2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А.К.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solidFill>
                            <a:srgbClr val="062AC2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Хамитова</a:t>
                      </a:r>
                      <a:r>
                        <a:rPr lang="ru-RU" sz="1200" b="1" dirty="0">
                          <a:solidFill>
                            <a:srgbClr val="062AC2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С.Л.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solidFill>
                            <a:srgbClr val="062AC2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Уныйбаева</a:t>
                      </a:r>
                      <a:r>
                        <a:rPr lang="ru-RU" sz="1200" b="1" dirty="0">
                          <a:solidFill>
                            <a:srgbClr val="062AC2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Д.С.</a:t>
                      </a:r>
                    </a:p>
                  </a:txBody>
                  <a:tcPr marL="33328" marR="3332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62AC2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Применение ИКТ на уроках казахского языка</a:t>
                      </a:r>
                    </a:p>
                  </a:txBody>
                  <a:tcPr marL="33328" marR="3332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16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200" b="1" dirty="0">
                        <a:solidFill>
                          <a:srgbClr val="062AC2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3328" marR="3332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solidFill>
                            <a:srgbClr val="062AC2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Сыздыкпаева</a:t>
                      </a:r>
                      <a:r>
                        <a:rPr lang="ru-RU" sz="1200" b="1" dirty="0">
                          <a:solidFill>
                            <a:srgbClr val="062AC2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Б.В.</a:t>
                      </a:r>
                    </a:p>
                  </a:txBody>
                  <a:tcPr marL="33328" marR="3332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62AC2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Составление контрольных работ по казахскому языку для 1-4 классов</a:t>
                      </a:r>
                    </a:p>
                  </a:txBody>
                  <a:tcPr marL="33328" marR="3332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453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  <a:endParaRPr lang="ru-RU" sz="1200" b="1" dirty="0">
                        <a:solidFill>
                          <a:srgbClr val="062AC2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3328" marR="3332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solidFill>
                            <a:srgbClr val="062AC2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Ахметжанова</a:t>
                      </a:r>
                      <a:r>
                        <a:rPr lang="ru-RU" sz="1200" b="1" dirty="0">
                          <a:solidFill>
                            <a:srgbClr val="062AC2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Г.С.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solidFill>
                            <a:srgbClr val="062AC2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Уныйбаева</a:t>
                      </a:r>
                      <a:r>
                        <a:rPr lang="ru-RU" sz="1200" b="1" dirty="0">
                          <a:solidFill>
                            <a:srgbClr val="062AC2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Д.С.</a:t>
                      </a:r>
                    </a:p>
                  </a:txBody>
                  <a:tcPr marL="33328" marR="3332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62AC2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Составление контрольных работ по казахскому языку для 5-11 классов</a:t>
                      </a:r>
                    </a:p>
                  </a:txBody>
                  <a:tcPr marL="33328" marR="3332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453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ru-RU" sz="1200" b="1" dirty="0">
                        <a:solidFill>
                          <a:srgbClr val="062AC2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3328" marR="3332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62AC2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Мансурова К.Т.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solidFill>
                            <a:srgbClr val="062AC2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Жолаева</a:t>
                      </a:r>
                      <a:r>
                        <a:rPr lang="ru-RU" sz="1200" b="1" dirty="0">
                          <a:solidFill>
                            <a:srgbClr val="062AC2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Д.М.</a:t>
                      </a:r>
                    </a:p>
                  </a:txBody>
                  <a:tcPr marL="33328" marR="3332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62AC2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Составление КОЗ по географии</a:t>
                      </a:r>
                    </a:p>
                  </a:txBody>
                  <a:tcPr marL="33328" marR="3332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902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62AC2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  <a:endParaRPr lang="ru-RU" sz="1200" b="1" dirty="0">
                        <a:solidFill>
                          <a:srgbClr val="062AC2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3328" marR="3332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solidFill>
                            <a:srgbClr val="062AC2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Ютлина</a:t>
                      </a:r>
                      <a:r>
                        <a:rPr lang="ru-RU" sz="1200" b="1" dirty="0">
                          <a:solidFill>
                            <a:srgbClr val="062AC2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Г.И.</a:t>
                      </a:r>
                    </a:p>
                  </a:txBody>
                  <a:tcPr marL="33328" marR="3332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62AC2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Создание электронного пособия для 7 класса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62AC2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33328" marR="3332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683568" y="67465"/>
            <a:ext cx="770485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Участие учителей в творческих группах города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02717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83568" y="145068"/>
            <a:ext cx="79832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Проведение методических семинарах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402220216"/>
              </p:ext>
            </p:extLst>
          </p:nvPr>
        </p:nvGraphicFramePr>
        <p:xfrm>
          <a:off x="467544" y="836715"/>
          <a:ext cx="8280920" cy="589152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04256"/>
                <a:gridCol w="3816424"/>
                <a:gridCol w="2160240"/>
              </a:tblGrid>
              <a:tr h="389217">
                <a:tc>
                  <a:txBody>
                    <a:bodyPr/>
                    <a:lstStyle/>
                    <a:p>
                      <a:pPr algn="ctr"/>
                      <a:r>
                        <a:rPr lang="kk-KZ" sz="2000" b="1" dirty="0" smtClean="0">
                          <a:solidFill>
                            <a:srgbClr val="062AC2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Уровень</a:t>
                      </a:r>
                      <a:endParaRPr lang="ru-RU" sz="2000" b="1" dirty="0">
                        <a:solidFill>
                          <a:srgbClr val="062AC2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2000" b="1" dirty="0" smtClean="0">
                          <a:solidFill>
                            <a:srgbClr val="062AC2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Название</a:t>
                      </a:r>
                      <a:r>
                        <a:rPr lang="kk-KZ" sz="2000" b="1" baseline="0" dirty="0" smtClean="0">
                          <a:solidFill>
                            <a:srgbClr val="062AC2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семинара</a:t>
                      </a:r>
                      <a:endParaRPr lang="ru-RU" sz="2000" b="1" dirty="0">
                        <a:solidFill>
                          <a:srgbClr val="062AC2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2000" b="1" dirty="0" smtClean="0">
                          <a:solidFill>
                            <a:srgbClr val="062AC2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ФИО учителей</a:t>
                      </a:r>
                      <a:endParaRPr lang="ru-RU" sz="2000" b="1" dirty="0">
                        <a:solidFill>
                          <a:srgbClr val="062AC2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1803167">
                <a:tc rowSpan="2">
                  <a:txBody>
                    <a:bodyPr/>
                    <a:lstStyle/>
                    <a:p>
                      <a:endParaRPr lang="kk-KZ" sz="1800" b="1" dirty="0" smtClean="0">
                        <a:solidFill>
                          <a:srgbClr val="062AC2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kk-KZ" sz="1800" b="1" dirty="0" smtClean="0">
                        <a:solidFill>
                          <a:srgbClr val="062AC2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kk-KZ" sz="1800" b="1" dirty="0" smtClean="0">
                        <a:solidFill>
                          <a:srgbClr val="062AC2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kk-KZ" sz="1800" b="1" dirty="0" smtClean="0">
                          <a:solidFill>
                            <a:srgbClr val="062AC2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Областной </a:t>
                      </a:r>
                      <a:endParaRPr lang="ru-RU" sz="1800" b="1" dirty="0">
                        <a:solidFill>
                          <a:srgbClr val="062AC2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k-KZ" sz="2000" b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62AC2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Компетентностный подход в обучении через тезнологизацию УВП в начальных классах» для учителей начальных классов </a:t>
                      </a:r>
                      <a:endParaRPr kumimoji="0" lang="ru-RU" sz="2000" b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62AC2"/>
                        </a:solidFill>
                        <a:effectLst/>
                        <a:uLnTx/>
                        <a:uFillTx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k-KZ" sz="2000" b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62AC2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МО начальных классов</a:t>
                      </a:r>
                      <a:endParaRPr kumimoji="0" lang="ru-RU" sz="2000" b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62AC2"/>
                        </a:solidFill>
                        <a:effectLst/>
                        <a:uLnTx/>
                        <a:uFillTx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2000" b="1" dirty="0">
                        <a:solidFill>
                          <a:srgbClr val="062AC2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7660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k-KZ" sz="2000" b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62AC2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Практический семинар по внедрению технологий ТИСО </a:t>
                      </a:r>
                      <a:endParaRPr kumimoji="0" lang="ru-RU" sz="2000" b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62AC2"/>
                        </a:solidFill>
                        <a:effectLst/>
                        <a:uLnTx/>
                        <a:uFillTx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k-KZ" sz="2000" b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62AC2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Марченко М.В. учитель истории</a:t>
                      </a:r>
                    </a:p>
                  </a:txBody>
                  <a:tcPr/>
                </a:tc>
              </a:tr>
              <a:tr h="1586810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k-KZ" sz="1800" b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62AC2"/>
                        </a:solidFill>
                        <a:effectLst/>
                        <a:uLnTx/>
                        <a:uFillTx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k-KZ" sz="1800" b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62AC2"/>
                        </a:solidFill>
                        <a:effectLst/>
                        <a:uLnTx/>
                        <a:uFillTx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k-KZ" sz="1800" b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62AC2"/>
                        </a:solidFill>
                        <a:effectLst/>
                        <a:uLnTx/>
                        <a:uFillTx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k-KZ" sz="1800" b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62AC2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Городской </a:t>
                      </a:r>
                      <a:endParaRPr kumimoji="0" lang="ru-RU" sz="1800" b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62AC2"/>
                        </a:solidFill>
                        <a:effectLst/>
                        <a:uLnTx/>
                        <a:uFillTx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b="1" dirty="0">
                        <a:solidFill>
                          <a:srgbClr val="062AC2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k-KZ" sz="2000" b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62AC2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Внедрение технологий ЛОО с показом открытых уроков</a:t>
                      </a:r>
                      <a:endParaRPr kumimoji="0" lang="ru-RU" sz="2000" b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62AC2"/>
                        </a:solidFill>
                        <a:effectLst/>
                        <a:uLnTx/>
                        <a:uFillTx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000" b="1" dirty="0">
                        <a:solidFill>
                          <a:srgbClr val="062AC2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k-KZ" sz="2000" b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62AC2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Потарская Е.Н., Садовая И.Н.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k-KZ" sz="2000" b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62AC2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учителя начальных классов</a:t>
                      </a:r>
                      <a:endParaRPr kumimoji="0" lang="ru-RU" sz="2000" b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62AC2"/>
                        </a:solidFill>
                        <a:effectLst/>
                        <a:uLnTx/>
                        <a:uFillTx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287412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k-KZ" sz="2000" b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62AC2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Мастер класс «Применение интерактивной доски в процессе обучения».</a:t>
                      </a:r>
                      <a:endParaRPr kumimoji="0" lang="ru-RU" sz="2000" b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62AC2"/>
                        </a:solidFill>
                        <a:effectLst/>
                        <a:uLnTx/>
                        <a:uFillTx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000" b="1" dirty="0">
                        <a:solidFill>
                          <a:srgbClr val="062AC2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k-KZ" sz="2000" b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62AC2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Пирожникова И.А.    учитель информатики</a:t>
                      </a:r>
                      <a:endParaRPr kumimoji="0" lang="ru-RU" sz="2000" b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62AC2"/>
                        </a:solidFill>
                        <a:effectLst/>
                        <a:uLnTx/>
                        <a:uFillTx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000" b="1" dirty="0">
                        <a:solidFill>
                          <a:srgbClr val="062AC2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064697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232</TotalTime>
  <Words>1406</Words>
  <Application>Microsoft Office PowerPoint</Application>
  <PresentationFormat>Экран (4:3)</PresentationFormat>
  <Paragraphs>506</Paragraphs>
  <Slides>23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6</vt:i4>
      </vt:variant>
      <vt:variant>
        <vt:lpstr>Заголовки слайдов</vt:lpstr>
      </vt:variant>
      <vt:variant>
        <vt:i4>23</vt:i4>
      </vt:variant>
    </vt:vector>
  </HeadingPairs>
  <TitlesOfParts>
    <vt:vector size="29" baseType="lpstr">
      <vt:lpstr>1_Воздушный поток</vt:lpstr>
      <vt:lpstr>Воздушный поток</vt:lpstr>
      <vt:lpstr>2_Воздушный поток</vt:lpstr>
      <vt:lpstr>3_Воздушный поток</vt:lpstr>
      <vt:lpstr>4_Воздушный поток</vt:lpstr>
      <vt:lpstr>5_Воздушный поток</vt:lpstr>
      <vt:lpstr>Мектептің  2012-2013 оқу жылы  бойынша әдістемелік жұмысының талдауы</vt:lpstr>
      <vt:lpstr>Әдістемелік жұмыстың тақырыбы мен міндеттері</vt:lpstr>
      <vt:lpstr>Методическая тема школы: </vt:lpstr>
      <vt:lpstr>Слайд 4</vt:lpstr>
      <vt:lpstr>Задачи:</vt:lpstr>
      <vt:lpstr>Реализация темы: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Задачи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Пользователь</cp:lastModifiedBy>
  <cp:revision>30</cp:revision>
  <dcterms:modified xsi:type="dcterms:W3CDTF">2013-09-23T06:33:29Z</dcterms:modified>
</cp:coreProperties>
</file>