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4" r:id="rId20"/>
    <p:sldId id="275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D7599-C455-45B4-B5C3-CB24B8E01B59}" type="datetimeFigureOut">
              <a:rPr lang="ru-RU" smtClean="0"/>
              <a:pPr/>
              <a:t>05.05.2012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4285A-61D9-41DF-A80D-E6F74A31D8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strips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gif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fotki.yandex.ru/users/fme654/view/463881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14348" y="1142984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Марина Цветаева</a:t>
            </a:r>
            <a:endParaRPr lang="ru-RU" sz="60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57290" y="3214686"/>
            <a:ext cx="6400800" cy="17526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Segoe Script" pitchFamily="34" charset="0"/>
              </a:rPr>
              <a:t>Жизнь и творчество поэта</a:t>
            </a:r>
            <a:endParaRPr lang="ru-RU" sz="4000" b="1" dirty="0">
              <a:solidFill>
                <a:schemeClr val="bg1"/>
              </a:solidFill>
              <a:latin typeface="Segoe Script" pitchFamily="34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0"/>
            <a:ext cx="4643470" cy="190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За «Вечерним </a:t>
            </a:r>
            <a:r>
              <a:rPr lang="ru-RU" sz="20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альбомом» двумя </a:t>
            </a:r>
            <a:r>
              <a:rPr lang="ru-RU" sz="20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годами позже последовал второй сборник </a:t>
            </a:r>
            <a:r>
              <a:rPr lang="ru-RU" sz="20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— «Волшебный </a:t>
            </a:r>
            <a:r>
              <a:rPr lang="ru-RU" sz="20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фонарь».</a:t>
            </a:r>
          </a:p>
        </p:txBody>
      </p:sp>
      <p:pic>
        <p:nvPicPr>
          <p:cNvPr id="3" name="Рисунок 2" descr="CVET144.jpg"/>
          <p:cNvPicPr>
            <a:picLocks noChangeAspect="1"/>
          </p:cNvPicPr>
          <p:nvPr/>
        </p:nvPicPr>
        <p:blipFill>
          <a:blip r:embed="rId3" cstate="email">
            <a:lum contrast="10000"/>
          </a:blip>
          <a:stretch>
            <a:fillRect/>
          </a:stretch>
        </p:blipFill>
        <p:spPr>
          <a:xfrm>
            <a:off x="6000760" y="214290"/>
            <a:ext cx="2143140" cy="2566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785786" y="4714884"/>
            <a:ext cx="7858180" cy="1881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latin typeface="Cambria" pitchFamily="18" charset="0"/>
              </a:rPr>
              <a:t>На раннее творчество Цветаевой значительное </a:t>
            </a:r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влияние оказали </a:t>
            </a:r>
            <a:r>
              <a:rPr lang="ru-RU" sz="2000" b="1" dirty="0">
                <a:solidFill>
                  <a:srgbClr val="C00000"/>
                </a:solidFill>
                <a:latin typeface="Cambria" pitchFamily="18" charset="0"/>
              </a:rPr>
              <a:t>Николай Некрасов, Валерий Брюсов и </a:t>
            </a:r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Максимилиан Волошин </a:t>
            </a:r>
            <a:r>
              <a:rPr lang="ru-RU" sz="2000" b="1" dirty="0">
                <a:solidFill>
                  <a:srgbClr val="C00000"/>
                </a:solidFill>
                <a:latin typeface="Cambria" pitchFamily="18" charset="0"/>
              </a:rPr>
              <a:t>(поэтесса гостила в доме Волошина в Коктебеле </a:t>
            </a:r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в 1911</a:t>
            </a:r>
            <a:r>
              <a:rPr lang="ru-RU" sz="2000" b="1" dirty="0">
                <a:solidFill>
                  <a:srgbClr val="C00000"/>
                </a:solidFill>
                <a:latin typeface="Cambria" pitchFamily="18" charset="0"/>
              </a:rPr>
              <a:t>, 1913, 1915 и 1917 годах).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9058" y="3429000"/>
            <a:ext cx="485778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В 1913 году выходит третий сборник — «Из двух книг».</a:t>
            </a:r>
          </a:p>
        </p:txBody>
      </p:sp>
      <p:pic>
        <p:nvPicPr>
          <p:cNvPr id="6" name="Рисунок 5" descr="CVET144.jpg"/>
          <p:cNvPicPr>
            <a:picLocks noChangeAspect="1"/>
          </p:cNvPicPr>
          <p:nvPr/>
        </p:nvPicPr>
        <p:blipFill>
          <a:blip r:embed="rId4" cstate="email">
            <a:lum contrast="10000"/>
          </a:blip>
          <a:stretch>
            <a:fillRect/>
          </a:stretch>
        </p:blipFill>
        <p:spPr>
          <a:xfrm>
            <a:off x="1214414" y="2214554"/>
            <a:ext cx="2024077" cy="2428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predmet-100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571868" y="2285992"/>
            <a:ext cx="2150805" cy="1619251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500306"/>
            <a:ext cx="6500858" cy="3998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1900" b="1" dirty="0">
                <a:solidFill>
                  <a:srgbClr val="002060"/>
                </a:solidFill>
                <a:latin typeface="Segoe Script" pitchFamily="34" charset="0"/>
              </a:rPr>
              <a:t>Я с вызовом ношу его кольцо</a:t>
            </a:r>
          </a:p>
          <a:p>
            <a:pPr>
              <a:lnSpc>
                <a:spcPct val="90000"/>
              </a:lnSpc>
              <a:defRPr/>
            </a:pPr>
            <a:r>
              <a:rPr lang="ru-RU" sz="1900" b="1" dirty="0">
                <a:solidFill>
                  <a:srgbClr val="002060"/>
                </a:solidFill>
                <a:latin typeface="Segoe Script" pitchFamily="34" charset="0"/>
              </a:rPr>
              <a:t>Да, в вечности жена, не на бумаге!-</a:t>
            </a:r>
          </a:p>
          <a:p>
            <a:pPr>
              <a:lnSpc>
                <a:spcPct val="90000"/>
              </a:lnSpc>
              <a:defRPr/>
            </a:pPr>
            <a:r>
              <a:rPr lang="ru-RU" sz="1900" b="1" dirty="0">
                <a:solidFill>
                  <a:srgbClr val="002060"/>
                </a:solidFill>
                <a:latin typeface="Segoe Script" pitchFamily="34" charset="0"/>
              </a:rPr>
              <a:t>Чрезмерно узкое его лицо</a:t>
            </a:r>
          </a:p>
          <a:p>
            <a:pPr>
              <a:lnSpc>
                <a:spcPct val="90000"/>
              </a:lnSpc>
              <a:defRPr/>
            </a:pPr>
            <a:r>
              <a:rPr lang="ru-RU" sz="1900" b="1" dirty="0">
                <a:solidFill>
                  <a:srgbClr val="002060"/>
                </a:solidFill>
                <a:latin typeface="Segoe Script" pitchFamily="34" charset="0"/>
              </a:rPr>
              <a:t>Подобно шпаге</a:t>
            </a:r>
            <a:r>
              <a:rPr lang="ru-RU" sz="1900" b="1" dirty="0" smtClean="0">
                <a:solidFill>
                  <a:srgbClr val="002060"/>
                </a:solidFill>
                <a:latin typeface="Segoe Script" pitchFamily="34" charset="0"/>
              </a:rPr>
              <a:t>…</a:t>
            </a:r>
          </a:p>
          <a:p>
            <a:pPr>
              <a:lnSpc>
                <a:spcPct val="90000"/>
              </a:lnSpc>
              <a:defRPr/>
            </a:pPr>
            <a:endParaRPr lang="ru-RU" sz="1900" b="1" dirty="0">
              <a:solidFill>
                <a:srgbClr val="002060"/>
              </a:solidFill>
              <a:latin typeface="Segoe Script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sz="1900" b="1" dirty="0" smtClean="0">
                <a:solidFill>
                  <a:srgbClr val="002060"/>
                </a:solidFill>
                <a:latin typeface="Segoe Script" pitchFamily="34" charset="0"/>
              </a:rPr>
              <a:t>Безмолвен рот его, углами вниз,</a:t>
            </a:r>
          </a:p>
          <a:p>
            <a:pPr>
              <a:lnSpc>
                <a:spcPct val="90000"/>
              </a:lnSpc>
              <a:defRPr/>
            </a:pPr>
            <a:r>
              <a:rPr lang="ru-RU" sz="1900" b="1" dirty="0" smtClean="0">
                <a:solidFill>
                  <a:srgbClr val="002060"/>
                </a:solidFill>
                <a:latin typeface="Segoe Script" pitchFamily="34" charset="0"/>
              </a:rPr>
              <a:t>Мучительно-великолепны брови.</a:t>
            </a:r>
          </a:p>
          <a:p>
            <a:pPr>
              <a:lnSpc>
                <a:spcPct val="90000"/>
              </a:lnSpc>
              <a:defRPr/>
            </a:pPr>
            <a:r>
              <a:rPr lang="ru-RU" sz="1900" b="1" dirty="0" smtClean="0">
                <a:solidFill>
                  <a:srgbClr val="002060"/>
                </a:solidFill>
                <a:latin typeface="Segoe Script" pitchFamily="34" charset="0"/>
              </a:rPr>
              <a:t>В его лице трагически слились</a:t>
            </a:r>
          </a:p>
          <a:p>
            <a:pPr>
              <a:lnSpc>
                <a:spcPct val="90000"/>
              </a:lnSpc>
              <a:defRPr/>
            </a:pPr>
            <a:r>
              <a:rPr lang="ru-RU" sz="1900" b="1" dirty="0" smtClean="0">
                <a:solidFill>
                  <a:srgbClr val="002060"/>
                </a:solidFill>
                <a:latin typeface="Segoe Script" pitchFamily="34" charset="0"/>
              </a:rPr>
              <a:t>Две древних крови</a:t>
            </a:r>
          </a:p>
          <a:p>
            <a:pPr>
              <a:lnSpc>
                <a:spcPct val="90000"/>
              </a:lnSpc>
              <a:defRPr/>
            </a:pPr>
            <a:endParaRPr lang="ru-RU" sz="1900" b="1" dirty="0">
              <a:solidFill>
                <a:srgbClr val="002060"/>
              </a:solidFill>
              <a:latin typeface="Segoe Script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sz="1900" b="1" dirty="0">
                <a:solidFill>
                  <a:srgbClr val="002060"/>
                </a:solidFill>
                <a:latin typeface="Segoe Script" pitchFamily="34" charset="0"/>
              </a:rPr>
              <a:t>…В его лице я рыцарству верна,</a:t>
            </a:r>
          </a:p>
          <a:p>
            <a:pPr>
              <a:lnSpc>
                <a:spcPct val="90000"/>
              </a:lnSpc>
              <a:defRPr/>
            </a:pPr>
            <a:r>
              <a:rPr lang="ru-RU" sz="1900" b="1" dirty="0">
                <a:solidFill>
                  <a:srgbClr val="002060"/>
                </a:solidFill>
                <a:latin typeface="Segoe Script" pitchFamily="34" charset="0"/>
              </a:rPr>
              <a:t>Всем тем, кто жил и умирал без страху</a:t>
            </a:r>
            <a:r>
              <a:rPr lang="ru-RU" sz="1900" b="1" dirty="0" smtClean="0">
                <a:solidFill>
                  <a:srgbClr val="002060"/>
                </a:solidFill>
                <a:latin typeface="Segoe Script" pitchFamily="34" charset="0"/>
              </a:rPr>
              <a:t>! -</a:t>
            </a:r>
            <a:endParaRPr lang="ru-RU" sz="1900" b="1" dirty="0">
              <a:solidFill>
                <a:srgbClr val="002060"/>
              </a:solidFill>
              <a:latin typeface="Segoe Script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sz="1900" b="1" dirty="0" smtClean="0">
                <a:solidFill>
                  <a:srgbClr val="002060"/>
                </a:solidFill>
                <a:latin typeface="Segoe Script" pitchFamily="34" charset="0"/>
              </a:rPr>
              <a:t>Такие - </a:t>
            </a:r>
            <a:r>
              <a:rPr lang="ru-RU" sz="1900" b="1" dirty="0">
                <a:solidFill>
                  <a:srgbClr val="002060"/>
                </a:solidFill>
                <a:latin typeface="Segoe Script" pitchFamily="34" charset="0"/>
              </a:rPr>
              <a:t>в роковые </a:t>
            </a:r>
            <a:r>
              <a:rPr lang="ru-RU" sz="1900" b="1" dirty="0" smtClean="0">
                <a:solidFill>
                  <a:srgbClr val="002060"/>
                </a:solidFill>
                <a:latin typeface="Segoe Script" pitchFamily="34" charset="0"/>
              </a:rPr>
              <a:t>времена -</a:t>
            </a:r>
            <a:endParaRPr lang="ru-RU" sz="1900" b="1" dirty="0">
              <a:solidFill>
                <a:srgbClr val="002060"/>
              </a:solidFill>
              <a:latin typeface="Segoe Script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sz="1900" b="1" dirty="0">
                <a:solidFill>
                  <a:srgbClr val="002060"/>
                </a:solidFill>
                <a:latin typeface="Segoe Script" pitchFamily="34" charset="0"/>
              </a:rPr>
              <a:t>Слагают стансы- и идут на </a:t>
            </a:r>
            <a:r>
              <a:rPr lang="ru-RU" sz="1900" b="1" dirty="0" smtClean="0">
                <a:solidFill>
                  <a:srgbClr val="002060"/>
                </a:solidFill>
                <a:latin typeface="Segoe Script" pitchFamily="34" charset="0"/>
              </a:rPr>
              <a:t>плаху.</a:t>
            </a:r>
          </a:p>
          <a:p>
            <a:pPr algn="r">
              <a:lnSpc>
                <a:spcPct val="90000"/>
              </a:lnSpc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Segoe Script" pitchFamily="34" charset="0"/>
              </a:rPr>
              <a:t>3 июня 1914</a:t>
            </a:r>
            <a:endParaRPr lang="ru-RU" sz="1600" b="1" dirty="0">
              <a:solidFill>
                <a:srgbClr val="002060"/>
              </a:solidFill>
              <a:latin typeface="Segoe Scrip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5720" y="357166"/>
            <a:ext cx="507209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>
              <a:lnSpc>
                <a:spcPct val="150000"/>
              </a:lnSpc>
            </a:pP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 1911 году Цветаева познакомилась со своим будущим мужем Сергеем </a:t>
            </a:r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Эфроном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</a:p>
        </p:txBody>
      </p:sp>
      <p:pic>
        <p:nvPicPr>
          <p:cNvPr id="3" name="Рисунок 2" descr="tsvetaeva_690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429256" y="285728"/>
            <a:ext cx="3429024" cy="45005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 descr="1ec18fbbd359a0a6b15f7db89f9dbe40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643702" y="4786322"/>
            <a:ext cx="2181225" cy="1819275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15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15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392909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</a:rPr>
              <a:t>27 января 1912 года состоялось венчание Марины Цветаевой и Сергея Эфрона.</a:t>
            </a:r>
            <a:endParaRPr lang="ru-RU" sz="2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tsvetaeva_1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357686" y="285728"/>
            <a:ext cx="4574789" cy="307183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4286248" y="3857628"/>
            <a:ext cx="464347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lnSpc>
                <a:spcPct val="150000"/>
              </a:lnSpc>
            </a:pP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В этом же году у Марины и Сергея родилась дочь Ариадна (</a:t>
            </a:r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Аля).</a:t>
            </a:r>
            <a:endParaRPr lang="ru-RU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5" name="Рисунок 4" descr="1925_cvetaeva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214414" y="2571744"/>
            <a:ext cx="2857520" cy="39250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285728"/>
            <a:ext cx="5143536" cy="6055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Летом 1916 года Цветаева приехала в город Александров, где жила её сестра Анастасия Цветаева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с гражданским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мужем Маврикием </a:t>
            </a:r>
            <a:r>
              <a:rPr lang="ru-RU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Минцем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и сыном Андреем. В Александрове Цветаевой был написан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цикл стихотворений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(«К Ахматовой», «Стихи о Москве» и др. стихотворения), а её пребывание в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городе литературоведы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позднее назвали «Александровским летом Марины Цветаевой».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5643570" y="642918"/>
            <a:ext cx="3286180" cy="5525010"/>
            <a:chOff x="5643570" y="642918"/>
            <a:chExt cx="3286180" cy="5525010"/>
          </a:xfrm>
        </p:grpSpPr>
        <p:pic>
          <p:nvPicPr>
            <p:cNvPr id="4" name="Рисунок 3" descr="anastasia_15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5643570" y="642918"/>
              <a:ext cx="3286116" cy="4450340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6" name="TextBox 5"/>
            <p:cNvSpPr txBox="1"/>
            <p:nvPr/>
          </p:nvSpPr>
          <p:spPr>
            <a:xfrm>
              <a:off x="5786446" y="5429264"/>
              <a:ext cx="3143304" cy="7386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Сёстры Цветаевы с детьми,  </a:t>
              </a:r>
            </a:p>
            <a:p>
              <a:pPr algn="ctr"/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С. Эфрон, М. </a:t>
              </a:r>
              <a:r>
                <a:rPr lang="ru-RU" sz="1400" b="1" i="1" dirty="0" err="1" smtClean="0">
                  <a:solidFill>
                    <a:schemeClr val="bg1">
                      <a:lumMod val="50000"/>
                    </a:schemeClr>
                  </a:solidFill>
                </a:rPr>
                <a:t>Минц</a:t>
              </a:r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 (стоит справа). Александров, 1916 г.</a:t>
              </a:r>
              <a:endParaRPr lang="ru-RU" sz="14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4810" y="1000108"/>
            <a:ext cx="450059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 1914 году Марина познакомилась с поэтессой и переводчицей Софией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Парнок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; их романтические отношения продолжались до 1916 года. Цветаева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посвятила </a:t>
            </a:r>
            <a:r>
              <a:rPr lang="ru-RU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Парнок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цикл стихов «Подруга». 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indent="360363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Отношения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 </a:t>
            </a:r>
            <a:r>
              <a:rPr lang="ru-RU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Парнок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Цветаева охарактеризовала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как «первую катастрофу в своей жизни». </a:t>
            </a:r>
          </a:p>
        </p:txBody>
      </p:sp>
      <p:pic>
        <p:nvPicPr>
          <p:cNvPr id="3" name="Рисунок 2" descr="Sophia_parnok.jpg"/>
          <p:cNvPicPr>
            <a:picLocks noChangeAspect="1"/>
          </p:cNvPicPr>
          <p:nvPr/>
        </p:nvPicPr>
        <p:blipFill>
          <a:blip r:embed="rId3" cstate="email">
            <a:lum contrast="10000"/>
          </a:blip>
          <a:stretch>
            <a:fillRect/>
          </a:stretch>
        </p:blipFill>
        <p:spPr>
          <a:xfrm>
            <a:off x="571472" y="1000108"/>
            <a:ext cx="3143272" cy="4222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4143404" cy="2135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В 1917 году Цветаева родила дочь Ирину, которая умерла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от голода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в приюте в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Кунцево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(тогда в Подмосковье) в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возрасте 3-х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лет.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786314" y="285728"/>
            <a:ext cx="4012387" cy="3093859"/>
            <a:chOff x="4786314" y="357166"/>
            <a:chExt cx="4012387" cy="3093859"/>
          </a:xfrm>
        </p:grpSpPr>
        <p:pic>
          <p:nvPicPr>
            <p:cNvPr id="3" name="Рисунок 2" descr="4_1919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4786314" y="357166"/>
              <a:ext cx="4012387" cy="2643206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" name="TextBox 3"/>
            <p:cNvSpPr txBox="1"/>
            <p:nvPr/>
          </p:nvSpPr>
          <p:spPr>
            <a:xfrm>
              <a:off x="4929190" y="3143248"/>
              <a:ext cx="3643338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Ариадна (слева) и Ирина Эфрон. 1919 год</a:t>
              </a:r>
              <a:endParaRPr lang="ru-RU" sz="14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3714712" y="3429000"/>
            <a:ext cx="5429288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lnSpc>
                <a:spcPct val="150000"/>
              </a:lnSpc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Годы Гражданской войны оказались для Цветаевой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очень тяжелыми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. Сергей Эфрон служил в рядах Белой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армии. Марина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жила в Москве, в Борисоглебском переулке. В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эти годы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появился цикл стихов «Лебединый стан»,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проникнутый сочувствием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к белому движению.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214282" y="3214686"/>
            <a:ext cx="3500462" cy="3024680"/>
            <a:chOff x="214282" y="3214686"/>
            <a:chExt cx="3500462" cy="3024680"/>
          </a:xfrm>
        </p:grpSpPr>
        <p:pic>
          <p:nvPicPr>
            <p:cNvPr id="7" name="Picture 7" descr="&quot;Дом в Борисоглебском переулке, 6, в котором М. Цветаева жила с 1914 г. по 1922 г.&quot;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14282" y="3214686"/>
              <a:ext cx="3500462" cy="205306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285720" y="5500702"/>
              <a:ext cx="3143240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Дом в Борисоглебском переулке, 6, в котором жила М.Цветаева </a:t>
              </a:r>
            </a:p>
            <a:p>
              <a:pPr algn="ctr"/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с 1914 по 1922 год</a:t>
              </a:r>
              <a:endParaRPr lang="ru-RU" sz="1400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5725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мае 1922 года Цветаевой с дочерью Ариадной разрешили уехать за границу — к мужу, который, пережив разгром Деникина, будучи белым офицером, теперь стал студентом Пражского университета. Сначала Цветаева с дочерью недолго жила в Берлине, затем три года в предместьях Праги.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143636" y="2428868"/>
            <a:ext cx="2769156" cy="4236867"/>
            <a:chOff x="6143636" y="2428868"/>
            <a:chExt cx="2769156" cy="4236867"/>
          </a:xfrm>
        </p:grpSpPr>
        <p:pic>
          <p:nvPicPr>
            <p:cNvPr id="4" name="Рисунок 3" descr="tsvetaeva_1_2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6286512" y="2428868"/>
              <a:ext cx="2538426" cy="3966291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5" name="Прямоугольник 4"/>
            <p:cNvSpPr/>
            <p:nvPr/>
          </p:nvSpPr>
          <p:spPr>
            <a:xfrm>
              <a:off x="6143636" y="6357958"/>
              <a:ext cx="2769156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r"/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Марина Цветаева в 1924-м году</a:t>
              </a:r>
              <a:endParaRPr lang="ru-RU" sz="14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71472" y="3143248"/>
            <a:ext cx="5214974" cy="317009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Тоска по родине! Давно</a:t>
            </a:r>
          </a:p>
          <a:p>
            <a:pPr>
              <a:lnSpc>
                <a:spcPct val="125000"/>
              </a:lnSpc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Разоблаченная морока!</a:t>
            </a:r>
          </a:p>
          <a:p>
            <a:pPr>
              <a:lnSpc>
                <a:spcPct val="125000"/>
              </a:lnSpc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Мне совершенно всё равно –</a:t>
            </a:r>
          </a:p>
          <a:p>
            <a:pPr>
              <a:lnSpc>
                <a:spcPct val="125000"/>
              </a:lnSpc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Где совершенно одинокой</a:t>
            </a:r>
          </a:p>
          <a:p>
            <a:pPr>
              <a:lnSpc>
                <a:spcPct val="125000"/>
              </a:lnSpc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Быть, по каким камням домой</a:t>
            </a:r>
          </a:p>
          <a:p>
            <a:pPr>
              <a:lnSpc>
                <a:spcPct val="125000"/>
              </a:lnSpc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Брести с кошелкою базарной</a:t>
            </a:r>
          </a:p>
          <a:p>
            <a:pPr>
              <a:lnSpc>
                <a:spcPct val="125000"/>
              </a:lnSpc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В дом, и не знающий, что – мой, Как госпиталь или казарма…</a:t>
            </a:r>
          </a:p>
          <a:p>
            <a:pPr algn="r">
              <a:lnSpc>
                <a:spcPct val="125000"/>
              </a:lnSpc>
            </a:pP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1934 г.</a:t>
            </a:r>
            <a:endParaRPr lang="ru-RU"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8" name="Рисунок 7" descr="77e79e7d4ec34c3f08d980c717863921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6248" y="3286124"/>
            <a:ext cx="1409700" cy="762000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857232"/>
            <a:ext cx="41434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В 1925 году после рождения сына Георгия семья перебралась в Париж.</a:t>
            </a:r>
            <a:endParaRPr lang="ru-RU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786314" y="214290"/>
            <a:ext cx="4143404" cy="3380740"/>
            <a:chOff x="4143372" y="1785926"/>
            <a:chExt cx="4143404" cy="3380740"/>
          </a:xfrm>
        </p:grpSpPr>
        <p:pic>
          <p:nvPicPr>
            <p:cNvPr id="3" name="Рисунок 2" descr="1930_Mur_2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4143372" y="1785926"/>
              <a:ext cx="4143404" cy="2762269"/>
            </a:xfrm>
            <a:prstGeom prst="ellipse">
              <a:avLst/>
            </a:prstGeom>
            <a:ln>
              <a:noFill/>
            </a:ln>
            <a:effectLst>
              <a:glow rad="63500">
                <a:schemeClr val="bg1">
                  <a:lumMod val="75000"/>
                  <a:alpha val="40000"/>
                </a:schemeClr>
              </a:glow>
              <a:softEdge rad="112500"/>
            </a:effectLst>
          </p:spPr>
        </p:pic>
        <p:sp>
          <p:nvSpPr>
            <p:cNvPr id="1025" name="Rectangle 1"/>
            <p:cNvSpPr>
              <a:spLocks noChangeArrowheads="1"/>
            </p:cNvSpPr>
            <p:nvPr/>
          </p:nvSpPr>
          <p:spPr bwMode="auto">
            <a:xfrm>
              <a:off x="4286248" y="4643446"/>
              <a:ext cx="3929090" cy="523220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1" u="none" strike="noStrike" cap="none" normalizeH="0" baseline="0" dirty="0" err="1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Мур</a:t>
              </a:r>
              <a:r>
                <a:rPr kumimoji="0" lang="ru-RU" sz="1400" b="1" i="1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(Георгий Сергеевич Эфрон),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1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сын Марины Цветаевой .</a:t>
              </a:r>
              <a:r>
                <a:rPr kumimoji="0" lang="ru-RU" sz="1400" b="1" i="1" u="none" strike="noStrike" cap="none" normalizeH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ru-RU" sz="1400" b="1" i="1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Париж, 1930-е.</a:t>
              </a:r>
              <a:endPara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57158" y="3500438"/>
            <a:ext cx="8358214" cy="2950983"/>
            <a:chOff x="285720" y="3500438"/>
            <a:chExt cx="8358214" cy="2950983"/>
          </a:xfrm>
        </p:grpSpPr>
        <p:sp>
          <p:nvSpPr>
            <p:cNvPr id="9" name="TextBox 8"/>
            <p:cNvSpPr txBox="1"/>
            <p:nvPr/>
          </p:nvSpPr>
          <p:spPr>
            <a:xfrm>
              <a:off x="4786314" y="6143644"/>
              <a:ext cx="3857620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М.И. Цветаева с мужем и детьми, 1925 г.</a:t>
              </a:r>
              <a:endParaRPr lang="ru-RU" sz="14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8" name="Рисунок 7" descr="1925_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285720" y="3500438"/>
              <a:ext cx="4740626" cy="2890625"/>
            </a:xfrm>
            <a:prstGeom prst="roundRect">
              <a:avLst/>
            </a:prstGeom>
            <a:effectLst>
              <a:glow rad="228600">
                <a:schemeClr val="accent1">
                  <a:lumMod val="50000"/>
                  <a:alpha val="40000"/>
                </a:schemeClr>
              </a:glow>
            </a:effectLst>
          </p:spPr>
        </p:pic>
      </p:grpSp>
      <p:pic>
        <p:nvPicPr>
          <p:cNvPr id="11" name="Рисунок 10" descr="predmet-100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flipH="1">
            <a:off x="6643702" y="4500570"/>
            <a:ext cx="1643074" cy="969175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Большинство из созданного Цветаевой в эмиграции осталось неопубликованным. В 1928 в Париже выходит последний прижизненный сборник поэтессы — «После России», включивший в себя стихотворения 1922—1925 годов.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Рисунок 2" descr="foto207-11_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28662" y="2571744"/>
            <a:ext cx="2428892" cy="3157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857620" y="2285992"/>
            <a:ext cx="507209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Позднее Цветаева пишет об этом так: </a:t>
            </a:r>
          </a:p>
          <a:p>
            <a:pPr indent="539750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«Моя неудача в эмиграции — в том, что я не эмигрант, что я по духу, то есть по воздуху и по размаху — там, туда, оттуда…».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5" name="Рисунок 4" descr="e1896353a24fa7ae75b9b990649c136e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929454" y="5072074"/>
            <a:ext cx="1428750" cy="1428750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0"/>
            <a:ext cx="8572560" cy="274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25000"/>
              </a:lnSpc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15 марта 1937 г. выехала в Москву Ариадна, первой из семьи получив возможность вернуться на родину. 10 октября того же года из Франции бежал Эфрон, оказавшись замешанным в заказном политическом убийстве. </a:t>
            </a:r>
          </a:p>
          <a:p>
            <a:pPr indent="449263" algn="just">
              <a:lnSpc>
                <a:spcPct val="125000"/>
              </a:lnSpc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В 1939 году Цветаева вернулась в СССР вслед за мужем и дочерью. По приезде жила на даче НКВД в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Болшево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 (ныне Музей-квартира М. И. Цветаевой в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Болшево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Sans Serif" pitchFamily="34" charset="0"/>
                <a:cs typeface="Microsoft Sans Serif" pitchFamily="34" charset="0"/>
              </a:rPr>
              <a:t>).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Sans Serif" pitchFamily="34" charset="0"/>
              <a:cs typeface="Microsoft Sans Serif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5143504" y="2500306"/>
            <a:ext cx="3643338" cy="4095120"/>
            <a:chOff x="5143504" y="2500306"/>
            <a:chExt cx="3643338" cy="4095120"/>
          </a:xfrm>
        </p:grpSpPr>
        <p:pic>
          <p:nvPicPr>
            <p:cNvPr id="4" name="Рисунок 3" descr="tsvetaeva_31_1939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5643570" y="2500306"/>
              <a:ext cx="2500330" cy="3472680"/>
            </a:xfrm>
            <a:prstGeom prst="rect">
              <a:avLst/>
            </a:prstGeom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5" name="TextBox 4"/>
            <p:cNvSpPr txBox="1"/>
            <p:nvPr/>
          </p:nvSpPr>
          <p:spPr>
            <a:xfrm>
              <a:off x="5143504" y="6072206"/>
              <a:ext cx="3643338" cy="5232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М.И. Цветаева, Франция, 1939 г. Фото на паспорт перед возвращением на Родину</a:t>
              </a:r>
              <a:endParaRPr lang="ru-RU" sz="14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42910" y="3071810"/>
            <a:ext cx="4143404" cy="3106677"/>
            <a:chOff x="642910" y="2987554"/>
            <a:chExt cx="4143404" cy="3106677"/>
          </a:xfrm>
        </p:grpSpPr>
        <p:pic>
          <p:nvPicPr>
            <p:cNvPr id="3" name="Рисунок 2" descr="museum-cvetaeva-muzey_01_big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785786" y="2987554"/>
              <a:ext cx="3929090" cy="27798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642910" y="5786454"/>
              <a:ext cx="4143404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Дом-музей Цветаевой в </a:t>
              </a:r>
              <a:r>
                <a:rPr lang="ru-RU" sz="1400" b="1" i="1" dirty="0" err="1" smtClean="0">
                  <a:solidFill>
                    <a:schemeClr val="bg1">
                      <a:lumMod val="50000"/>
                    </a:schemeClr>
                  </a:solidFill>
                </a:rPr>
                <a:t>Болшево</a:t>
              </a:r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, город Королёв</a:t>
              </a:r>
              <a:endParaRPr lang="ru-RU" sz="14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svetaeva_21.jpg"/>
          <p:cNvPicPr>
            <a:picLocks noChangeAspect="1"/>
          </p:cNvPicPr>
          <p:nvPr/>
        </p:nvPicPr>
        <p:blipFill>
          <a:blip r:embed="rId3" cstate="email">
            <a:lum contrast="20000"/>
          </a:blip>
          <a:stretch>
            <a:fillRect/>
          </a:stretch>
        </p:blipFill>
        <p:spPr>
          <a:xfrm>
            <a:off x="500034" y="857232"/>
            <a:ext cx="3751472" cy="49567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5000628" y="571480"/>
            <a:ext cx="3929090" cy="5493812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630238" algn="just">
              <a:lnSpc>
                <a:spcPct val="150000"/>
              </a:lnSpc>
            </a:pPr>
            <a:r>
              <a:rPr lang="ru-RU" sz="2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Мари́на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ru-RU" sz="2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Ива́новна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ru-RU" sz="26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Цвета́ева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</a:t>
            </a:r>
            <a:r>
              <a:rPr lang="ru-RU" sz="2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26 </a:t>
            </a:r>
            <a:r>
              <a:rPr lang="ru-RU" sz="2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сентября </a:t>
            </a:r>
            <a:r>
              <a:rPr lang="ru-RU" sz="2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   (</a:t>
            </a:r>
            <a:r>
              <a:rPr lang="ru-RU" sz="2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8 октября) 1892, Москва, </a:t>
            </a:r>
            <a:r>
              <a:rPr lang="ru-RU" sz="26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Российская империя </a:t>
            </a:r>
            <a:r>
              <a:rPr lang="ru-RU" sz="2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— 31 августа 1941, Елабуга, СССР) 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— русская поэтесса, прозаик, переводчик, один из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крупнейших русских 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поэтов 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XX </a:t>
            </a:r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века.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53578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lnSpc>
                <a:spcPct val="125000"/>
              </a:lnSpc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27 августа была арестована дочь Ариадна, 10 октября — Эфрон. В августе 1941 года Сергей Яковлевич был расстрелян; Ариадна после пятнадцати лет репрессий реабилитирована в 1955 году.</a:t>
            </a:r>
          </a:p>
          <a:p>
            <a:pPr indent="360363" algn="just">
              <a:lnSpc>
                <a:spcPct val="125000"/>
              </a:lnSpc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 этот период Цветаева практически не писала стихов, занимаясь переводами.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Рисунок 2" descr="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843628">
            <a:off x="5823742" y="775848"/>
            <a:ext cx="3114684" cy="20764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 descr="23120.70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500694" y="3857628"/>
            <a:ext cx="3286148" cy="23331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pSp>
        <p:nvGrpSpPr>
          <p:cNvPr id="7" name="Группа 6"/>
          <p:cNvGrpSpPr/>
          <p:nvPr/>
        </p:nvGrpSpPr>
        <p:grpSpPr>
          <a:xfrm>
            <a:off x="785786" y="3357562"/>
            <a:ext cx="4143404" cy="3165297"/>
            <a:chOff x="785786" y="3357562"/>
            <a:chExt cx="4143404" cy="3165297"/>
          </a:xfrm>
        </p:grpSpPr>
        <p:pic>
          <p:nvPicPr>
            <p:cNvPr id="5" name="Рисунок 4" descr="1930_Efron_Ariadna.jpg"/>
            <p:cNvPicPr>
              <a:picLocks noChangeAspect="1"/>
            </p:cNvPicPr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785786" y="3357562"/>
              <a:ext cx="4071966" cy="2714644"/>
            </a:xfrm>
            <a:prstGeom prst="round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785786" y="6215082"/>
              <a:ext cx="4143404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</a:rPr>
                <a:t>Сергей Эфрон с дочерью Ариадной (Алей), 1930-е</a:t>
              </a:r>
              <a:endParaRPr lang="ru-RU" sz="14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81439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31 августа 1941 года Марина Цветаева покончила жизнь самоубийством, повесилась в доме, куда вместе с сыном была определена на постой. Она оставила три предсмертные записки: тем, кто будет её хоронить («эвакуированным», Асеевым и сыну).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14348" y="2357430"/>
            <a:ext cx="3714776" cy="3022421"/>
            <a:chOff x="714348" y="2357430"/>
            <a:chExt cx="3714776" cy="3022421"/>
          </a:xfrm>
        </p:grpSpPr>
        <p:pic>
          <p:nvPicPr>
            <p:cNvPr id="3" name="Рисунок 2" descr="fota20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1000100" y="2357430"/>
              <a:ext cx="3286148" cy="2585104"/>
            </a:xfrm>
            <a:prstGeom prst="rect">
              <a:avLst/>
            </a:prstGeom>
            <a:noFill/>
            <a:ln>
              <a:noFill/>
            </a:ln>
            <a:effectLst>
              <a:glow rad="101600">
                <a:schemeClr val="tx1">
                  <a:lumMod val="95000"/>
                  <a:lumOff val="5000"/>
                  <a:alpha val="60000"/>
                </a:schemeClr>
              </a:glow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714348" y="5072074"/>
              <a:ext cx="3714776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Дом, где покончила с собой М.И. Цветаева</a:t>
              </a:r>
              <a:endParaRPr lang="ru-RU" sz="1400" b="1" i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071802" y="2285992"/>
            <a:ext cx="5572164" cy="4111120"/>
            <a:chOff x="3071802" y="2285992"/>
            <a:chExt cx="5572164" cy="4111120"/>
          </a:xfrm>
        </p:grpSpPr>
        <p:pic>
          <p:nvPicPr>
            <p:cNvPr id="6" name="Рисунок 5" descr="14625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5429256" y="2285992"/>
              <a:ext cx="3214710" cy="41111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3071802" y="6072207"/>
              <a:ext cx="2286016" cy="3077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ru-RU" sz="1400" b="1" i="1" dirty="0" smtClean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Посмертная записка сыну</a:t>
              </a:r>
              <a:endParaRPr lang="ru-RU" sz="1400" b="1" i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4572000" cy="198746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0363" algn="just">
              <a:lnSpc>
                <a:spcPct val="125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Марина Цветаева похоронена 2 сентября 1941 года на Петропавловском кладбище в г. Елабуге. Точное расположение её могилы неизвестно.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Picture 4" descr="img3228могил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43570" y="428604"/>
            <a:ext cx="2968391" cy="2225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357686" y="3357562"/>
            <a:ext cx="450059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25000"/>
              </a:lnSpc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На высоком берегу Оки, в её любимом городе Таруса согласно воле Цветаевой установлен камень (тарусский доломит) с надписью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«Здесь хотела бы лежать Марина Цветаева».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5" name="Рисунок 4" descr="2011-10-1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1472" y="3571876"/>
            <a:ext cx="3571900" cy="2378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1928802"/>
            <a:ext cx="6907660" cy="12805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1ec18fbbd359a0a6b15f7db89f9dbe40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14678" y="3143248"/>
            <a:ext cx="2571768" cy="2145012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643998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9875" algn="just">
              <a:lnSpc>
                <a:spcPct val="150000"/>
              </a:lnSpc>
            </a:pP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Марина Цветаева родилась 26 сентября (8 октября) 1892 года в Москве, в день, когда православная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церковь празднует 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память евангелиста Иоанна Богослова. Это совпадение нашло отражение в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нескольких стихотворениях поэта.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4" name="Picture 4" descr="31марин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28662" y="3000372"/>
            <a:ext cx="4857784" cy="33067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715008" y="2643182"/>
            <a:ext cx="3143256" cy="385709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Красною кистью </a:t>
            </a:r>
            <a:endParaRPr lang="ru-RU" sz="2000" b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Рябина </a:t>
            </a:r>
            <a:r>
              <a:rPr lang="ru-RU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зажглась. </a:t>
            </a:r>
            <a:endParaRPr lang="ru-RU" sz="2000" b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Падали </a:t>
            </a:r>
            <a:r>
              <a:rPr lang="ru-RU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листья, </a:t>
            </a:r>
            <a:endParaRPr lang="ru-RU" sz="2000" b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Я </a:t>
            </a:r>
            <a:r>
              <a:rPr lang="ru-RU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родилась.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Спорили сотни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Колоколов.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День был субботний: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Иоанн Богослов</a:t>
            </a:r>
            <a:r>
              <a:rPr lang="ru-RU" sz="20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.</a:t>
            </a:r>
            <a:endParaRPr lang="ru-RU" sz="20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pic>
        <p:nvPicPr>
          <p:cNvPr id="6" name="Рисунок 5" descr="bb91320ea8a0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2214243">
            <a:off x="374680" y="1865921"/>
            <a:ext cx="2643174" cy="3557603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48" y="785794"/>
            <a:ext cx="4572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9138" algn="just"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Её отец, Иван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Владимирович, - профессор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Московского университета, известный филолог и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искусствовед; стал в дальнейшем директором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Румянцевского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музея и основателем Музея изящных искусств.</a:t>
            </a:r>
          </a:p>
        </p:txBody>
      </p:sp>
      <p:pic>
        <p:nvPicPr>
          <p:cNvPr id="4" name="Picture 7" descr="&quot;И. В. Цветаев, отец поэта. 1903 г.&quot;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214282" y="642918"/>
            <a:ext cx="4000528" cy="50403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&quot;М. А. Мейн (Цветаева), мать поэта.&quot;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5214942" y="714356"/>
            <a:ext cx="3702765" cy="49292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28596" y="785794"/>
            <a:ext cx="464347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Мать, Мария Александровна </a:t>
            </a:r>
            <a:r>
              <a:rPr lang="ru-RU" sz="2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Мейн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 (по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происхождению — из обрусевшей польско-немецкой семьи), была пианисткой, ученицей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Антона Рубинштейна.</a:t>
            </a:r>
          </a:p>
          <a:p>
            <a:pPr indent="539750" algn="just">
              <a:lnSpc>
                <a:spcPct val="150000"/>
              </a:lnSpc>
            </a:pP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Огромное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влияние на Марину, на формирование её характера оказывала мать.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Она мечтала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видеть дочь музыкантом.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6380" y="1214422"/>
            <a:ext cx="36433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>
              <a:lnSpc>
                <a:spcPct val="150000"/>
              </a:lnSpc>
            </a:pP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смерти матери от чахотки в 1906 году Марина с сестрой Анастасией остались на попечении отца.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85720" y="214290"/>
            <a:ext cx="8347248" cy="3813816"/>
            <a:chOff x="214282" y="0"/>
            <a:chExt cx="8347248" cy="381381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143372" y="214290"/>
              <a:ext cx="4418158" cy="6463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/>
              <a:r>
                <a:rPr lang="ru-RU" b="1" i="1" dirty="0">
                  <a:solidFill>
                    <a:schemeClr val="bg1">
                      <a:lumMod val="50000"/>
                    </a:schemeClr>
                  </a:solidFill>
                </a:rPr>
                <a:t>Анастасия (слева) и Марина Цветаевы. Ялта</a:t>
              </a:r>
              <a:r>
                <a:rPr lang="en-US" b="1" i="1" dirty="0">
                  <a:solidFill>
                    <a:schemeClr val="bg1">
                      <a:lumMod val="50000"/>
                    </a:schemeClr>
                  </a:solidFill>
                </a:rPr>
                <a:t>, 1905.</a:t>
              </a:r>
              <a:endParaRPr lang="ru-RU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3" name="Рисунок 2" descr="tsvetaeva_4_1905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214282" y="0"/>
              <a:ext cx="4786346" cy="3813816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  <p:grpSp>
        <p:nvGrpSpPr>
          <p:cNvPr id="10" name="Группа 9"/>
          <p:cNvGrpSpPr/>
          <p:nvPr/>
        </p:nvGrpSpPr>
        <p:grpSpPr>
          <a:xfrm>
            <a:off x="357158" y="4429132"/>
            <a:ext cx="7715272" cy="1938992"/>
            <a:chOff x="357158" y="4429132"/>
            <a:chExt cx="7715272" cy="1938992"/>
          </a:xfrm>
        </p:grpSpPr>
        <p:sp>
          <p:nvSpPr>
            <p:cNvPr id="7" name="TextBox 6"/>
            <p:cNvSpPr txBox="1"/>
            <p:nvPr/>
          </p:nvSpPr>
          <p:spPr>
            <a:xfrm>
              <a:off x="1285852" y="4429132"/>
              <a:ext cx="6786578" cy="19389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ru-RU" sz="2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Script" pitchFamily="34" charset="0"/>
                </a:rPr>
                <a:t>…Всё бледней лазурный остров-детство,</a:t>
              </a:r>
            </a:p>
            <a:p>
              <a:pPr algn="ctr">
                <a:lnSpc>
                  <a:spcPct val="150000"/>
                </a:lnSpc>
              </a:pPr>
              <a:r>
                <a:rPr lang="ru-RU" sz="2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Script" pitchFamily="34" charset="0"/>
                </a:rPr>
                <a:t>Мы одни на палубе стоим.</a:t>
              </a:r>
            </a:p>
            <a:p>
              <a:pPr algn="ctr">
                <a:lnSpc>
                  <a:spcPct val="150000"/>
                </a:lnSpc>
              </a:pPr>
              <a:r>
                <a:rPr lang="ru-RU" sz="2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Script" pitchFamily="34" charset="0"/>
                </a:rPr>
                <a:t>Видно, грусть оставила в наследство</a:t>
              </a:r>
            </a:p>
            <a:p>
              <a:pPr algn="ctr">
                <a:lnSpc>
                  <a:spcPct val="150000"/>
                </a:lnSpc>
              </a:pPr>
              <a:r>
                <a:rPr lang="ru-RU" sz="2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Script" pitchFamily="34" charset="0"/>
                </a:rPr>
                <a:t>Ты, о мама, девочкам своим! </a:t>
              </a:r>
              <a:endPara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endParaRPr>
            </a:p>
          </p:txBody>
        </p:sp>
        <p:pic>
          <p:nvPicPr>
            <p:cNvPr id="9" name="Рисунок 8" descr="77e79e7d4ec34c3f08d980c717863921.gif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357158" y="4429132"/>
              <a:ext cx="1409700" cy="76200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85728"/>
            <a:ext cx="77867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2400" b="1" dirty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Детские годы Цветаевой прошли в Москве и в Тарусе. Из-за болезни матери </a:t>
            </a:r>
            <a:r>
              <a:rPr lang="ru-RU" sz="2400" b="1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она подолгу </a:t>
            </a:r>
            <a:r>
              <a:rPr lang="ru-RU" sz="2400" b="1" dirty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жила в </a:t>
            </a:r>
            <a:r>
              <a:rPr lang="ru-RU" sz="2400" b="1" dirty="0" smtClean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Италии, Швейцарии </a:t>
            </a:r>
            <a:r>
              <a:rPr lang="ru-RU" sz="2400" b="1" dirty="0">
                <a:solidFill>
                  <a:srgbClr val="C00000"/>
                </a:solidFill>
                <a:latin typeface="Lucida Sans Unicode" pitchFamily="34" charset="0"/>
                <a:cs typeface="Lucida Sans Unicode" pitchFamily="34" charset="0"/>
              </a:rPr>
              <a:t>и Германии.</a:t>
            </a:r>
          </a:p>
        </p:txBody>
      </p:sp>
      <p:pic>
        <p:nvPicPr>
          <p:cNvPr id="1026" name="Picture 2" descr="Таруса.Дом-Музей М.Цветаевой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14546" y="2071678"/>
            <a:ext cx="5000660" cy="2357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5720" y="4507136"/>
            <a:ext cx="8643998" cy="2169825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449263" algn="just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 Antiqua" pitchFamily="18" charset="0"/>
                <a:ea typeface="Times New Roman" pitchFamily="18" charset="0"/>
                <a:cs typeface="Browallia New" pitchFamily="34" charset="-34"/>
              </a:rPr>
              <a:t>«Дом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Book Antiqua" pitchFamily="18" charset="0"/>
                <a:ea typeface="Times New Roman" pitchFamily="18" charset="0"/>
                <a:cs typeface="Browallia New" pitchFamily="34" charset="-34"/>
              </a:rPr>
              <a:t>Тьо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 Antiqua" pitchFamily="18" charset="0"/>
                <a:ea typeface="Times New Roman" pitchFamily="18" charset="0"/>
                <a:cs typeface="Browallia New" pitchFamily="34" charset="-34"/>
              </a:rPr>
              <a:t>» был куплен в 1899 г. дедом М.Цветаевой по материнской линии А.Д.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Book Antiqua" pitchFamily="18" charset="0"/>
                <a:ea typeface="Times New Roman" pitchFamily="18" charset="0"/>
                <a:cs typeface="Browallia New" pitchFamily="34" charset="-34"/>
              </a:rPr>
              <a:t>Мейном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 Antiqua" pitchFamily="18" charset="0"/>
                <a:ea typeface="Times New Roman" pitchFamily="18" charset="0"/>
                <a:cs typeface="Browallia New" pitchFamily="34" charset="-34"/>
              </a:rPr>
              <a:t>. После его смерти в доме прожила последние 20 лет своей жизни его вторая жена, которую малолетние Марина и Ася прозвали 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Book Antiqua" pitchFamily="18" charset="0"/>
                <a:ea typeface="Times New Roman" pitchFamily="18" charset="0"/>
                <a:cs typeface="Browallia New" pitchFamily="34" charset="-34"/>
              </a:rPr>
              <a:t>Тьо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 Antiqua" pitchFamily="18" charset="0"/>
                <a:ea typeface="Times New Roman" pitchFamily="18" charset="0"/>
                <a:cs typeface="Browallia New" pitchFamily="34" charset="-34"/>
              </a:rPr>
              <a:t>».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Book Antiqua" pitchFamily="18" charset="0"/>
                <a:ea typeface="Times New Roman" pitchFamily="18" charset="0"/>
                <a:cs typeface="Browallia New" pitchFamily="34" charset="-34"/>
              </a:rPr>
              <a:t>Тьо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 Antiqua" pitchFamily="18" charset="0"/>
                <a:ea typeface="Times New Roman" pitchFamily="18" charset="0"/>
                <a:cs typeface="Browallia New" pitchFamily="34" charset="-34"/>
              </a:rPr>
              <a:t> от "тёти", так как не родная бабушка велела звать её тётя. Прозвище 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Book Antiqua" pitchFamily="18" charset="0"/>
                <a:ea typeface="Times New Roman" pitchFamily="18" charset="0"/>
                <a:cs typeface="Browallia New" pitchFamily="34" charset="-34"/>
              </a:rPr>
              <a:t>Тьо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 Antiqua" pitchFamily="18" charset="0"/>
                <a:ea typeface="Times New Roman" pitchFamily="18" charset="0"/>
                <a:cs typeface="Browallia New" pitchFamily="34" charset="-34"/>
              </a:rPr>
              <a:t>» перешло и на дом. В этом доме Марина и Анастасия Цветаевы жили во время зимних приездов в Тарусу в 1907-1910 гг.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 Antiqua" pitchFamily="18" charset="0"/>
              <a:cs typeface="Browallia New" pitchFamily="34" charset="-34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7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21537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>
              <a:lnSpc>
                <a:spcPct val="150000"/>
              </a:lnSpc>
            </a:pPr>
            <a:r>
              <a:rPr lang="ru-RU" sz="2200" b="1" dirty="0">
                <a:solidFill>
                  <a:srgbClr val="C00000"/>
                </a:solidFill>
                <a:latin typeface="Cambria" pitchFamily="18" charset="0"/>
              </a:rPr>
              <a:t>Начальное образование 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</a:rPr>
              <a:t>Марина Ивановна получила </a:t>
            </a:r>
            <a:r>
              <a:rPr lang="ru-RU" sz="2200" b="1" dirty="0">
                <a:solidFill>
                  <a:srgbClr val="C00000"/>
                </a:solidFill>
                <a:latin typeface="Cambria" pitchFamily="18" charset="0"/>
              </a:rPr>
              <a:t>в Москве, в частной женской 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</a:rPr>
              <a:t>гимназии М</a:t>
            </a:r>
            <a:r>
              <a:rPr lang="ru-RU" sz="2200" b="1" dirty="0">
                <a:solidFill>
                  <a:srgbClr val="C00000"/>
                </a:solidFill>
                <a:latin typeface="Cambria" pitchFamily="18" charset="0"/>
              </a:rPr>
              <a:t>. Т. </a:t>
            </a:r>
            <a:r>
              <a:rPr lang="ru-RU" sz="2200" b="1" dirty="0" err="1" smtClean="0">
                <a:solidFill>
                  <a:srgbClr val="C00000"/>
                </a:solidFill>
                <a:latin typeface="Cambria" pitchFamily="18" charset="0"/>
              </a:rPr>
              <a:t>Брюхоненко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</a:rPr>
              <a:t>. </a:t>
            </a:r>
            <a:endParaRPr lang="ru-RU" sz="2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3" name="Рисунок 2" descr="Bruchonenro_Grammar_school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57818" y="1357298"/>
            <a:ext cx="3500462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57158" y="2071678"/>
            <a:ext cx="4572000" cy="409221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0363" algn="just">
              <a:lnSpc>
                <a:spcPct val="150000"/>
              </a:lnSpc>
            </a:pP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</a:rPr>
              <a:t>Продолжила его в пансионах Лозанны (Швейцария) и </a:t>
            </a:r>
            <a:r>
              <a:rPr lang="ru-RU" sz="2200" b="1" dirty="0" err="1" smtClean="0">
                <a:solidFill>
                  <a:srgbClr val="C00000"/>
                </a:solidFill>
                <a:latin typeface="Cambria" pitchFamily="18" charset="0"/>
              </a:rPr>
              <a:t>Фрайбурга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</a:rPr>
              <a:t> (Германия). В шестнадцать лет предприняла поездку в Париж, чтобы прослушать в Сорбонне краткий курс лекций о </a:t>
            </a:r>
            <a:r>
              <a:rPr lang="ru-RU" sz="2200" b="1" dirty="0" err="1" smtClean="0">
                <a:solidFill>
                  <a:srgbClr val="C00000"/>
                </a:solidFill>
                <a:latin typeface="Cambria" pitchFamily="18" charset="0"/>
              </a:rPr>
              <a:t>старофранцузской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</a:rPr>
              <a:t> литературе.</a:t>
            </a:r>
            <a:endParaRPr lang="ru-RU" sz="2200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" name="Рисунок 4" descr="Sorbona.jpg"/>
          <p:cNvPicPr>
            <a:picLocks noChangeAspect="1"/>
          </p:cNvPicPr>
          <p:nvPr/>
        </p:nvPicPr>
        <p:blipFill>
          <a:blip r:embed="rId4" cstate="email">
            <a:grayscl/>
          </a:blip>
          <a:stretch>
            <a:fillRect/>
          </a:stretch>
        </p:blipFill>
        <p:spPr>
          <a:xfrm>
            <a:off x="5357818" y="4071942"/>
            <a:ext cx="3500462" cy="2449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00042"/>
            <a:ext cx="5214974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lnSpc>
                <a:spcPct val="150000"/>
              </a:lnSpc>
            </a:pP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1910 году Марина опубликовала (в </a:t>
            </a:r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типографии А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А. </a:t>
            </a:r>
            <a:r>
              <a:rPr lang="ru-RU" sz="2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Левенсона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на свои собственные деньги </a:t>
            </a:r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сборник 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стихов — «Вечерний альбом». (Сборник </a:t>
            </a:r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посвящён памяти 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Марии Башкирцевой, что подчёркивает </a:t>
            </a:r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«дневниковую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направленность).</a:t>
            </a:r>
          </a:p>
        </p:txBody>
      </p:sp>
      <p:pic>
        <p:nvPicPr>
          <p:cNvPr id="3" name="Рисунок 2" descr="32876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929322" y="500042"/>
            <a:ext cx="2857500" cy="3724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643042" y="4857760"/>
            <a:ext cx="5715040" cy="1237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«Эта книга – не только милая книга девических признаний, но и 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книга прекрасных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стихотворений»</a:t>
            </a:r>
          </a:p>
          <a:p>
            <a:pPr algn="r">
              <a:lnSpc>
                <a:spcPct val="90000"/>
              </a:lnSpc>
              <a:defRPr/>
            </a:pP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</a:t>
            </a:r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Н. Гумилёв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</TotalTime>
  <Words>1292</Words>
  <Application>Microsoft Office PowerPoint</Application>
  <PresentationFormat>Экран (4:3)</PresentationFormat>
  <Paragraphs>89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Марина Цветаева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Марина Цветаева</dc:title>
  <dc:creator>Лиана</dc:creator>
  <cp:lastModifiedBy>Лиана</cp:lastModifiedBy>
  <cp:revision>38</cp:revision>
  <dcterms:created xsi:type="dcterms:W3CDTF">2012-03-19T18:46:48Z</dcterms:created>
  <dcterms:modified xsi:type="dcterms:W3CDTF">2012-05-05T16:52:56Z</dcterms:modified>
</cp:coreProperties>
</file>