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2" r:id="rId1"/>
  </p:sldMasterIdLst>
  <p:notesMasterIdLst>
    <p:notesMasterId r:id="rId24"/>
  </p:notesMasterIdLst>
  <p:sldIdLst>
    <p:sldId id="273" r:id="rId2"/>
    <p:sldId id="257" r:id="rId3"/>
    <p:sldId id="274" r:id="rId4"/>
    <p:sldId id="258" r:id="rId5"/>
    <p:sldId id="259" r:id="rId6"/>
    <p:sldId id="261" r:id="rId7"/>
    <p:sldId id="262" r:id="rId8"/>
    <p:sldId id="263" r:id="rId9"/>
    <p:sldId id="275" r:id="rId10"/>
    <p:sldId id="264" r:id="rId11"/>
    <p:sldId id="276" r:id="rId12"/>
    <p:sldId id="265" r:id="rId13"/>
    <p:sldId id="277" r:id="rId14"/>
    <p:sldId id="266" r:id="rId15"/>
    <p:sldId id="267" r:id="rId16"/>
    <p:sldId id="268" r:id="rId17"/>
    <p:sldId id="269" r:id="rId18"/>
    <p:sldId id="272" r:id="rId19"/>
    <p:sldId id="270" r:id="rId20"/>
    <p:sldId id="279" r:id="rId21"/>
    <p:sldId id="278" r:id="rId22"/>
    <p:sldId id="280" r:id="rId23"/>
  </p:sldIdLst>
  <p:sldSz cx="9144000" cy="6858000" type="letter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FF00"/>
    </p:penClr>
  </p:showPr>
  <p:clrMru>
    <a:srgbClr val="719CFB"/>
    <a:srgbClr val="DD7469"/>
    <a:srgbClr val="EFA199"/>
    <a:srgbClr val="E68ECD"/>
    <a:srgbClr val="F6B8F2"/>
    <a:srgbClr val="F3FCC4"/>
    <a:srgbClr val="97AB97"/>
    <a:srgbClr val="B2B5B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465" autoAdjust="0"/>
    <p:restoredTop sz="86447" autoAdjust="0"/>
  </p:normalViewPr>
  <p:slideViewPr>
    <p:cSldViewPr>
      <p:cViewPr varScale="1">
        <p:scale>
          <a:sx n="93" d="100"/>
          <a:sy n="93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6FF1DAE-18A5-440E-8168-B19D7C35A7FF}" type="datetimeFigureOut">
              <a:rPr lang="ru-RU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FC1890E-4E92-4DB0-890D-745A6BFD91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CEB0C0-C39B-4AA9-B47F-B783C0C6422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93F6F1-4829-4A55-BA4D-E36A1D1D385F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E447E2-2019-4AF4-92A3-A6A7F28465F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F07BAB-2FF6-41B8-B480-697EE0D31005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CCF5B9-3FA2-439B-A9E6-8081AAB20AA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5243C2-7879-423F-8A74-684801B66D38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41908-467B-44B7-B52E-78A542BDB3F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7DB1D2-6689-43FE-9BCD-8FBCE06B471E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8ACBF-0A3F-414A-8246-344BAE13C78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4887A0-F18B-41F1-92A8-A3EB0CA6A080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EE7E7DCD-3CFC-4CBD-BC10-4844474793F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202E8B-DCD3-49B6-873C-3BDE4F5D2924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AD6E43-B964-4A44-BC4B-85F134EF343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253B27-F472-4B21-BB9F-E88EEDCDC38A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6A2490-713D-403F-A437-E392E70F7CF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9A2544-BD7F-48AF-85E7-46CAEB65201F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27B306-4EA7-441E-BCB2-2D1991102F8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052455-39A3-42AA-AB7D-3B3F67490442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C1613-BAEB-422B-8DB4-EC19956C17F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C2ADFD-77B9-49C1-B221-D395910CD45C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365BF-D988-482C-AA5E-9A215110EE6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B45B21-C259-4959-B714-293FB520124E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29EA8F-067A-49AD-80AA-99532CD4AD7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C3F0869F-0086-4763-8EDA-F269BDE9BCA4}" type="datetimeFigureOut">
              <a:rPr lang="ru-RU" smtClean="0"/>
              <a:pPr>
                <a:defRPr/>
              </a:pPr>
              <a:t>27.02.2010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1298923-8735-47BC-A61D-6FAC79E3554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olaleksandrova.narod.ru/img_0996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hyperlink" Target="http://img-fotki.yandex.ru/get/3002/valent20082008.6f/0_1d647_3a2683a3_L" TargetMode="Externa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hyperlink" Target="http://melodialubvi.narod.ru/28olenin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eoples.ru/state/statesmen/benkendorf/benkendorf_341.jpg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://www.art-catalog.ru/data_picture_new/artist_257/picture/big_500/abrullov_1.jpg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pushkin.aha.ru/IMAGES/b0311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hyperlink" Target="http://i002.radikal.ru/0907/c8/1637370efcd9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omic Sans MS" pitchFamily="66" charset="0"/>
              </a:rPr>
              <a:t>Биография Александра Сергеевича  Пушкина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Учитель : Лебедева Е.В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МОУ школа № 21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8" y="142875"/>
            <a:ext cx="3843337" cy="5715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Comic Sans MS" pitchFamily="66" charset="0"/>
              </a:rPr>
              <a:t>                                    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МИХАЙЛОВСКОЕ (1824-1826)        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339" name="Текст 3"/>
          <p:cNvSpPr>
            <a:spLocks noGrp="1"/>
          </p:cNvSpPr>
          <p:nvPr>
            <p:ph type="body" sz="half" idx="2"/>
          </p:nvPr>
        </p:nvSpPr>
        <p:spPr>
          <a:xfrm>
            <a:off x="3643313" y="642938"/>
            <a:ext cx="5143500" cy="6000750"/>
          </a:xfrm>
        </p:spPr>
        <p:txBody>
          <a:bodyPr/>
          <a:lstStyle/>
          <a:p>
            <a:pPr algn="ctr" eaLnBrk="1" hangingPunct="1"/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8 августа 1824 года Пушкин приехал в Михайловское.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Поэту запретили самовольно покидать Михайловское. Здесь он находился в полном одиночестве. За ним установлен двойной надзор – царский и церковный, потому что от имени царя поэту предъявили обвинение в атеизме.</a:t>
            </a:r>
          </a:p>
          <a:p>
            <a:pPr algn="ctr" eaLnBrk="1" hangingPunct="1"/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Долгие осенние и зимние вечера он коротал с Ариной Родионовной, которая рассказывала ему сказки и напевала грустные мелодии песен. Это время смены ориентиров, его поэзия лишилась цельности, он исчерпал принципы романтизма и двигался к новым художественным принципам, которые позже назову реалистическими. 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Пушкин пишет поэму «Граф Нулин», продолжает роман «Евгений Онегин», пишет историческую трагедию «Борис Годунов».</a:t>
            </a:r>
          </a:p>
        </p:txBody>
      </p:sp>
      <p:pic>
        <p:nvPicPr>
          <p:cNvPr id="14340" name="Picture 2" descr="C:\Documents and Settings\Пользователь\Рабочий стол\Новая папка (4)\g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3428994" cy="421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571500" y="5000625"/>
            <a:ext cx="2714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Пушкин в Михайловском.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err="1" smtClean="0"/>
              <a:t>Тригорском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00109"/>
            <a:ext cx="4038600" cy="478634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Только тесная дружба с помещицей села </a:t>
            </a:r>
            <a:r>
              <a:rPr lang="ru-RU" sz="2000" dirty="0" err="1" smtClean="0">
                <a:solidFill>
                  <a:schemeClr val="bg1"/>
                </a:solidFill>
              </a:rPr>
              <a:t>Тригорское</a:t>
            </a:r>
            <a:r>
              <a:rPr lang="ru-RU" sz="2000" dirty="0" smtClean="0">
                <a:solidFill>
                  <a:schemeClr val="bg1"/>
                </a:solidFill>
              </a:rPr>
              <a:t> П.А. Осиповой и ее дочерьми связывала Пушкина с внешним миром. Здесь произошла встреча с племянницей хозяйки Анной Петровной Керн и возникло стихотворение «Я помню чудное мгновенье». В Михайловском Пушкин получил известие о смерти Александра </a:t>
            </a:r>
            <a:r>
              <a:rPr lang="en-US" sz="2000" dirty="0" smtClean="0">
                <a:solidFill>
                  <a:schemeClr val="bg1"/>
                </a:solidFill>
              </a:rPr>
              <a:t> I</a:t>
            </a:r>
            <a:r>
              <a:rPr lang="ru-RU" sz="2000" dirty="0" smtClean="0">
                <a:solidFill>
                  <a:schemeClr val="bg1"/>
                </a:solidFill>
              </a:rPr>
              <a:t>,  узнал о восстании на Сенатской площади и следствии над участниками восстания. В сентябре он был вызван для разговора с царем Николаем</a:t>
            </a:r>
            <a:r>
              <a:rPr lang="en-US" sz="2000" dirty="0" smtClean="0">
                <a:solidFill>
                  <a:schemeClr val="bg1"/>
                </a:solidFill>
              </a:rPr>
              <a:t> I.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5" name="i-main-pic" descr="Картинка 19 из 152">
            <a:hlinkClick r:id="rId2" tgtFrame="_blank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857364"/>
            <a:ext cx="2194560" cy="164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.rian.ru/images/4910/31/4910316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714488"/>
            <a:ext cx="1709420" cy="1997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Картинка 7 из 293083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929066"/>
            <a:ext cx="1928826" cy="24526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75" y="214313"/>
            <a:ext cx="3643313" cy="5715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После ссылки </a:t>
            </a:r>
            <a:r>
              <a:rPr sz="200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               </a:t>
            </a:r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(1826-1830)</a:t>
            </a:r>
            <a:endParaRPr lang="ru-RU" sz="2000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313" y="785813"/>
            <a:ext cx="4714875" cy="5715000"/>
          </a:xfrm>
        </p:spPr>
        <p:txBody>
          <a:bodyPr>
            <a:normAutofit/>
          </a:bodyPr>
          <a:lstStyle/>
          <a:p>
            <a:pPr algn="l" eaLnBrk="1" fontAlgn="auto" hangingPunct="1">
              <a:defRPr/>
            </a:pP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Знакомые и друзья Пушкина числились в списках государственных преступников, их ждало суровое наказание, а пятеро из них были казнены. </a:t>
            </a:r>
          </a:p>
          <a:p>
            <a:pPr algn="l" eaLnBrk="1" fontAlgn="auto" hangingPunct="1">
              <a:defRPr/>
            </a:pP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Пушкин их не забудет. Он ободрит Кюхельбекера, Пущина. Он посвятит декабристам немало строк.</a:t>
            </a:r>
          </a:p>
          <a:p>
            <a:pPr algn="l" eaLnBrk="1" fontAlgn="auto" hangingPunct="1">
              <a:defRPr/>
            </a:pP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8 сентября 1826 года Пушкин прибыл в Москву.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Беседа с царём продолжалась довольно долго, около 2 часов. Пушкин пообещал воздержаться от цензурной критики правительства. Николай </a:t>
            </a:r>
            <a:r>
              <a:rPr lang="en-US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I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разрешил поэту жить в 2 столицах и пообещал быть личным цензором поэта. Но прощенный царем, Пушкин не склонил головы, он послал своим друзьям в Сибирь слова участия (</a:t>
            </a:r>
            <a:r>
              <a:rPr lang="ru-RU" sz="1800" b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стих-ия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«Во глубине сибирских руд», «И.И. Пущину»)</a:t>
            </a:r>
          </a:p>
          <a:p>
            <a:pPr eaLnBrk="1" fontAlgn="auto" hangingPunct="1">
              <a:defRPr/>
            </a:pPr>
            <a:endParaRPr lang="ru-RU" dirty="0"/>
          </a:p>
        </p:txBody>
      </p:sp>
      <p:pic>
        <p:nvPicPr>
          <p:cNvPr id="26626" name="Picture 2" descr="C:\Documents and Settings\Пользователь\Рабочий стол\Новая папка (4)\p_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500042"/>
            <a:ext cx="4020404" cy="5622942"/>
          </a:xfrm>
          <a:prstGeom prst="round2Same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642918"/>
            <a:ext cx="4038600" cy="481171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Поэт почувствовал железные тиски нового режима. За каждым его шагом бдительно следило 3 отделение и его шеф </a:t>
            </a:r>
            <a:r>
              <a:rPr lang="ru-RU" sz="1600" b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Бенкендорф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.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В этот период написаны произведения о Петре 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I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«Арап Петра Великого», «Полтава», Пушкин осознает уровень ответственности поэта перед народом («Поэт», «Поэт и толпа» и др.)</a:t>
            </a:r>
          </a:p>
          <a:p>
            <a:pPr>
              <a:defRPr/>
            </a:pP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1828 г. Пушкин начинает думать о браке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, делает предложение А.А. Олениной, получает отказ, знакомясь на балу с Н.Н. Гончаровой, поэт поражен ее красотой, в 1829 г. делает предложение, не получив определенного ответа, повторяет предложение в 1830 г, получив согласие, отправляется в родовое имение Болдино.</a:t>
            </a:r>
          </a:p>
          <a:p>
            <a:endParaRPr lang="ru-RU" sz="1600" dirty="0"/>
          </a:p>
        </p:txBody>
      </p:sp>
      <p:pic>
        <p:nvPicPr>
          <p:cNvPr id="35842" name="Picture 2" descr="Картинка 2 из 3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143116"/>
            <a:ext cx="2071702" cy="2428892"/>
          </a:xfrm>
          <a:prstGeom prst="rect">
            <a:avLst/>
          </a:prstGeom>
          <a:noFill/>
        </p:spPr>
      </p:pic>
      <p:pic>
        <p:nvPicPr>
          <p:cNvPr id="35844" name="Picture 4" descr="Картинка 2 из 34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4000504"/>
            <a:ext cx="2200269" cy="2381240"/>
          </a:xfrm>
          <a:prstGeom prst="rect">
            <a:avLst/>
          </a:prstGeom>
          <a:noFill/>
        </p:spPr>
      </p:pic>
      <p:pic>
        <p:nvPicPr>
          <p:cNvPr id="35846" name="Picture 6" descr="Картинка 4 из 598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500042"/>
            <a:ext cx="1738308" cy="25669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285750"/>
            <a:ext cx="4071938" cy="35718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Болдинская осень  ( 1830)</a:t>
            </a:r>
            <a:endParaRPr lang="ru-RU" sz="2000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625" y="714375"/>
            <a:ext cx="4643438" cy="5857875"/>
          </a:xfrm>
        </p:spPr>
        <p:txBody>
          <a:bodyPr>
            <a:noAutofit/>
          </a:bodyPr>
          <a:lstStyle/>
          <a:p>
            <a:pPr algn="ctr" eaLnBrk="1" fontAlgn="auto" hangingPunct="1">
              <a:defRPr/>
            </a:pP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Этот период оказался самым плодотворным в жизни Пушкина, количество написанного за три месяца сопоставимо с результатами труда за десятилетие. 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Пушкин закончил роман 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Евгении Онегин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”,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написал 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Повести Белкина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”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несколько небольших драматических произведений, названных в одном из его писем 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маленькими трагедиями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”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народно-лирическую драму 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Русалку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”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Сказку о попе и работнике его Балде</a:t>
            </a:r>
            <a:r>
              <a:rPr lang="en-US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” </a:t>
            </a: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несколько прекрасных лирических стихотворений.</a:t>
            </a:r>
          </a:p>
          <a:p>
            <a:pPr algn="ctr" eaLnBrk="1" fontAlgn="auto" hangingPunct="1">
              <a:defRPr/>
            </a:pPr>
            <a:r>
              <a:rPr lang="ru-RU" sz="1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Лирика Пушкина в Болдинскую осень 1830 года достигает невиданных идейно-художественных высот. Столь же велики достижения Пушкина в прозе и драматургии.</a:t>
            </a:r>
          </a:p>
        </p:txBody>
      </p:sp>
      <p:pic>
        <p:nvPicPr>
          <p:cNvPr id="27650" name="Picture 2" descr="C:\Documents and Settings\Пользователь\Рабочий стол\Новая папка (4)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57166"/>
            <a:ext cx="3701945" cy="4357718"/>
          </a:xfrm>
          <a:prstGeom prst="teardrop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38" y="500063"/>
            <a:ext cx="3214687" cy="40005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                                                                 </a:t>
            </a:r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В ПЕТЕРБУРГЕ (1831-1833)</a:t>
            </a:r>
            <a:endParaRPr lang="ru-RU" sz="2000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6250" y="571479"/>
            <a:ext cx="4614863" cy="64293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18 февраля 1831 года состоялось его венчание с Гончаровой.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Вскоре вместе с женой  он приехал в Петербург, поэт был вновь зачислен на государственную службу для работы над «Историей Петра». 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1833 г., чтобы подробней узнать о восстании Емельяна Пугачева, Пушкин отправился в путешествие по России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.</a:t>
            </a:r>
            <a:r>
              <a:rPr lang="en-US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</a:t>
            </a:r>
            <a:endParaRPr lang="ru-RU" sz="1800" b="1" dirty="0" smtClean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  <a:p>
            <a:pPr algn="ctr" eaLnBrk="1" fontAlgn="auto" hangingPunct="1">
              <a:defRPr/>
            </a:pP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В первой половине 30-ых годов 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Пушкин работал над большими прозаическими произведениями - романом </a:t>
            </a:r>
            <a:r>
              <a:rPr lang="en-US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Дубровский</a:t>
            </a:r>
            <a:r>
              <a:rPr lang="en-US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”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повестью </a:t>
            </a:r>
            <a:r>
              <a:rPr lang="en-US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Капитанская дочка</a:t>
            </a:r>
            <a:r>
              <a:rPr lang="en-US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”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и </a:t>
            </a:r>
            <a:r>
              <a:rPr lang="en-US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Пиковая дама</a:t>
            </a:r>
            <a:r>
              <a:rPr lang="en-US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”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Материальное положение семьи Пушкина стало катастрофическим. Ко всему этому прибавилось новое беспокойство</a:t>
            </a:r>
            <a:r>
              <a:rPr lang="en-US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: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светские сплетни вокруг его жены.</a:t>
            </a:r>
          </a:p>
        </p:txBody>
      </p:sp>
      <p:pic>
        <p:nvPicPr>
          <p:cNvPr id="17412" name="Picture 3" descr="C:\Documents and Settings\Пользователь\Рабочий стол\Новая папка (4)\normal_Pushkin-2.jpg"/>
          <p:cNvPicPr>
            <a:picLocks noChangeAspect="1" noChangeArrowheads="1"/>
          </p:cNvPicPr>
          <p:nvPr/>
        </p:nvPicPr>
        <p:blipFill>
          <a:blip r:embed="rId2"/>
          <a:srcRect l="10001" r="21249" b="4787"/>
          <a:stretch>
            <a:fillRect/>
          </a:stretch>
        </p:blipFill>
        <p:spPr bwMode="auto">
          <a:xfrm>
            <a:off x="500063" y="1428750"/>
            <a:ext cx="3722687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                     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ПОСЛЕДНИЕ ГОДЫ ЖИЗНИ(1834-1837)</a:t>
            </a:r>
            <a:endParaRPr lang="ru-RU" sz="2000" b="1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75" y="1000125"/>
            <a:ext cx="5072063" cy="5857875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конце 1833 года поэт был пожалован в камер-юнкеры. 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Придворное звание оскорбило Пушкина . С этого времени поэт презрительно отзывается о царе. Но он вынужден был служить, чтобы прокормить семью. В 1834 г.Пушкин подал прошение об отставке. В ответ на это правительство запретило ему работать в архивах, позже ему пришлось забрать прошение  обратно.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Светское общество продолжало интриги против его семьи. Пушкин не знал покоя. Молодой француз Дантес, сын французского посланника </a:t>
            </a:r>
            <a:r>
              <a:rPr lang="ru-RU" sz="1800" b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Геккерена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, стал оказывать  Наталье Николаевне назойливые знаки внимания. Пушкин был взбешен.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b="1" dirty="0" smtClean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4938" y="4071938"/>
            <a:ext cx="3500437" cy="2586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Позже поэт получил письмо,  оскорблявшее честь его и жены. Поэт пришел к заключению, что письмо 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послано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Дантесом. Пушкин вызвал француза на дуэль, но друзьям удалось предотвратить кровавую развязку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146" name="Picture 2" descr="Картинка 10 из 428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714356"/>
            <a:ext cx="2486025" cy="32956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000500" y="285750"/>
            <a:ext cx="4829175" cy="6357938"/>
          </a:xfrm>
        </p:spPr>
        <p:txBody>
          <a:bodyPr>
            <a:normAutofit fontScale="77500" lnSpcReduction="20000"/>
          </a:bodyPr>
          <a:lstStyle/>
          <a:p>
            <a:pPr marL="274320" indent="-27432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Дантес был женат  на сестре Натальи  Николаевны Екатерине. Но 25 января Пушкин получил анонимное письмо, оскорблявшее его жену.</a:t>
            </a:r>
          </a:p>
          <a:p>
            <a:pPr marL="274320" indent="-27432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В тот же день Пушкин написал гневное и резкое письмо Дантесу, в ответ на которое француз вызвал поэта на дуэль.</a:t>
            </a:r>
          </a:p>
          <a:p>
            <a:pPr marL="274320" indent="-27432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Дуэль состоялась 27 января 1837 года недалеко от Петербурга на Черной речке.  Секундантом Пушкина был лицейский товарищ Канзас. 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Дантес выстрелил первым. Пушкин  упал, но нашел в себе силы сделать ответный выстрел. Француз был легко ранен, пуля попала в руку, которой он  прикрывал грудь.</a:t>
            </a:r>
          </a:p>
          <a:p>
            <a:pPr marL="274320" indent="-27432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9459" name="Picture 2" descr="C:\Documents and Settings\Пользователь\Рабочий стол\Новая папка (4)\Konstantinov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357188"/>
            <a:ext cx="363537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571500" y="6000750"/>
            <a:ext cx="328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onstantia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</a:rPr>
              <a:t>ДУЭЛЬ А.С.ПУШКИНА И ДАНТЕСА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88"/>
            <a:ext cx="8186738" cy="3786187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mic Sans MS" pitchFamily="66" charset="0"/>
              </a:rPr>
              <a:t>Истекающего кровью Пушкина положили в карету. По дороге домой начались сильнее боли. Рана оказалась смертельной. На квартире Пушкина собрались близкие и друзья.  28 января Пушкин простился с женой, детьми и друзьями. Его последние слова были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mic Sans MS" pitchFamily="66" charset="0"/>
              </a:rPr>
              <a:t> :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mic Sans MS" pitchFamily="66" charset="0"/>
              </a:rPr>
              <a:t>“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Кончена жизнь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mic Sans MS" pitchFamily="66" charset="0"/>
              </a:rPr>
              <a:t>”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29 января 1837 года в 2 часа 45 минут полуполудни Александра Сергеевича Пушкина не стало.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3" name="image32110" descr="Дуэль Пушкина и Дантес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4214818"/>
            <a:ext cx="2919408" cy="245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75" y="357188"/>
            <a:ext cx="5429250" cy="61436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3 февраля гроб с телом Пушкина был вывезен из Петербурга в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Святогорский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монастырь Псковской губернии, где 6 февраля состоялись похороны поэта.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4" name="Picture 2" descr="http://img1.liveinternet.ru/images/foto/b/3/92/2407092/f_172538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571612"/>
            <a:ext cx="3219450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357188"/>
            <a:ext cx="4400550" cy="542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Comic Sans MS" pitchFamily="66" charset="0"/>
              </a:rPr>
              <a:t>        </a:t>
            </a:r>
            <a:br>
              <a:rPr lang="ru-RU" sz="24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Comic Sans MS" pitchFamily="66" charset="0"/>
              </a:rPr>
            </a:br>
            <a:r>
              <a:rPr lang="ru-RU" sz="2700" dirty="0" smtClean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</a:rPr>
              <a:t>     </a:t>
            </a:r>
            <a:r>
              <a:rPr lang="ru-RU" sz="27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ДЕТСТВО (1799-1811)</a:t>
            </a:r>
            <a:endParaRPr lang="ru-RU" sz="2700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75" y="928688"/>
            <a:ext cx="6143625" cy="5572125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defRPr/>
            </a:pPr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Александр Сергеевич Пушкин родился 26 мая 1799 года.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Отец поэта, отставной майор Сергей Львович Пушкин, принадлежал к старинному, но обедневшему роду. Мать, Надежда Осиповна, была внучкой Ибрагима Ганннибала, выходца из Северной Абиссинии, нареченного в России Абрамом Петровичем.                                 </a:t>
            </a:r>
          </a:p>
          <a:p>
            <a:pPr algn="just" eaLnBrk="1" fontAlgn="auto" hangingPunct="1"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Отец поэта слыл острословом, увлекался литературой. Сергей Львович имел большую библиотеку, состоящую в основном из сочинений французских авторов, писал стихи на русском и французском языках.</a:t>
            </a:r>
          </a:p>
          <a:p>
            <a:pPr algn="just" eaLnBrk="1" fontAlgn="auto" hangingPunct="1"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Пушкин рос задумчивым и рассеянным, что вызывало у родителей недоумение. Воспитание поэта было французским. Благодаря няне Арине Родионовне и бабушке Марье Алексеевне Пушкин выучил русский язык.</a:t>
            </a:r>
          </a:p>
        </p:txBody>
      </p:sp>
      <p:pic>
        <p:nvPicPr>
          <p:cNvPr id="6" name="Рисунок 5" descr="http://pushkin.niv.ru/images/people/pushkina_n_o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3714752"/>
            <a:ext cx="221455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ushkin.niv.ru/images/people/pushkin_s_l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642918"/>
            <a:ext cx="2295525" cy="288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Проверь себя!</a:t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Кто был прадед Пушкина?</a:t>
            </a:r>
          </a:p>
          <a:p>
            <a:r>
              <a:rPr lang="ru-RU" dirty="0" smtClean="0"/>
              <a:t>Благодаря кому поэт знал русский язык?</a:t>
            </a:r>
          </a:p>
          <a:p>
            <a:r>
              <a:rPr lang="ru-RU" dirty="0" smtClean="0"/>
              <a:t>Перед каким поэтом Пушкин держал экзамен?</a:t>
            </a:r>
          </a:p>
          <a:p>
            <a:r>
              <a:rPr lang="ru-RU" dirty="0" smtClean="0"/>
              <a:t>Какими видами спорта увлекался поэт?</a:t>
            </a:r>
          </a:p>
          <a:p>
            <a:r>
              <a:rPr lang="ru-RU" dirty="0" smtClean="0"/>
              <a:t>В каком городе началась работа над романом «Евгений Онегин»?</a:t>
            </a:r>
          </a:p>
          <a:p>
            <a:r>
              <a:rPr lang="ru-RU" dirty="0" smtClean="0"/>
              <a:t>Кому посвящено </a:t>
            </a:r>
            <a:r>
              <a:rPr lang="ru-RU" dirty="0" err="1" smtClean="0"/>
              <a:t>стих-ие</a:t>
            </a:r>
            <a:r>
              <a:rPr lang="ru-RU" dirty="0" smtClean="0"/>
              <a:t> «Я помню чудное мгновенье»?</a:t>
            </a:r>
          </a:p>
          <a:p>
            <a:r>
              <a:rPr lang="ru-RU" dirty="0" smtClean="0"/>
              <a:t>Кто был личным цензором поэта?</a:t>
            </a:r>
          </a:p>
          <a:p>
            <a:r>
              <a:rPr lang="ru-RU" dirty="0" smtClean="0"/>
              <a:t>Где состоялась дуэль между Пушкиным и Дантесом?</a:t>
            </a:r>
          </a:p>
          <a:p>
            <a:r>
              <a:rPr lang="ru-RU" dirty="0" smtClean="0"/>
              <a:t>Где похоронен поэт?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3249" y="1571612"/>
            <a:ext cx="583483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40578" y="2136338"/>
            <a:ext cx="406284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</a:t>
            </a: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внимание!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Учитель : Лебедева Е.В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МОУ школа № 21 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Лицей (1811-1817)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9" descr="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857364"/>
            <a:ext cx="4286280" cy="3857652"/>
          </a:xfrm>
          <a:noFill/>
        </p:spPr>
      </p:pic>
      <p:sp>
        <p:nvSpPr>
          <p:cNvPr id="3" name="Текс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solidFill>
                  <a:srgbClr val="800000"/>
                </a:solidFill>
              </a:rPr>
              <a:t>Лицей помещался  в  Царском  Селе - летней императорской резиденции, во флигеле Екатерининского дворца. Уже само  местоположение  делало  его как был придворным   учебным   заведением. Лицей на всю жизнь узами дружбы соединил Пушкина с И.И. </a:t>
            </a:r>
            <a:r>
              <a:rPr lang="ru-RU" dirty="0" err="1" smtClean="0">
                <a:solidFill>
                  <a:srgbClr val="800000"/>
                </a:solidFill>
              </a:rPr>
              <a:t>Пущиным</a:t>
            </a:r>
            <a:r>
              <a:rPr lang="ru-RU" dirty="0" smtClean="0">
                <a:solidFill>
                  <a:srgbClr val="800000"/>
                </a:solidFill>
              </a:rPr>
              <a:t>, А.А. </a:t>
            </a:r>
            <a:r>
              <a:rPr lang="ru-RU" dirty="0" err="1" smtClean="0">
                <a:solidFill>
                  <a:srgbClr val="800000"/>
                </a:solidFill>
              </a:rPr>
              <a:t>Дельвигом</a:t>
            </a:r>
            <a:r>
              <a:rPr lang="ru-RU" dirty="0" smtClean="0">
                <a:solidFill>
                  <a:srgbClr val="800000"/>
                </a:solidFill>
              </a:rPr>
              <a:t>, К.К. </a:t>
            </a:r>
            <a:r>
              <a:rPr lang="ru-RU" dirty="0" err="1" smtClean="0">
                <a:solidFill>
                  <a:srgbClr val="800000"/>
                </a:solidFill>
              </a:rPr>
              <a:t>Данзасом</a:t>
            </a:r>
            <a:r>
              <a:rPr lang="ru-RU" dirty="0" smtClean="0">
                <a:solidFill>
                  <a:srgbClr val="800000"/>
                </a:solidFill>
              </a:rPr>
              <a:t> и В.К. Кюхельбекером.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Лицейский период творчества</a:t>
            </a:r>
            <a:endParaRPr lang="ru-RU" dirty="0"/>
          </a:p>
        </p:txBody>
      </p:sp>
      <p:sp>
        <p:nvSpPr>
          <p:cNvPr id="12" name="Заголовок 4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3752880" cy="45259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1811 году Пушкин поступил в Царскосельский лицей.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/>
            </a:r>
            <a:b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</a:b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> Первые стихотворения датированы 1813 г.  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1814 г. публикуется  в «Вестнике Европы» </a:t>
            </a:r>
            <a:r>
              <a:rPr lang="ru-RU" sz="1800" b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стих-ие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«К </a:t>
            </a:r>
            <a:r>
              <a:rPr lang="ru-RU" sz="1800" b="1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другу стихотворцу» .</a:t>
            </a:r>
            <a:r>
              <a:rPr lang="ru-RU" sz="1800" b="1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> 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>В январе 1815 г. в присутствии Г.Р. Державина  Пушкин читает </a:t>
            </a:r>
            <a:r>
              <a:rPr lang="ru-RU" sz="1800" b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>стих-ие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</a:rPr>
              <a:t> «Воспоминание в Царском Селе», классик русской поэзии благословил начинающего поэта.</a:t>
            </a: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500" y="142875"/>
            <a:ext cx="54292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         </a:t>
            </a:r>
            <a:endParaRPr lang="ru-RU" sz="2800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Picture 22" descr="pushkin_02_h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4282" y="1500174"/>
            <a:ext cx="4857784" cy="4357718"/>
          </a:xfrm>
          <a:prstGeom prst="rect">
            <a:avLst/>
          </a:prstGeom>
          <a:noFill/>
          <a:ln w="19050">
            <a:solidFill>
              <a:srgbClr val="990033"/>
            </a:solidFill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28625" y="214313"/>
            <a:ext cx="5786438" cy="6286500"/>
          </a:xfrm>
        </p:spPr>
        <p:txBody>
          <a:bodyPr>
            <a:noAutofit/>
          </a:bodyPr>
          <a:lstStyle/>
          <a:p>
            <a:pPr algn="l" eaLnBrk="1" fontAlgn="auto" hangingPunct="1">
              <a:defRPr/>
            </a:pPr>
            <a:endParaRPr lang="ru-RU" sz="2000" b="1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pPr algn="l" eaLnBrk="1" fontAlgn="auto" hangingPunct="1">
              <a:defRPr/>
            </a:pPr>
            <a:endParaRPr lang="ru-RU" sz="2000" b="1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pPr algn="l" eaLnBrk="1" fontAlgn="auto" hangingPunct="1"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Пушкин увлекался боксом, фехтованием, играл в лапту, в мяч и очень сердился, </a:t>
            </a:r>
          </a:p>
          <a:p>
            <a:pPr algn="l" eaLnBrk="1" fontAlgn="auto" hangingPunct="1"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когда его побеждали. Он легко забывал пустяковые обиды,но долго помнил серьёзные, нанесённые ему как человеку и</a:t>
            </a:r>
          </a:p>
          <a:p>
            <a:pPr algn="l" eaLnBrk="1" fontAlgn="auto" hangingPunct="1"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унижающие его личное достоинство.</a:t>
            </a:r>
          </a:p>
          <a:p>
            <a:pPr algn="l"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Имя его стало известно за пределами лицея.</a:t>
            </a:r>
          </a:p>
          <a:p>
            <a:pPr algn="l"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В.А. Жуковский назвал молодого поэта «надеждой нашей словесности». Пушкин буквально ворвался в литературу, он начал дружить с  К.Н. Батюшковым и П. А. Вяземским. Но в лицейских стихах поэта еще много подражательности, Пушкин  не стесняется своего ученичества.  </a:t>
            </a:r>
            <a: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</a:br>
            <a:endParaRPr lang="ru-RU" sz="1800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algn="just">
              <a:defRPr/>
            </a:pPr>
            <a:endParaRPr lang="ru-RU" sz="1800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1" name="Picture 3" descr="C:\Documents and Settings\Пользователь\Рабочий стол\Новая папка (4)\image_1_pysh.jpg"/>
          <p:cNvPicPr>
            <a:picLocks noChangeAspect="1" noChangeArrowheads="1"/>
          </p:cNvPicPr>
          <p:nvPr/>
        </p:nvPicPr>
        <p:blipFill>
          <a:blip r:embed="rId2"/>
          <a:srcRect l="16878" r="8862" b="1266"/>
          <a:stretch>
            <a:fillRect/>
          </a:stretch>
        </p:blipFill>
        <p:spPr bwMode="auto">
          <a:xfrm>
            <a:off x="6286512" y="714356"/>
            <a:ext cx="2857488" cy="5072098"/>
          </a:xfrm>
          <a:prstGeom prst="round2Same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857875" y="214313"/>
            <a:ext cx="3286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+mn-lt"/>
              </a:rPr>
              <a:t>А.С.Пушкин</a:t>
            </a:r>
          </a:p>
        </p:txBody>
      </p:sp>
      <p:sp>
        <p:nvSpPr>
          <p:cNvPr id="9221" name="AutoShape 2"/>
          <p:cNvSpPr>
            <a:spLocks noChangeAspect="1" noChangeArrowheads="1"/>
          </p:cNvSpPr>
          <p:nvPr/>
        </p:nvSpPr>
        <p:spPr bwMode="auto">
          <a:xfrm>
            <a:off x="468313" y="1908175"/>
            <a:ext cx="4643437" cy="989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14313"/>
            <a:ext cx="4071938" cy="6429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ПЕТЕРБУРГ (1817-1820)</a:t>
            </a:r>
            <a:endParaRPr lang="ru-RU" sz="2400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88" y="785813"/>
            <a:ext cx="4857750" cy="5857875"/>
          </a:xfrm>
        </p:spPr>
        <p:txBody>
          <a:bodyPr>
            <a:noAutofit/>
          </a:bodyPr>
          <a:lstStyle/>
          <a:p>
            <a:pPr eaLnBrk="1" fontAlgn="auto" hangingPunct="1"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Прошли лицейские годы, и с ними окончилась юность Пушкина. 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Служба в Коллегии иностранных дел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, куда был зачислен молодой коллежский секретарь Александр Пушкин, не обременяла его. Поэт ощутил полноту жизни, наслаждался молодостью, здоровьем. Пушкин с увлечением отдался поэзии, искусству. В атмосфере петербургского вольномыслия формируется мировоззрение поэта; поэт дружит П.Я. Чаадаевым, сближается с членами тайного общества «Союз благоденствия». </a:t>
            </a:r>
          </a:p>
          <a:p>
            <a:pPr algn="ctr" eaLnBrk="1" fontAlgn="auto" hangingPunct="1">
              <a:defRPr/>
            </a:pPr>
            <a:endParaRPr lang="ru-RU" sz="2000" b="1" dirty="0" smtClean="0">
              <a:solidFill>
                <a:schemeClr val="bg1">
                  <a:lumMod val="75000"/>
                  <a:lumOff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2530" name="Picture 2" descr="C:\Documents and Settings\Пользователь\Рабочий стол\Новая папка (4)\46_15.jpg"/>
          <p:cNvPicPr>
            <a:picLocks noChangeAspect="1" noChangeArrowheads="1"/>
          </p:cNvPicPr>
          <p:nvPr/>
        </p:nvPicPr>
        <p:blipFill>
          <a:blip r:embed="rId2"/>
          <a:srcRect l="5181" t="4848" r="7874" b="1970"/>
          <a:stretch>
            <a:fillRect/>
          </a:stretch>
        </p:blipFill>
        <p:spPr bwMode="auto">
          <a:xfrm>
            <a:off x="5579069" y="571480"/>
            <a:ext cx="3564931" cy="4429156"/>
          </a:xfrm>
          <a:prstGeom prst="flowChartDelay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14938" y="5143500"/>
            <a:ext cx="28575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А.С.Пушкин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29125" y="285750"/>
            <a:ext cx="4500563" cy="6357938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Участники «Союза благоденствия» мечтали об ограничении власти царя конституцией. Пушкин охотно читал здесь свои политические стихи, знал, что в этом обществе поймут пламенные порывы его мятежного сердца. Под этим влиянием написаны стихотворения «Вольность», «Деревня», «К Чаадаеву» . Поэзия Пушкина в этот период носит разноплановый характер, он пишет и оды, и элегии, и гражданские стихи.. Происходит формирование стиля А.С. Пушкина.</a:t>
            </a:r>
            <a:endParaRPr lang="ru-RU" sz="2000" dirty="0">
              <a:solidFill>
                <a:schemeClr val="bg1">
                  <a:lumMod val="75000"/>
                  <a:lumOff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2290" name="Picture 2" descr="http://pushkin.niv.ru/images/pushkin/pushkin_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4205289" cy="37290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25" y="285750"/>
            <a:ext cx="3786188" cy="5715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ЮЖНАЯ ССЫЛКА</a:t>
            </a:r>
            <a:b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(1820-1824)</a:t>
            </a:r>
            <a:endParaRPr lang="ru-RU" sz="2000" dirty="0">
              <a:solidFill>
                <a:schemeClr val="bg1">
                  <a:lumMod val="85000"/>
                  <a:lumOff val="1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88" y="785813"/>
            <a:ext cx="5500687" cy="5786437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До правительства дошли вольнолюбивые стихи Пушкина и резкие эпиграммы на царя. Александр</a:t>
            </a:r>
            <a:r>
              <a:rPr lang="en-US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I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 приказал генерал-губернатору Милорадовичу арестовать  поэта. Друзья приложили немало усилий, чтобы облегчить участь поэта. Наконец царь уступил. И 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 мая 1820 года Пушкин выехал в южную ссылку.</a:t>
            </a:r>
          </a:p>
          <a:p>
            <a:pPr>
              <a:defRPr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mic Sans MS" pitchFamily="66" charset="0"/>
              </a:rPr>
              <a:t> Поэт стал изгнанником, его окружает ореол мученика. В Кишиневе Пушкин общается с членами тайного Южного общества, ссылка не заставила его каяться, наоборот, он жаждет борьбы.  Вместе с семьёй генерала Раевского  поэт путешествовал по Кавказу, где сформировался пушкинский романтизм. 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Поэмы «Кавказский пленник», «Братья разбойники», «Бахчисарайский фонтан», «Цыганы» –главное из достижений Пушкина в период южной ссылки. В Кишиневе в 1823 г</a:t>
            </a:r>
            <a:r>
              <a:rPr lang="en-US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началась работа над романом в стихах«Евгений Онегин».</a:t>
            </a:r>
            <a:endParaRPr lang="ru-RU" sz="20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4578" name="Picture 2" descr="C:\Documents and Settings\Пользователь\Рабочий стол\Новая папка (4)\50036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571480"/>
            <a:ext cx="3005136" cy="4071966"/>
          </a:xfrm>
          <a:prstGeom prst="flowChartAlternateProcess">
            <a:avLst/>
          </a:prstGeom>
          <a:noFill/>
        </p:spPr>
      </p:pic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5929313" y="5286375"/>
            <a:ext cx="2214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А.С.Пушкин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июле 1823 г Пушкина перевели в Одессу в распоряжение графа Воронцова М.С. </a:t>
            </a:r>
            <a:r>
              <a:rPr lang="ru-RU" dirty="0" smtClean="0">
                <a:solidFill>
                  <a:schemeClr val="bg1"/>
                </a:solidFill>
              </a:rPr>
              <a:t>Пребывание здесь было наполнено светской жизнью. Поэт испытал здесь увлечения Амалией </a:t>
            </a:r>
            <a:r>
              <a:rPr lang="ru-RU" dirty="0" err="1" smtClean="0">
                <a:solidFill>
                  <a:schemeClr val="bg1"/>
                </a:solidFill>
              </a:rPr>
              <a:t>Ризнич</a:t>
            </a:r>
            <a:r>
              <a:rPr lang="ru-RU" dirty="0" smtClean="0">
                <a:solidFill>
                  <a:schemeClr val="bg1"/>
                </a:solidFill>
              </a:rPr>
              <a:t> и Каролиной </a:t>
            </a:r>
            <a:r>
              <a:rPr lang="ru-RU" dirty="0" err="1" smtClean="0">
                <a:solidFill>
                  <a:schemeClr val="bg1"/>
                </a:solidFill>
              </a:rPr>
              <a:t>Собаньской</a:t>
            </a:r>
            <a:r>
              <a:rPr lang="ru-RU" dirty="0" smtClean="0">
                <a:solidFill>
                  <a:schemeClr val="bg1"/>
                </a:solidFill>
              </a:rPr>
              <a:t>, страсть к Е.К Воронцовой, тем самым нажив врага в лице графа Воронцова. Стараниями последнего поэт был направлен в Михайловское.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http://www.otechestvo.org.ua/images/2005_11/1904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286256"/>
            <a:ext cx="17145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s50.radikal.ru/i127/0908/7c/279c1a803a4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571612"/>
            <a:ext cx="18684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-main-pic" descr="Картинка 11 из 20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571612"/>
            <a:ext cx="1917703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796</TotalTime>
  <Words>1655</Words>
  <Application>Microsoft Office PowerPoint</Application>
  <PresentationFormat>Лист Letter (8,5x11")</PresentationFormat>
  <Paragraphs>78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Биография Александра Сергеевича  Пушкина</vt:lpstr>
      <vt:lpstr>              ДЕТСТВО (1799-1811)</vt:lpstr>
      <vt:lpstr>Лицей (1811-1817)</vt:lpstr>
      <vt:lpstr>Лицейский период творчества</vt:lpstr>
      <vt:lpstr>Слайд 5</vt:lpstr>
      <vt:lpstr>ПЕТЕРБУРГ (1817-1820)</vt:lpstr>
      <vt:lpstr>Слайд 7</vt:lpstr>
      <vt:lpstr>ЮЖНАЯ ССЫЛКА (1820-1824)</vt:lpstr>
      <vt:lpstr>Слайд 9</vt:lpstr>
      <vt:lpstr>                                    МИХАЙЛОВСКОЕ (1824-1826)        </vt:lpstr>
      <vt:lpstr>В Тригорском.</vt:lpstr>
      <vt:lpstr>После ссылки                 (1826-1830)</vt:lpstr>
      <vt:lpstr>Слайд 13</vt:lpstr>
      <vt:lpstr>Болдинская осень  ( 1830)</vt:lpstr>
      <vt:lpstr>                                                                         В ПЕТЕРБУРГЕ (1831-1833)</vt:lpstr>
      <vt:lpstr>                        ПОСЛЕДНИЕ ГОДЫ ЖИЗНИ(1834-1837)</vt:lpstr>
      <vt:lpstr>Слайд 17</vt:lpstr>
      <vt:lpstr>Слайд 18</vt:lpstr>
      <vt:lpstr>Слайд 19</vt:lpstr>
      <vt:lpstr>Проверь себя! </vt:lpstr>
      <vt:lpstr>Слайд 21</vt:lpstr>
      <vt:lpstr>Слайд 22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.</cp:lastModifiedBy>
  <cp:revision>94</cp:revision>
  <dcterms:created xsi:type="dcterms:W3CDTF">2009-02-15T18:54:22Z</dcterms:created>
  <dcterms:modified xsi:type="dcterms:W3CDTF">2010-02-27T16:15:31Z</dcterms:modified>
</cp:coreProperties>
</file>