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3" r:id="rId2"/>
    <p:sldId id="274" r:id="rId3"/>
    <p:sldId id="269" r:id="rId4"/>
    <p:sldId id="270" r:id="rId5"/>
    <p:sldId id="281" r:id="rId6"/>
    <p:sldId id="280" r:id="rId7"/>
    <p:sldId id="271" r:id="rId8"/>
    <p:sldId id="277" r:id="rId9"/>
    <p:sldId id="276" r:id="rId10"/>
    <p:sldId id="278" r:id="rId11"/>
    <p:sldId id="275" r:id="rId12"/>
    <p:sldId id="279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CBF01-1B97-4653-9655-77E2C891FFB5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DD6AF-FC01-44CA-9AE7-D8542C6C8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28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Значение: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 smtClean="0"/>
              <a:t>Опора и сохранение формы тела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 smtClean="0"/>
              <a:t>Защита внутренних органов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 smtClean="0"/>
              <a:t>Кроветворение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 smtClean="0"/>
              <a:t>Участие в минеральном обмене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F60E8A-A14C-4F3F-81C6-731EABB2501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Значение: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 smtClean="0"/>
              <a:t>Опора и сохранение формы тела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 smtClean="0"/>
              <a:t>Защита внутренних органов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 smtClean="0"/>
              <a:t>Кроветворение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 smtClean="0"/>
              <a:t>Участие в минеральном обмене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F60E8A-A14C-4F3F-81C6-731EABB2501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2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F59D0-5509-4BDA-8EFF-6E2195950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230822"/>
      </p:ext>
    </p:extLst>
  </p:cSld>
  <p:clrMapOvr>
    <a:masterClrMapping/>
  </p:clrMapOvr>
  <p:transition>
    <p:strips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7013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7013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83158-4AA5-43FB-B612-60FFB455D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38094"/>
      </p:ext>
    </p:extLst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52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554089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dirty="0" smtClean="0"/>
              <a:t>Нижние конечности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357818" y="1412875"/>
            <a:ext cx="3571900" cy="4781550"/>
          </a:xfrm>
        </p:spPr>
        <p:txBody>
          <a:bodyPr>
            <a:normAutofit/>
          </a:bodyPr>
          <a:lstStyle/>
          <a:p>
            <a:pPr marL="1587" indent="0">
              <a:lnSpc>
                <a:spcPct val="90000"/>
              </a:lnSpc>
              <a:spcBef>
                <a:spcPts val="600"/>
              </a:spcBef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dirty="0" smtClean="0"/>
              <a:t>Нижние конечности состоят из </a:t>
            </a:r>
            <a:r>
              <a:rPr lang="ru-RU" sz="2800" dirty="0" smtClean="0">
                <a:solidFill>
                  <a:srgbClr val="FF0000"/>
                </a:solidFill>
              </a:rPr>
              <a:t>бедренной</a:t>
            </a:r>
            <a:r>
              <a:rPr lang="ru-RU" sz="2800" dirty="0" smtClean="0"/>
              <a:t> кости, костей </a:t>
            </a:r>
            <a:r>
              <a:rPr lang="ru-RU" sz="2800" dirty="0" smtClean="0">
                <a:solidFill>
                  <a:srgbClr val="FF0000"/>
                </a:solidFill>
              </a:rPr>
              <a:t>голени</a:t>
            </a:r>
            <a:r>
              <a:rPr lang="ru-RU" sz="2800" dirty="0" smtClean="0"/>
              <a:t> (большеберцовая и малоберцовая), костей </a:t>
            </a:r>
            <a:r>
              <a:rPr lang="ru-RU" sz="2800" dirty="0" smtClean="0">
                <a:solidFill>
                  <a:srgbClr val="FF0000"/>
                </a:solidFill>
              </a:rPr>
              <a:t>стопы</a:t>
            </a:r>
            <a:r>
              <a:rPr lang="ru-RU" sz="2800" dirty="0" smtClean="0"/>
              <a:t>. Большеберцовая кость располагается на голени с внутренней стороны и значительно толще малоберцовой.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429000" y="2143116"/>
            <a:ext cx="3733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296262" y="3352800"/>
            <a:ext cx="3113938" cy="7954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209800" y="2786058"/>
            <a:ext cx="3331098" cy="261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209800" y="3714753"/>
            <a:ext cx="4491046" cy="13906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848868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77875"/>
          </a:xfrm>
        </p:spPr>
        <p:txBody>
          <a:bodyPr>
            <a:norm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dirty="0" smtClean="0"/>
              <a:t>Отделы скелета человека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1142976" y="1285860"/>
            <a:ext cx="6971087" cy="5513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88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57188"/>
            <a:ext cx="3128962" cy="6091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071934" y="285728"/>
            <a:ext cx="2643206" cy="8572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Constantia" pitchFamily="18" charset="0"/>
              </a:rPr>
              <a:t>ЗАДАНИЕ</a:t>
            </a:r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4071938" y="1428750"/>
            <a:ext cx="485775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onstantia" pitchFamily="18" charset="0"/>
              </a:rPr>
              <a:t>Названия </a:t>
            </a:r>
            <a:r>
              <a:rPr lang="ru-RU" sz="2400" dirty="0">
                <a:solidFill>
                  <a:srgbClr val="FF0000"/>
                </a:solidFill>
                <a:latin typeface="Constantia" pitchFamily="18" charset="0"/>
              </a:rPr>
              <a:t>костей скелета:</a:t>
            </a:r>
          </a:p>
          <a:p>
            <a:r>
              <a:rPr lang="ru-RU" sz="2400" dirty="0">
                <a:latin typeface="Constantia" pitchFamily="18" charset="0"/>
              </a:rPr>
              <a:t>1 </a:t>
            </a:r>
            <a:r>
              <a:rPr lang="ru-RU" sz="2400" dirty="0" smtClean="0">
                <a:latin typeface="Constantia" pitchFamily="18" charset="0"/>
              </a:rPr>
              <a:t>– мозговой отдел черепа</a:t>
            </a:r>
          </a:p>
          <a:p>
            <a:r>
              <a:rPr lang="ru-RU" sz="2400" dirty="0" smtClean="0">
                <a:latin typeface="Constantia" pitchFamily="18" charset="0"/>
              </a:rPr>
              <a:t>2 – лицевой отдел черепа</a:t>
            </a:r>
            <a:endParaRPr lang="ru-RU" sz="2400" dirty="0">
              <a:latin typeface="Constantia" pitchFamily="18" charset="0"/>
            </a:endParaRPr>
          </a:p>
          <a:p>
            <a:r>
              <a:rPr lang="ru-RU" sz="2400" dirty="0">
                <a:latin typeface="Constantia" pitchFamily="18" charset="0"/>
              </a:rPr>
              <a:t>3 </a:t>
            </a:r>
            <a:r>
              <a:rPr lang="ru-RU" sz="2400" dirty="0" smtClean="0">
                <a:latin typeface="Constantia" pitchFamily="18" charset="0"/>
              </a:rPr>
              <a:t>– плечевой пояс</a:t>
            </a:r>
            <a:endParaRPr lang="ru-RU" sz="2400" dirty="0">
              <a:latin typeface="Constantia" pitchFamily="18" charset="0"/>
            </a:endParaRPr>
          </a:p>
          <a:p>
            <a:r>
              <a:rPr lang="ru-RU" sz="2400" dirty="0">
                <a:latin typeface="Constantia" pitchFamily="18" charset="0"/>
              </a:rPr>
              <a:t>4 </a:t>
            </a:r>
            <a:r>
              <a:rPr lang="ru-RU" sz="2400" dirty="0" smtClean="0">
                <a:latin typeface="Constantia" pitchFamily="18" charset="0"/>
              </a:rPr>
              <a:t>– плечо</a:t>
            </a:r>
            <a:endParaRPr lang="ru-RU" sz="2400" dirty="0">
              <a:latin typeface="Constantia" pitchFamily="18" charset="0"/>
            </a:endParaRPr>
          </a:p>
          <a:p>
            <a:r>
              <a:rPr lang="ru-RU" sz="2400" dirty="0">
                <a:latin typeface="Constantia" pitchFamily="18" charset="0"/>
              </a:rPr>
              <a:t>5 </a:t>
            </a:r>
            <a:r>
              <a:rPr lang="ru-RU" sz="2400" dirty="0" smtClean="0">
                <a:latin typeface="Constantia" pitchFamily="18" charset="0"/>
              </a:rPr>
              <a:t>– предплечье</a:t>
            </a:r>
            <a:endParaRPr lang="ru-RU" sz="2400" dirty="0">
              <a:latin typeface="Constantia" pitchFamily="18" charset="0"/>
            </a:endParaRPr>
          </a:p>
          <a:p>
            <a:r>
              <a:rPr lang="ru-RU" sz="2400" dirty="0">
                <a:latin typeface="Constantia" pitchFamily="18" charset="0"/>
              </a:rPr>
              <a:t>6 </a:t>
            </a:r>
            <a:r>
              <a:rPr lang="ru-RU" sz="2400" dirty="0" smtClean="0">
                <a:latin typeface="Constantia" pitchFamily="18" charset="0"/>
              </a:rPr>
              <a:t>– кисть</a:t>
            </a:r>
            <a:endParaRPr lang="ru-RU" sz="2400" dirty="0">
              <a:latin typeface="Constantia" pitchFamily="18" charset="0"/>
            </a:endParaRPr>
          </a:p>
          <a:p>
            <a:r>
              <a:rPr lang="ru-RU" sz="2400" dirty="0">
                <a:latin typeface="Constantia" pitchFamily="18" charset="0"/>
              </a:rPr>
              <a:t>7 </a:t>
            </a:r>
            <a:r>
              <a:rPr lang="ru-RU" sz="2400" dirty="0" smtClean="0">
                <a:latin typeface="Constantia" pitchFamily="18" charset="0"/>
              </a:rPr>
              <a:t>– грудная клетка</a:t>
            </a:r>
            <a:endParaRPr lang="ru-RU" sz="2400" dirty="0">
              <a:latin typeface="Constantia" pitchFamily="18" charset="0"/>
            </a:endParaRPr>
          </a:p>
          <a:p>
            <a:r>
              <a:rPr lang="ru-RU" sz="2400" dirty="0">
                <a:latin typeface="Constantia" pitchFamily="18" charset="0"/>
              </a:rPr>
              <a:t>8 </a:t>
            </a:r>
            <a:r>
              <a:rPr lang="ru-RU" sz="2400" dirty="0" smtClean="0">
                <a:latin typeface="Constantia" pitchFamily="18" charset="0"/>
              </a:rPr>
              <a:t>– позвоночник</a:t>
            </a:r>
            <a:endParaRPr lang="ru-RU" sz="2400" dirty="0">
              <a:latin typeface="Constantia" pitchFamily="18" charset="0"/>
            </a:endParaRPr>
          </a:p>
          <a:p>
            <a:r>
              <a:rPr lang="ru-RU" sz="2400" dirty="0">
                <a:latin typeface="Constantia" pitchFamily="18" charset="0"/>
              </a:rPr>
              <a:t>9 </a:t>
            </a:r>
            <a:r>
              <a:rPr lang="ru-RU" sz="2400" dirty="0" smtClean="0">
                <a:latin typeface="Constantia" pitchFamily="18" charset="0"/>
              </a:rPr>
              <a:t>– таз</a:t>
            </a:r>
            <a:endParaRPr lang="ru-RU" sz="2400" dirty="0">
              <a:latin typeface="Constantia" pitchFamily="18" charset="0"/>
            </a:endParaRPr>
          </a:p>
          <a:p>
            <a:r>
              <a:rPr lang="ru-RU" sz="2400" dirty="0">
                <a:latin typeface="Constantia" pitchFamily="18" charset="0"/>
              </a:rPr>
              <a:t>10 </a:t>
            </a:r>
            <a:r>
              <a:rPr lang="ru-RU" sz="2400" dirty="0" smtClean="0">
                <a:latin typeface="Constantia" pitchFamily="18" charset="0"/>
              </a:rPr>
              <a:t>– бедро</a:t>
            </a:r>
            <a:endParaRPr lang="ru-RU" sz="2400" dirty="0">
              <a:latin typeface="Constantia" pitchFamily="18" charset="0"/>
            </a:endParaRPr>
          </a:p>
          <a:p>
            <a:r>
              <a:rPr lang="ru-RU" sz="2400" dirty="0">
                <a:latin typeface="Constantia" pitchFamily="18" charset="0"/>
              </a:rPr>
              <a:t>11 </a:t>
            </a:r>
            <a:r>
              <a:rPr lang="ru-RU" sz="2400" dirty="0" smtClean="0">
                <a:latin typeface="Constantia" pitchFamily="18" charset="0"/>
              </a:rPr>
              <a:t>– голень</a:t>
            </a:r>
            <a:endParaRPr lang="ru-RU" sz="2400" dirty="0">
              <a:latin typeface="Constantia" pitchFamily="18" charset="0"/>
            </a:endParaRPr>
          </a:p>
          <a:p>
            <a:r>
              <a:rPr lang="ru-RU" sz="2400" dirty="0">
                <a:latin typeface="Constantia" pitchFamily="18" charset="0"/>
              </a:rPr>
              <a:t>12 </a:t>
            </a:r>
            <a:r>
              <a:rPr lang="ru-RU" sz="2400" dirty="0" smtClean="0">
                <a:latin typeface="Constantia" pitchFamily="18" charset="0"/>
              </a:rPr>
              <a:t>– стопа</a:t>
            </a:r>
          </a:p>
        </p:txBody>
      </p:sp>
    </p:spTree>
    <p:extLst>
      <p:ext uri="{BB962C8B-B14F-4D97-AF65-F5344CB8AC3E}">
        <p14:creationId xmlns:p14="http://schemas.microsoft.com/office/powerpoint/2010/main" val="37534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57188"/>
            <a:ext cx="3128962" cy="6091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071934" y="285728"/>
            <a:ext cx="2643206" cy="8572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Constantia" pitchFamily="18" charset="0"/>
              </a:rPr>
              <a:t>ЗАДАНИЕ</a:t>
            </a:r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4071938" y="1428750"/>
            <a:ext cx="485775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Constantia" pitchFamily="18" charset="0"/>
              </a:rPr>
              <a:t>Запиши </a:t>
            </a:r>
            <a:r>
              <a:rPr lang="ru-RU" sz="2400" dirty="0" smtClean="0">
                <a:latin typeface="Constantia" pitchFamily="18" charset="0"/>
              </a:rPr>
              <a:t>названия </a:t>
            </a:r>
            <a:r>
              <a:rPr lang="ru-RU" sz="2400" dirty="0">
                <a:latin typeface="Constantia" pitchFamily="18" charset="0"/>
              </a:rPr>
              <a:t>костей скелета:</a:t>
            </a:r>
          </a:p>
          <a:p>
            <a:r>
              <a:rPr lang="ru-RU" sz="2400" dirty="0">
                <a:latin typeface="Constantia" pitchFamily="18" charset="0"/>
              </a:rPr>
              <a:t>1 </a:t>
            </a:r>
            <a:r>
              <a:rPr lang="ru-RU" sz="2400" dirty="0" smtClean="0">
                <a:latin typeface="Constantia" pitchFamily="18" charset="0"/>
              </a:rPr>
              <a:t>–</a:t>
            </a:r>
          </a:p>
          <a:p>
            <a:r>
              <a:rPr lang="ru-RU" sz="2400" dirty="0" smtClean="0">
                <a:latin typeface="Constantia" pitchFamily="18" charset="0"/>
              </a:rPr>
              <a:t>2 </a:t>
            </a:r>
            <a:r>
              <a:rPr lang="ru-RU" sz="2400" dirty="0">
                <a:latin typeface="Constantia" pitchFamily="18" charset="0"/>
              </a:rPr>
              <a:t>–</a:t>
            </a:r>
          </a:p>
          <a:p>
            <a:r>
              <a:rPr lang="ru-RU" sz="2400" dirty="0">
                <a:latin typeface="Constantia" pitchFamily="18" charset="0"/>
              </a:rPr>
              <a:t>3 –</a:t>
            </a:r>
          </a:p>
          <a:p>
            <a:r>
              <a:rPr lang="ru-RU" sz="2400" dirty="0">
                <a:latin typeface="Constantia" pitchFamily="18" charset="0"/>
              </a:rPr>
              <a:t>4 –</a:t>
            </a:r>
          </a:p>
          <a:p>
            <a:r>
              <a:rPr lang="ru-RU" sz="2400" dirty="0">
                <a:latin typeface="Constantia" pitchFamily="18" charset="0"/>
              </a:rPr>
              <a:t>5 –</a:t>
            </a:r>
          </a:p>
          <a:p>
            <a:r>
              <a:rPr lang="ru-RU" sz="2400" dirty="0">
                <a:latin typeface="Constantia" pitchFamily="18" charset="0"/>
              </a:rPr>
              <a:t>6 –</a:t>
            </a:r>
          </a:p>
          <a:p>
            <a:r>
              <a:rPr lang="ru-RU" sz="2400" dirty="0">
                <a:latin typeface="Constantia" pitchFamily="18" charset="0"/>
              </a:rPr>
              <a:t>7 –</a:t>
            </a:r>
          </a:p>
          <a:p>
            <a:r>
              <a:rPr lang="ru-RU" sz="2400" dirty="0">
                <a:latin typeface="Constantia" pitchFamily="18" charset="0"/>
              </a:rPr>
              <a:t>8 –</a:t>
            </a:r>
          </a:p>
          <a:p>
            <a:r>
              <a:rPr lang="ru-RU" sz="2400" dirty="0">
                <a:latin typeface="Constantia" pitchFamily="18" charset="0"/>
              </a:rPr>
              <a:t>9 –</a:t>
            </a:r>
          </a:p>
          <a:p>
            <a:r>
              <a:rPr lang="ru-RU" sz="2400" dirty="0">
                <a:latin typeface="Constantia" pitchFamily="18" charset="0"/>
              </a:rPr>
              <a:t>10 -</a:t>
            </a:r>
          </a:p>
          <a:p>
            <a:r>
              <a:rPr lang="ru-RU" sz="2400" dirty="0">
                <a:latin typeface="Constantia" pitchFamily="18" charset="0"/>
              </a:rPr>
              <a:t>11 –</a:t>
            </a:r>
          </a:p>
          <a:p>
            <a:r>
              <a:rPr lang="ru-RU" sz="2400" dirty="0">
                <a:latin typeface="Constantia" pitchFamily="18" charset="0"/>
              </a:rPr>
              <a:t>12 -</a:t>
            </a:r>
          </a:p>
        </p:txBody>
      </p:sp>
    </p:spTree>
    <p:extLst>
      <p:ext uri="{BB962C8B-B14F-4D97-AF65-F5344CB8AC3E}">
        <p14:creationId xmlns:p14="http://schemas.microsoft.com/office/powerpoint/2010/main" val="243972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357188"/>
            <a:ext cx="3509962" cy="485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85720" y="357188"/>
            <a:ext cx="4677242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</a:rPr>
              <a:t>Скелет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</a:rPr>
              <a:t>Живые рычаги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3048000"/>
            <a:ext cx="50625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4 класс. </a:t>
            </a:r>
          </a:p>
          <a:p>
            <a:r>
              <a:rPr lang="ru-RU" sz="4000" dirty="0" smtClean="0"/>
              <a:t>(По учебнику «Окружающий мир» Н. Я. Дмитриевой, </a:t>
            </a:r>
          </a:p>
          <a:p>
            <a:r>
              <a:rPr lang="ru-RU" sz="4000" dirty="0" smtClean="0"/>
              <a:t>А. Н. Казаковой)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4427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14313" y="357188"/>
            <a:ext cx="6127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altLang="ja-JP" sz="3200" b="1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  <a:ea typeface="MS Mincho" pitchFamily="49" charset="-128"/>
                <a:cs typeface="Times New Roman" pitchFamily="18" charset="0"/>
              </a:rPr>
              <a:t>Число костей в теле человека</a:t>
            </a:r>
            <a:endParaRPr lang="ru-RU" altLang="ja-JP" sz="3200" dirty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00100" y="1393844"/>
          <a:ext cx="7429552" cy="516529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000660"/>
                <a:gridCol w="2428892"/>
              </a:tblGrid>
              <a:tr h="8043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66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  <a:t>НАЗВАНИЕ ОТДЕЛА</a:t>
                      </a:r>
                      <a:endParaRPr lang="ru-RU" sz="2400" dirty="0">
                        <a:latin typeface="Constantia" pitchFamily="18" charset="0"/>
                        <a:ea typeface="MS Mincho"/>
                        <a:cs typeface="Times New Roman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  <a:t>ЧИСЛО КОСТЕЙ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877516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66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  <a:t>Позвоночник</a:t>
                      </a: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66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  <a:t/>
                      </a:r>
                      <a:br>
                        <a:rPr lang="ru-RU" sz="2400" dirty="0">
                          <a:solidFill>
                            <a:srgbClr val="000066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</a:br>
                      <a:r>
                        <a:rPr lang="ru-RU" sz="2400" dirty="0">
                          <a:solidFill>
                            <a:srgbClr val="000066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  <a:t>Грудная </a:t>
                      </a:r>
                      <a:r>
                        <a:rPr lang="ru-RU" sz="2400" dirty="0" smtClean="0">
                          <a:solidFill>
                            <a:srgbClr val="000066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  <a:t>клетка</a:t>
                      </a: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66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  <a:t/>
                      </a:r>
                      <a:br>
                        <a:rPr lang="ru-RU" sz="2400" dirty="0">
                          <a:solidFill>
                            <a:srgbClr val="000066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</a:br>
                      <a:r>
                        <a:rPr lang="ru-RU" sz="2400" dirty="0">
                          <a:solidFill>
                            <a:srgbClr val="000066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  <a:t>Тазовый пояс с крестцом и </a:t>
                      </a:r>
                      <a:r>
                        <a:rPr lang="ru-RU" sz="2400" dirty="0" smtClean="0">
                          <a:solidFill>
                            <a:srgbClr val="000066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  <a:t>копчиком</a:t>
                      </a: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66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  <a:t/>
                      </a:r>
                      <a:br>
                        <a:rPr lang="ru-RU" sz="2400" dirty="0">
                          <a:solidFill>
                            <a:srgbClr val="000066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</a:br>
                      <a:r>
                        <a:rPr lang="ru-RU" sz="2400" dirty="0">
                          <a:solidFill>
                            <a:srgbClr val="000066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  <a:t>Мозговой отдел </a:t>
                      </a:r>
                      <a:r>
                        <a:rPr lang="ru-RU" sz="2400" dirty="0" smtClean="0">
                          <a:solidFill>
                            <a:srgbClr val="000066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  <a:t>черепа</a:t>
                      </a: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66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  <a:t/>
                      </a:r>
                      <a:br>
                        <a:rPr lang="ru-RU" sz="2400" dirty="0">
                          <a:solidFill>
                            <a:srgbClr val="000066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</a:br>
                      <a:r>
                        <a:rPr lang="ru-RU" sz="2400" dirty="0">
                          <a:solidFill>
                            <a:srgbClr val="000066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  <a:t>Лицевой отдел </a:t>
                      </a:r>
                      <a:r>
                        <a:rPr lang="ru-RU" sz="2400" dirty="0" smtClean="0">
                          <a:solidFill>
                            <a:srgbClr val="000066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  <a:t>черепа</a:t>
                      </a: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66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  <a:t/>
                      </a:r>
                      <a:br>
                        <a:rPr lang="ru-RU" sz="2400" dirty="0">
                          <a:solidFill>
                            <a:srgbClr val="000066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</a:br>
                      <a:r>
                        <a:rPr lang="ru-RU" sz="2400" dirty="0">
                          <a:solidFill>
                            <a:srgbClr val="000066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  <a:t>Плечевой пояс вместе с верхними </a:t>
                      </a:r>
                      <a:r>
                        <a:rPr lang="ru-RU" sz="2400" dirty="0" smtClean="0">
                          <a:solidFill>
                            <a:srgbClr val="000066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  <a:t>конечностями</a:t>
                      </a: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66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  <a:t/>
                      </a:r>
                      <a:br>
                        <a:rPr lang="ru-RU" sz="2400" dirty="0">
                          <a:solidFill>
                            <a:srgbClr val="000066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</a:br>
                      <a:r>
                        <a:rPr lang="ru-RU" sz="2400" dirty="0">
                          <a:solidFill>
                            <a:srgbClr val="000066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  <a:t>Нижние конечности</a:t>
                      </a:r>
                      <a:endParaRPr lang="ru-RU" sz="2400" dirty="0">
                        <a:latin typeface="Constantia" pitchFamily="18" charset="0"/>
                        <a:ea typeface="MS Mincho"/>
                        <a:cs typeface="Times New Roman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66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  <a:t>24</a:t>
                      </a:r>
                    </a:p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66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  <a:t/>
                      </a:r>
                      <a:br>
                        <a:rPr lang="ru-RU" sz="2400" dirty="0">
                          <a:solidFill>
                            <a:srgbClr val="000066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</a:br>
                      <a:r>
                        <a:rPr lang="ru-RU" sz="2400" dirty="0" smtClean="0">
                          <a:solidFill>
                            <a:srgbClr val="000066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  <a:t>25</a:t>
                      </a:r>
                    </a:p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66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  <a:t/>
                      </a:r>
                      <a:br>
                        <a:rPr lang="ru-RU" sz="2400" dirty="0">
                          <a:solidFill>
                            <a:srgbClr val="000066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</a:br>
                      <a:r>
                        <a:rPr lang="ru-RU" sz="2400" dirty="0" smtClean="0">
                          <a:solidFill>
                            <a:srgbClr val="000066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  <a:t>4</a:t>
                      </a:r>
                    </a:p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66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  <a:t/>
                      </a:r>
                      <a:br>
                        <a:rPr lang="ru-RU" sz="2400" dirty="0">
                          <a:solidFill>
                            <a:srgbClr val="000066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</a:br>
                      <a:r>
                        <a:rPr lang="ru-RU" sz="2400" dirty="0" smtClean="0">
                          <a:solidFill>
                            <a:srgbClr val="000066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  <a:t>8</a:t>
                      </a:r>
                    </a:p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66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  <a:t/>
                      </a:r>
                      <a:br>
                        <a:rPr lang="ru-RU" sz="2400" dirty="0">
                          <a:solidFill>
                            <a:srgbClr val="000066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</a:br>
                      <a:r>
                        <a:rPr lang="ru-RU" sz="2400" dirty="0" smtClean="0">
                          <a:solidFill>
                            <a:srgbClr val="000066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  <a:t>15</a:t>
                      </a:r>
                    </a:p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66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  <a:t/>
                      </a:r>
                      <a:br>
                        <a:rPr lang="ru-RU" sz="2400" dirty="0">
                          <a:solidFill>
                            <a:srgbClr val="000066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</a:br>
                      <a:r>
                        <a:rPr lang="ru-RU" sz="2400" dirty="0" smtClean="0">
                          <a:solidFill>
                            <a:srgbClr val="000066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  <a:t>64</a:t>
                      </a:r>
                    </a:p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66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  <a:t/>
                      </a:r>
                      <a:br>
                        <a:rPr lang="ru-RU" sz="2400" dirty="0">
                          <a:solidFill>
                            <a:srgbClr val="000066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</a:br>
                      <a:r>
                        <a:rPr lang="ru-RU" sz="2400" dirty="0">
                          <a:solidFill>
                            <a:srgbClr val="000066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  <a:t>60</a:t>
                      </a:r>
                      <a:endParaRPr lang="ru-RU" sz="2400" dirty="0">
                        <a:latin typeface="Constantia" pitchFamily="18" charset="0"/>
                        <a:ea typeface="MS Mincho"/>
                        <a:cs typeface="Times New Roman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48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66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  <a:t>ИТОГО</a:t>
                      </a:r>
                      <a:endParaRPr lang="ru-RU" sz="2400" dirty="0">
                        <a:latin typeface="Constantia" pitchFamily="18" charset="0"/>
                        <a:ea typeface="MS Mincho"/>
                        <a:cs typeface="Times New Roman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Constantia" pitchFamily="18" charset="0"/>
                          <a:ea typeface="MS Mincho"/>
                          <a:cs typeface="Times New Roman"/>
                        </a:rPr>
                        <a:t>200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6286512" y="285728"/>
            <a:ext cx="2643206" cy="10001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Constantia" pitchFamily="18" charset="0"/>
              </a:rPr>
              <a:t>ЭТО ИНТЕРЕСНО</a:t>
            </a:r>
          </a:p>
        </p:txBody>
      </p:sp>
    </p:spTree>
    <p:extLst>
      <p:ext uri="{BB962C8B-B14F-4D97-AF65-F5344CB8AC3E}">
        <p14:creationId xmlns:p14="http://schemas.microsoft.com/office/powerpoint/2010/main" val="363095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571500"/>
            <a:ext cx="2786062" cy="5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4071934" y="285728"/>
            <a:ext cx="2643206" cy="8572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Constantia" pitchFamily="18" charset="0"/>
              </a:rPr>
              <a:t>ЗАДАНИЕ</a:t>
            </a:r>
          </a:p>
        </p:txBody>
      </p:sp>
      <p:sp>
        <p:nvSpPr>
          <p:cNvPr id="12294" name="TextBox 4"/>
          <p:cNvSpPr txBox="1">
            <a:spLocks noChangeArrowheads="1"/>
          </p:cNvSpPr>
          <p:nvPr/>
        </p:nvSpPr>
        <p:spPr bwMode="auto">
          <a:xfrm>
            <a:off x="3929062" y="2143125"/>
            <a:ext cx="506253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Constantia" pitchFamily="18" charset="0"/>
              </a:rPr>
              <a:t>Назови </a:t>
            </a:r>
            <a:r>
              <a:rPr lang="ru-RU" sz="3200" dirty="0">
                <a:latin typeface="Constantia" pitchFamily="18" charset="0"/>
              </a:rPr>
              <a:t>функции скелета:</a:t>
            </a:r>
          </a:p>
          <a:p>
            <a:r>
              <a:rPr lang="ru-RU" sz="3200" dirty="0">
                <a:latin typeface="Constantia" pitchFamily="18" charset="0"/>
              </a:rPr>
              <a:t>1 –</a:t>
            </a:r>
          </a:p>
          <a:p>
            <a:r>
              <a:rPr lang="ru-RU" sz="3200" dirty="0">
                <a:latin typeface="Constantia" pitchFamily="18" charset="0"/>
              </a:rPr>
              <a:t>2 –</a:t>
            </a:r>
          </a:p>
          <a:p>
            <a:r>
              <a:rPr lang="ru-RU" sz="3200" dirty="0">
                <a:latin typeface="Constantia" pitchFamily="18" charset="0"/>
              </a:rPr>
              <a:t>3 –</a:t>
            </a:r>
          </a:p>
          <a:p>
            <a:endParaRPr lang="ru-RU" sz="32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69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93679"/>
            <a:ext cx="2786062" cy="5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4071934" y="285728"/>
            <a:ext cx="2643206" cy="8572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Constantia" pitchFamily="18" charset="0"/>
              </a:rPr>
              <a:t>ЗАДАНИЕ</a:t>
            </a:r>
          </a:p>
        </p:txBody>
      </p:sp>
      <p:sp>
        <p:nvSpPr>
          <p:cNvPr id="12294" name="TextBox 4"/>
          <p:cNvSpPr txBox="1">
            <a:spLocks noChangeArrowheads="1"/>
          </p:cNvSpPr>
          <p:nvPr/>
        </p:nvSpPr>
        <p:spPr bwMode="auto">
          <a:xfrm>
            <a:off x="3276600" y="2143125"/>
            <a:ext cx="571499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Constantia" pitchFamily="18" charset="0"/>
              </a:rPr>
              <a:t>Функции </a:t>
            </a:r>
            <a:r>
              <a:rPr lang="ru-RU" sz="3200" dirty="0">
                <a:solidFill>
                  <a:srgbClr val="FF0000"/>
                </a:solidFill>
                <a:latin typeface="Constantia" pitchFamily="18" charset="0"/>
              </a:rPr>
              <a:t>скелета</a:t>
            </a:r>
            <a:r>
              <a:rPr lang="ru-RU" sz="3200" dirty="0">
                <a:latin typeface="Constantia" pitchFamily="18" charset="0"/>
              </a:rPr>
              <a:t>:</a:t>
            </a:r>
          </a:p>
          <a:p>
            <a:r>
              <a:rPr lang="ru-RU" sz="3200" dirty="0">
                <a:latin typeface="Constantia" pitchFamily="18" charset="0"/>
              </a:rPr>
              <a:t>1 </a:t>
            </a:r>
            <a:r>
              <a:rPr lang="ru-RU" sz="3200" dirty="0" smtClean="0">
                <a:latin typeface="Constantia" pitchFamily="18" charset="0"/>
              </a:rPr>
              <a:t>– придаёт телу размеры и форму</a:t>
            </a:r>
            <a:endParaRPr lang="ru-RU" sz="3200" dirty="0">
              <a:latin typeface="Constantia" pitchFamily="18" charset="0"/>
            </a:endParaRPr>
          </a:p>
          <a:p>
            <a:r>
              <a:rPr lang="ru-RU" sz="3200" dirty="0">
                <a:latin typeface="Constantia" pitchFamily="18" charset="0"/>
              </a:rPr>
              <a:t>2 </a:t>
            </a:r>
            <a:r>
              <a:rPr lang="ru-RU" sz="3200" dirty="0" smtClean="0">
                <a:latin typeface="Constantia" pitchFamily="18" charset="0"/>
              </a:rPr>
              <a:t>– защищает и поддерживает внутренние органы</a:t>
            </a:r>
            <a:endParaRPr lang="ru-RU" sz="3200" dirty="0">
              <a:latin typeface="Constantia" pitchFamily="18" charset="0"/>
            </a:endParaRPr>
          </a:p>
          <a:p>
            <a:r>
              <a:rPr lang="ru-RU" sz="3200" dirty="0">
                <a:latin typeface="Constantia" pitchFamily="18" charset="0"/>
              </a:rPr>
              <a:t>3 </a:t>
            </a:r>
            <a:r>
              <a:rPr lang="ru-RU" sz="3200" dirty="0" smtClean="0">
                <a:latin typeface="Constantia" pitchFamily="18" charset="0"/>
              </a:rPr>
              <a:t>– служит опорой для мышц</a:t>
            </a:r>
            <a:endParaRPr lang="ru-RU" sz="3200" dirty="0">
              <a:latin typeface="Constantia" pitchFamily="18" charset="0"/>
            </a:endParaRPr>
          </a:p>
          <a:p>
            <a:endParaRPr lang="ru-RU" sz="32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52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70171" y="285748"/>
            <a:ext cx="3326298" cy="5857875"/>
            <a:chOff x="146536" y="285770"/>
            <a:chExt cx="3326298" cy="5857875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0058"/>
            <a:stretch>
              <a:fillRect/>
            </a:stretch>
          </p:blipFill>
          <p:spPr bwMode="auto">
            <a:xfrm>
              <a:off x="337522" y="285770"/>
              <a:ext cx="3135312" cy="58578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Овал 4"/>
            <p:cNvSpPr/>
            <p:nvPr/>
          </p:nvSpPr>
          <p:spPr>
            <a:xfrm>
              <a:off x="146536" y="3770272"/>
              <a:ext cx="642938" cy="638969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3100" y="3834825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</a:rPr>
                <a:t>5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>
            <a:off x="5929322" y="357166"/>
            <a:ext cx="2643206" cy="8572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Constantia" pitchFamily="18" charset="0"/>
              </a:rPr>
              <a:t>ЗАДАНИЕ</a:t>
            </a:r>
          </a:p>
        </p:txBody>
      </p:sp>
      <p:sp>
        <p:nvSpPr>
          <p:cNvPr id="13318" name="TextBox 4"/>
          <p:cNvSpPr txBox="1">
            <a:spLocks noChangeArrowheads="1"/>
          </p:cNvSpPr>
          <p:nvPr/>
        </p:nvSpPr>
        <p:spPr bwMode="auto">
          <a:xfrm>
            <a:off x="4000500" y="2571750"/>
            <a:ext cx="485775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 smtClean="0">
                <a:latin typeface="Constantia" pitchFamily="18" charset="0"/>
              </a:rPr>
              <a:t>Назовите </a:t>
            </a:r>
            <a:r>
              <a:rPr lang="ru-RU" sz="3200" dirty="0">
                <a:latin typeface="Constantia" pitchFamily="18" charset="0"/>
              </a:rPr>
              <a:t>части скелета и их состав:</a:t>
            </a:r>
          </a:p>
          <a:p>
            <a:r>
              <a:rPr lang="ru-RU" sz="3200" dirty="0">
                <a:latin typeface="Constantia" pitchFamily="18" charset="0"/>
              </a:rPr>
              <a:t>1 –</a:t>
            </a:r>
          </a:p>
          <a:p>
            <a:r>
              <a:rPr lang="ru-RU" sz="3200" dirty="0">
                <a:latin typeface="Constantia" pitchFamily="18" charset="0"/>
              </a:rPr>
              <a:t>2 –</a:t>
            </a:r>
          </a:p>
          <a:p>
            <a:r>
              <a:rPr lang="ru-RU" sz="3200" dirty="0">
                <a:latin typeface="Constantia" pitchFamily="18" charset="0"/>
              </a:rPr>
              <a:t>3 –</a:t>
            </a:r>
          </a:p>
          <a:p>
            <a:r>
              <a:rPr lang="ru-RU" sz="3200" dirty="0">
                <a:latin typeface="Constantia" pitchFamily="18" charset="0"/>
              </a:rPr>
              <a:t>4 </a:t>
            </a:r>
            <a:r>
              <a:rPr lang="ru-RU" sz="3200" dirty="0" smtClean="0">
                <a:latin typeface="Constantia" pitchFamily="18" charset="0"/>
              </a:rPr>
              <a:t>–</a:t>
            </a:r>
          </a:p>
          <a:p>
            <a:r>
              <a:rPr lang="ru-RU" sz="3200" dirty="0" smtClean="0">
                <a:latin typeface="Constantia" pitchFamily="18" charset="0"/>
              </a:rPr>
              <a:t>5 – </a:t>
            </a:r>
          </a:p>
          <a:p>
            <a:endParaRPr lang="ru-RU" sz="3200" dirty="0">
              <a:latin typeface="Constantia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643306" y="357166"/>
            <a:ext cx="642942" cy="64294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Constantia" pitchFamily="18" charset="0"/>
              </a:rPr>
              <a:t>1</a:t>
            </a:r>
          </a:p>
        </p:txBody>
      </p:sp>
      <p:sp>
        <p:nvSpPr>
          <p:cNvPr id="7" name="Овал 6"/>
          <p:cNvSpPr/>
          <p:nvPr/>
        </p:nvSpPr>
        <p:spPr>
          <a:xfrm>
            <a:off x="3643306" y="1214422"/>
            <a:ext cx="642942" cy="64294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Constantia" pitchFamily="18" charset="0"/>
              </a:rPr>
              <a:t>3</a:t>
            </a:r>
          </a:p>
        </p:txBody>
      </p:sp>
      <p:sp>
        <p:nvSpPr>
          <p:cNvPr id="8" name="Овал 7"/>
          <p:cNvSpPr/>
          <p:nvPr/>
        </p:nvSpPr>
        <p:spPr>
          <a:xfrm>
            <a:off x="142844" y="1571612"/>
            <a:ext cx="642942" cy="64294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Constantia" pitchFamily="18" charset="0"/>
              </a:rPr>
              <a:t>2</a:t>
            </a:r>
          </a:p>
        </p:txBody>
      </p:sp>
      <p:sp>
        <p:nvSpPr>
          <p:cNvPr id="9" name="Овал 8"/>
          <p:cNvSpPr/>
          <p:nvPr/>
        </p:nvSpPr>
        <p:spPr>
          <a:xfrm>
            <a:off x="142844" y="2571744"/>
            <a:ext cx="642942" cy="64294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Constantia" pitchFamily="18" charset="0"/>
              </a:rPr>
              <a:t>4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2428875" y="785813"/>
            <a:ext cx="1214438" cy="71437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2286000" y="1571625"/>
            <a:ext cx="1357313" cy="158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286000" y="1571625"/>
            <a:ext cx="1357314" cy="642931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14375" y="1214422"/>
            <a:ext cx="1343025" cy="78582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85813" y="2000250"/>
            <a:ext cx="1143000" cy="85725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785813" y="2786063"/>
            <a:ext cx="500062" cy="71437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85813" y="2857500"/>
            <a:ext cx="1728787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813109" y="4110774"/>
            <a:ext cx="1472891" cy="476912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813109" y="4089734"/>
            <a:ext cx="1115704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42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70171" y="285748"/>
            <a:ext cx="3326298" cy="5857875"/>
            <a:chOff x="146536" y="285770"/>
            <a:chExt cx="3326298" cy="5857875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0058"/>
            <a:stretch>
              <a:fillRect/>
            </a:stretch>
          </p:blipFill>
          <p:spPr bwMode="auto">
            <a:xfrm>
              <a:off x="337522" y="285770"/>
              <a:ext cx="3135312" cy="58578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Овал 4"/>
            <p:cNvSpPr/>
            <p:nvPr/>
          </p:nvSpPr>
          <p:spPr>
            <a:xfrm>
              <a:off x="146536" y="3770272"/>
              <a:ext cx="642938" cy="638969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3100" y="3834825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</a:rPr>
                <a:t>5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>
            <a:off x="5929322" y="357166"/>
            <a:ext cx="2643206" cy="8572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Constantia" pitchFamily="18" charset="0"/>
              </a:rPr>
              <a:t>ЗАДАНИЕ</a:t>
            </a:r>
          </a:p>
        </p:txBody>
      </p:sp>
      <p:sp>
        <p:nvSpPr>
          <p:cNvPr id="13318" name="TextBox 4"/>
          <p:cNvSpPr txBox="1">
            <a:spLocks noChangeArrowheads="1"/>
          </p:cNvSpPr>
          <p:nvPr/>
        </p:nvSpPr>
        <p:spPr bwMode="auto">
          <a:xfrm>
            <a:off x="4000500" y="2571750"/>
            <a:ext cx="485775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Constantia" pitchFamily="18" charset="0"/>
              </a:rPr>
              <a:t>Части </a:t>
            </a:r>
            <a:r>
              <a:rPr lang="ru-RU" sz="3200" dirty="0">
                <a:solidFill>
                  <a:srgbClr val="FF0000"/>
                </a:solidFill>
                <a:latin typeface="Constantia" pitchFamily="18" charset="0"/>
              </a:rPr>
              <a:t>скелета и их состав:</a:t>
            </a:r>
          </a:p>
          <a:p>
            <a:r>
              <a:rPr lang="ru-RU" sz="3200" dirty="0">
                <a:latin typeface="Constantia" pitchFamily="18" charset="0"/>
              </a:rPr>
              <a:t>1 </a:t>
            </a:r>
            <a:r>
              <a:rPr lang="ru-RU" sz="3200" dirty="0" smtClean="0">
                <a:latin typeface="Constantia" pitchFamily="18" charset="0"/>
              </a:rPr>
              <a:t>– череп</a:t>
            </a:r>
            <a:endParaRPr lang="ru-RU" sz="3200" dirty="0">
              <a:latin typeface="Constantia" pitchFamily="18" charset="0"/>
            </a:endParaRPr>
          </a:p>
          <a:p>
            <a:r>
              <a:rPr lang="ru-RU" sz="3200" dirty="0">
                <a:latin typeface="Constantia" pitchFamily="18" charset="0"/>
              </a:rPr>
              <a:t>2 </a:t>
            </a:r>
            <a:r>
              <a:rPr lang="ru-RU" sz="3200" dirty="0" smtClean="0">
                <a:latin typeface="Constantia" pitchFamily="18" charset="0"/>
              </a:rPr>
              <a:t>– позвоночный столб</a:t>
            </a:r>
          </a:p>
          <a:p>
            <a:r>
              <a:rPr lang="ru-RU" sz="3200" dirty="0" smtClean="0">
                <a:latin typeface="Constantia" pitchFamily="18" charset="0"/>
              </a:rPr>
              <a:t>3 – грудная клетка</a:t>
            </a:r>
          </a:p>
          <a:p>
            <a:r>
              <a:rPr lang="ru-RU" sz="3200" dirty="0" smtClean="0">
                <a:latin typeface="Constantia" pitchFamily="18" charset="0"/>
              </a:rPr>
              <a:t>4 – </a:t>
            </a:r>
            <a:r>
              <a:rPr lang="ru-RU" sz="3200" dirty="0">
                <a:latin typeface="Constantia" pitchFamily="18" charset="0"/>
              </a:rPr>
              <a:t>верхние </a:t>
            </a:r>
            <a:r>
              <a:rPr lang="ru-RU" sz="3200" dirty="0" smtClean="0">
                <a:latin typeface="Constantia" pitchFamily="18" charset="0"/>
              </a:rPr>
              <a:t>конечности</a:t>
            </a:r>
          </a:p>
          <a:p>
            <a:r>
              <a:rPr lang="ru-RU" sz="3200" dirty="0" smtClean="0">
                <a:latin typeface="Constantia" pitchFamily="18" charset="0"/>
              </a:rPr>
              <a:t>5 – </a:t>
            </a:r>
            <a:r>
              <a:rPr lang="ru-RU" sz="3200" dirty="0">
                <a:latin typeface="Constantia" pitchFamily="18" charset="0"/>
              </a:rPr>
              <a:t>нижние конечности</a:t>
            </a:r>
            <a:endParaRPr lang="ru-RU" sz="3200" dirty="0" smtClean="0">
              <a:latin typeface="Constantia" pitchFamily="18" charset="0"/>
            </a:endParaRPr>
          </a:p>
          <a:p>
            <a:endParaRPr lang="ru-RU" sz="3200" dirty="0">
              <a:latin typeface="Constantia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643306" y="357166"/>
            <a:ext cx="642942" cy="64294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Constantia" pitchFamily="18" charset="0"/>
              </a:rPr>
              <a:t>1</a:t>
            </a:r>
          </a:p>
        </p:txBody>
      </p:sp>
      <p:sp>
        <p:nvSpPr>
          <p:cNvPr id="7" name="Овал 6"/>
          <p:cNvSpPr/>
          <p:nvPr/>
        </p:nvSpPr>
        <p:spPr>
          <a:xfrm>
            <a:off x="3643306" y="1214422"/>
            <a:ext cx="642942" cy="64294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Constantia" pitchFamily="18" charset="0"/>
              </a:rPr>
              <a:t>3</a:t>
            </a:r>
          </a:p>
        </p:txBody>
      </p:sp>
      <p:sp>
        <p:nvSpPr>
          <p:cNvPr id="8" name="Овал 7"/>
          <p:cNvSpPr/>
          <p:nvPr/>
        </p:nvSpPr>
        <p:spPr>
          <a:xfrm>
            <a:off x="142844" y="1571612"/>
            <a:ext cx="642942" cy="64294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Constantia" pitchFamily="18" charset="0"/>
              </a:rPr>
              <a:t>2</a:t>
            </a:r>
          </a:p>
        </p:txBody>
      </p:sp>
      <p:sp>
        <p:nvSpPr>
          <p:cNvPr id="9" name="Овал 8"/>
          <p:cNvSpPr/>
          <p:nvPr/>
        </p:nvSpPr>
        <p:spPr>
          <a:xfrm>
            <a:off x="142844" y="2571744"/>
            <a:ext cx="642942" cy="64294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Constantia" pitchFamily="18" charset="0"/>
              </a:rPr>
              <a:t>4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2428875" y="785813"/>
            <a:ext cx="1214438" cy="71437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2286000" y="1571625"/>
            <a:ext cx="1357313" cy="158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286000" y="1571625"/>
            <a:ext cx="1357314" cy="642931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14375" y="1214422"/>
            <a:ext cx="1343025" cy="78582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85813" y="2000250"/>
            <a:ext cx="1143000" cy="85725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785813" y="2786063"/>
            <a:ext cx="500062" cy="71437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85813" y="2857500"/>
            <a:ext cx="1728787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813109" y="4110774"/>
            <a:ext cx="1472891" cy="476912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813109" y="4089734"/>
            <a:ext cx="1115704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73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dirty="0" smtClean="0"/>
              <a:t>Верхние конечности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sz="half" idx="3"/>
          </p:nvPr>
        </p:nvSpPr>
        <p:spPr>
          <a:xfrm>
            <a:off x="5486380" y="1157278"/>
            <a:ext cx="3371880" cy="3971940"/>
          </a:xfrm>
        </p:spPr>
        <p:txBody>
          <a:bodyPr>
            <a:normAutofit/>
          </a:bodyPr>
          <a:lstStyle/>
          <a:p>
            <a:pPr marL="1587" indent="0">
              <a:spcBef>
                <a:spcPts val="700"/>
              </a:spcBef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dirty="0" smtClean="0"/>
              <a:t>Верхняя конечность (руки) слагается из </a:t>
            </a:r>
            <a:r>
              <a:rPr lang="ru-RU" sz="2800" dirty="0" smtClean="0">
                <a:solidFill>
                  <a:srgbClr val="FF0000"/>
                </a:solidFill>
              </a:rPr>
              <a:t>плечевой</a:t>
            </a:r>
            <a:r>
              <a:rPr lang="ru-RU" sz="2800" dirty="0" smtClean="0"/>
              <a:t> кости, костей </a:t>
            </a:r>
            <a:r>
              <a:rPr lang="ru-RU" sz="2800" dirty="0" smtClean="0">
                <a:solidFill>
                  <a:srgbClr val="FF0000"/>
                </a:solidFill>
              </a:rPr>
              <a:t>предплечья</a:t>
            </a:r>
            <a:r>
              <a:rPr lang="ru-RU" sz="2800" dirty="0" smtClean="0"/>
              <a:t> и костей </a:t>
            </a:r>
            <a:r>
              <a:rPr lang="ru-RU" sz="2800" dirty="0" smtClean="0">
                <a:solidFill>
                  <a:srgbClr val="FF0000"/>
                </a:solidFill>
              </a:rPr>
              <a:t>кисти</a:t>
            </a:r>
            <a:r>
              <a:rPr lang="ru-RU" sz="2800" dirty="0" smtClean="0"/>
              <a:t> (кости запястья, </a:t>
            </a:r>
            <a:r>
              <a:rPr lang="ru-RU" sz="2800" dirty="0" err="1" smtClean="0"/>
              <a:t>пястья</a:t>
            </a:r>
            <a:r>
              <a:rPr lang="ru-RU" sz="2800" dirty="0" smtClean="0"/>
              <a:t> и фаланги пальцев). </a:t>
            </a: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357298"/>
            <a:ext cx="46291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8817" y="4429132"/>
            <a:ext cx="4019443" cy="222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2214546" y="2286000"/>
            <a:ext cx="3348054" cy="142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571736" y="2786058"/>
            <a:ext cx="4057664" cy="928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250588" y="2786058"/>
            <a:ext cx="4378812" cy="7162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928926" y="3250405"/>
            <a:ext cx="3700474" cy="1607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789050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dirty="0" smtClean="0"/>
              <a:t>Скелет верхних конечностей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000628" y="2000240"/>
            <a:ext cx="4000528" cy="4168773"/>
          </a:xfrm>
        </p:spPr>
        <p:txBody>
          <a:bodyPr>
            <a:normAutofit/>
          </a:bodyPr>
          <a:lstStyle/>
          <a:p>
            <a:pPr marL="1587" indent="0">
              <a:spcBef>
                <a:spcPts val="700"/>
              </a:spcBef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dirty="0" smtClean="0"/>
              <a:t>Скелет верхних конечностей состоит из </a:t>
            </a:r>
            <a:r>
              <a:rPr lang="ru-RU" dirty="0" smtClean="0">
                <a:solidFill>
                  <a:srgbClr val="FF0000"/>
                </a:solidFill>
              </a:rPr>
              <a:t>плечевого пояса </a:t>
            </a:r>
            <a:r>
              <a:rPr lang="ru-RU" dirty="0" smtClean="0"/>
              <a:t>и скелета свободных </a:t>
            </a:r>
            <a:r>
              <a:rPr lang="ru-RU" dirty="0" smtClean="0">
                <a:solidFill>
                  <a:srgbClr val="FF0000"/>
                </a:solidFill>
              </a:rPr>
              <a:t>верхних конечностей</a:t>
            </a:r>
            <a:r>
              <a:rPr lang="ru-RU" dirty="0" smtClean="0"/>
              <a:t>. </a:t>
            </a: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85860"/>
            <a:ext cx="4857784" cy="547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8430064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315</Words>
  <Application>Microsoft Office PowerPoint</Application>
  <PresentationFormat>Экран (4:3)</PresentationFormat>
  <Paragraphs>106</Paragraphs>
  <Slides>13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Верхние конечности</vt:lpstr>
      <vt:lpstr>Скелет верхних конечностей</vt:lpstr>
      <vt:lpstr>Нижние конечности</vt:lpstr>
      <vt:lpstr>Отделы скелета человека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15</cp:revision>
  <dcterms:modified xsi:type="dcterms:W3CDTF">2012-10-08T20:51:13Z</dcterms:modified>
</cp:coreProperties>
</file>