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720079"/>
          </a:xfrm>
        </p:spPr>
        <p:txBody>
          <a:bodyPr>
            <a:normAutofit/>
          </a:bodyPr>
          <a:lstStyle/>
          <a:p>
            <a:r>
              <a:rPr lang="kk-KZ" sz="3200" i="1" dirty="0" smtClean="0"/>
              <a:t>Ашы</a:t>
            </a:r>
            <a:r>
              <a:rPr lang="kk-KZ" sz="2800" i="1" dirty="0" smtClean="0"/>
              <a:t>қ</a:t>
            </a:r>
            <a:r>
              <a:rPr lang="kk-KZ" sz="3200" i="1" dirty="0" smtClean="0"/>
              <a:t>  саба</a:t>
            </a:r>
            <a:r>
              <a:rPr lang="kk-KZ" sz="2800" i="1" dirty="0" smtClean="0"/>
              <a:t>қ</a:t>
            </a:r>
            <a:r>
              <a:rPr lang="kk-KZ" sz="3200" i="1" dirty="0" smtClean="0"/>
              <a:t>  </a:t>
            </a:r>
            <a:endParaRPr lang="ru-RU" sz="32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340768"/>
            <a:ext cx="7632848" cy="4298032"/>
          </a:xfrm>
        </p:spPr>
        <p:txBody>
          <a:bodyPr>
            <a:normAutofit fontScale="92500"/>
          </a:bodyPr>
          <a:lstStyle/>
          <a:p>
            <a:r>
              <a:rPr lang="kk-KZ" sz="5400" b="1" dirty="0" smtClean="0"/>
              <a:t>Химиялы</a:t>
            </a:r>
            <a:r>
              <a:rPr lang="kk-KZ" sz="4800" b="1" dirty="0" smtClean="0"/>
              <a:t>қ </a:t>
            </a:r>
            <a:r>
              <a:rPr lang="kk-KZ" sz="5400" b="1" dirty="0" smtClean="0"/>
              <a:t> реакцияны</a:t>
            </a:r>
            <a:r>
              <a:rPr lang="kk-KZ" sz="4800" b="1" dirty="0" smtClean="0"/>
              <a:t>ң</a:t>
            </a:r>
            <a:r>
              <a:rPr lang="kk-KZ" sz="5400" b="1" dirty="0" smtClean="0"/>
              <a:t> жылдамды</a:t>
            </a:r>
            <a:r>
              <a:rPr lang="kk-KZ" sz="4800" b="1" dirty="0" smtClean="0"/>
              <a:t>ғ</a:t>
            </a:r>
            <a:r>
              <a:rPr lang="kk-KZ" sz="5400" b="1" dirty="0" smtClean="0"/>
              <a:t>ына </a:t>
            </a:r>
          </a:p>
          <a:p>
            <a:r>
              <a:rPr lang="kk-KZ" sz="5400" b="1" dirty="0" smtClean="0"/>
              <a:t> әр т</a:t>
            </a:r>
            <a:r>
              <a:rPr lang="kk-KZ" sz="4800" b="1" dirty="0" smtClean="0"/>
              <a:t>ү</a:t>
            </a:r>
            <a:r>
              <a:rPr lang="kk-KZ" sz="5400" b="1" dirty="0" smtClean="0"/>
              <a:t>рлі </a:t>
            </a:r>
          </a:p>
          <a:p>
            <a:r>
              <a:rPr lang="kk-KZ" sz="5400" b="1" dirty="0" smtClean="0"/>
              <a:t>факторларды</a:t>
            </a:r>
            <a:r>
              <a:rPr lang="kk-KZ" sz="4800" b="1" dirty="0" smtClean="0"/>
              <a:t>ң</a:t>
            </a:r>
            <a:r>
              <a:rPr lang="kk-KZ" sz="5400" b="1" dirty="0" smtClean="0"/>
              <a:t> </a:t>
            </a:r>
          </a:p>
          <a:p>
            <a:r>
              <a:rPr lang="kk-KZ" sz="5400" b="1" dirty="0" smtClean="0"/>
              <a:t> </a:t>
            </a:r>
            <a:r>
              <a:rPr lang="kk-KZ" sz="5400" b="1" dirty="0" smtClean="0"/>
              <a:t>әсері</a:t>
            </a:r>
            <a:endParaRPr lang="ru-RU" sz="5400" b="1" dirty="0"/>
          </a:p>
        </p:txBody>
      </p:sp>
      <p:pic>
        <p:nvPicPr>
          <p:cNvPr id="4" name="Picture 7" descr="ethan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17032"/>
            <a:ext cx="3456384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4664"/>
          </a:xfrm>
        </p:spPr>
        <p:txBody>
          <a:bodyPr>
            <a:normAutofit/>
          </a:bodyPr>
          <a:lstStyle/>
          <a:p>
            <a:r>
              <a:rPr lang="kk-KZ" sz="1800" dirty="0" smtClean="0"/>
              <a:t>Есеп № 2                          ІІ - нұсқа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355160" cy="53309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   4NH</a:t>
            </a:r>
            <a:r>
              <a:rPr lang="kk-KZ" baseline="-25000" dirty="0" smtClean="0"/>
              <a:t>3</a:t>
            </a:r>
            <a:r>
              <a:rPr lang="kk-KZ" dirty="0" smtClean="0"/>
              <a:t> </a:t>
            </a:r>
            <a:r>
              <a:rPr lang="kk-KZ" dirty="0" smtClean="0"/>
              <a:t>+ 3O</a:t>
            </a:r>
            <a:r>
              <a:rPr lang="kk-KZ" baseline="-25000" dirty="0" smtClean="0"/>
              <a:t>2</a:t>
            </a:r>
            <a:r>
              <a:rPr lang="kk-KZ" dirty="0" smtClean="0"/>
              <a:t> = 2N</a:t>
            </a:r>
            <a:r>
              <a:rPr lang="kk-KZ" baseline="-25000" dirty="0" smtClean="0"/>
              <a:t>2 </a:t>
            </a:r>
            <a:r>
              <a:rPr lang="kk-KZ" dirty="0" smtClean="0"/>
              <a:t>+ 6H</a:t>
            </a:r>
            <a:r>
              <a:rPr lang="kk-KZ" baseline="-25000" dirty="0" smtClean="0"/>
              <a:t>2</a:t>
            </a:r>
            <a:r>
              <a:rPr lang="kk-KZ" dirty="0" smtClean="0"/>
              <a:t>O  оттектің концентрациясын 4 есе арттырғанда реакция жылдамдығы:</a:t>
            </a:r>
            <a:endParaRPr lang="ru-RU" dirty="0" smtClean="0"/>
          </a:p>
          <a:p>
            <a:r>
              <a:rPr lang="kk-KZ" dirty="0" smtClean="0"/>
              <a:t>  </a:t>
            </a:r>
            <a:r>
              <a:rPr lang="kk-KZ" dirty="0" smtClean="0"/>
              <a:t>3 есе артады         </a:t>
            </a:r>
            <a:endParaRPr lang="kk-KZ" dirty="0" smtClean="0"/>
          </a:p>
          <a:p>
            <a:r>
              <a:rPr lang="kk-KZ" dirty="0" smtClean="0"/>
              <a:t> </a:t>
            </a:r>
            <a:r>
              <a:rPr lang="kk-KZ" dirty="0" smtClean="0"/>
              <a:t> </a:t>
            </a:r>
            <a:r>
              <a:rPr lang="kk-KZ" dirty="0" smtClean="0"/>
              <a:t>9 есе </a:t>
            </a:r>
            <a:r>
              <a:rPr lang="kk-KZ" dirty="0" smtClean="0"/>
              <a:t>кемиды           </a:t>
            </a:r>
            <a:endParaRPr lang="ru-RU" dirty="0" smtClean="0"/>
          </a:p>
          <a:p>
            <a:r>
              <a:rPr lang="kk-KZ" dirty="0" smtClean="0"/>
              <a:t>  </a:t>
            </a:r>
            <a:r>
              <a:rPr lang="kk-KZ" dirty="0" smtClean="0"/>
              <a:t>9 есе </a:t>
            </a:r>
            <a:r>
              <a:rPr lang="kk-KZ" dirty="0" smtClean="0"/>
              <a:t>артады</a:t>
            </a:r>
            <a:endParaRPr lang="ru-RU" dirty="0" smtClean="0"/>
          </a:p>
          <a:p>
            <a:r>
              <a:rPr lang="kk-KZ" dirty="0" smtClean="0"/>
              <a:t>  64 </a:t>
            </a:r>
            <a:r>
              <a:rPr lang="kk-KZ" dirty="0" smtClean="0"/>
              <a:t>есе </a:t>
            </a:r>
            <a:r>
              <a:rPr lang="kk-KZ" dirty="0" smtClean="0"/>
              <a:t>артады</a:t>
            </a:r>
            <a:r>
              <a:rPr lang="kk-KZ" dirty="0" smtClean="0"/>
              <a:t> </a:t>
            </a:r>
            <a:endParaRPr lang="kk-KZ" dirty="0" smtClean="0"/>
          </a:p>
          <a:p>
            <a:r>
              <a:rPr lang="kk-KZ" dirty="0" smtClean="0"/>
              <a:t>  27 </a:t>
            </a:r>
            <a:r>
              <a:rPr lang="kk-KZ" dirty="0" smtClean="0"/>
              <a:t>есе кемиды </a:t>
            </a:r>
            <a:endParaRPr lang="kk-KZ" dirty="0" smtClean="0"/>
          </a:p>
          <a:p>
            <a:pPr>
              <a:buNone/>
            </a:pPr>
            <a:r>
              <a:rPr lang="kk-KZ" dirty="0" smtClean="0"/>
              <a:t>                                 </a:t>
            </a:r>
            <a:r>
              <a:rPr lang="kk-KZ" sz="2000" dirty="0" smtClean="0"/>
              <a:t>Шешуі:</a:t>
            </a:r>
          </a:p>
          <a:p>
            <a:pPr>
              <a:buNone/>
            </a:pPr>
            <a:r>
              <a:rPr lang="kk-KZ" dirty="0" smtClean="0"/>
              <a:t>     4 </a:t>
            </a:r>
            <a:r>
              <a:rPr lang="kk-KZ" sz="2400" b="1" dirty="0" smtClean="0">
                <a:sym typeface="Symbol"/>
              </a:rPr>
              <a:t> </a:t>
            </a:r>
            <a:r>
              <a:rPr lang="kk-KZ" dirty="0" smtClean="0"/>
              <a:t>4</a:t>
            </a:r>
            <a:r>
              <a:rPr lang="kk-KZ" sz="2800" b="1" dirty="0" smtClean="0">
                <a:sym typeface="Symbol"/>
              </a:rPr>
              <a:t> </a:t>
            </a:r>
            <a:r>
              <a:rPr lang="kk-KZ" sz="2800" b="1" dirty="0" smtClean="0">
                <a:sym typeface="Symbol"/>
              </a:rPr>
              <a:t></a:t>
            </a:r>
            <a:r>
              <a:rPr lang="kk-KZ" dirty="0" smtClean="0"/>
              <a:t> 4 </a:t>
            </a:r>
            <a:r>
              <a:rPr lang="kk-KZ" sz="2000" b="1" dirty="0" smtClean="0"/>
              <a:t>=  </a:t>
            </a:r>
            <a:r>
              <a:rPr lang="kk-KZ" sz="2400" b="1" dirty="0" smtClean="0"/>
              <a:t>64</a:t>
            </a:r>
            <a:r>
              <a:rPr lang="kk-KZ" sz="2400" dirty="0" smtClean="0"/>
              <a:t> </a:t>
            </a:r>
            <a:r>
              <a:rPr lang="kk-KZ" sz="2400" dirty="0" smtClean="0"/>
              <a:t>           </a:t>
            </a:r>
          </a:p>
          <a:p>
            <a:pPr>
              <a:buNone/>
            </a:pPr>
            <a:r>
              <a:rPr lang="kk-KZ" sz="2400" dirty="0" smtClean="0"/>
              <a:t> </a:t>
            </a:r>
            <a:r>
              <a:rPr lang="kk-KZ" sz="2400" dirty="0" smtClean="0"/>
              <a:t>                               </a:t>
            </a:r>
            <a:r>
              <a:rPr lang="kk-KZ" sz="2000" dirty="0" smtClean="0"/>
              <a:t>Жауабы: 64 есе артады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5373216"/>
            <a:ext cx="561662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kk-KZ" sz="4000" dirty="0" smtClean="0"/>
              <a:t>Ма</a:t>
            </a:r>
            <a:r>
              <a:rPr lang="kk-KZ" sz="3600" dirty="0" smtClean="0"/>
              <a:t>қ</a:t>
            </a:r>
            <a:r>
              <a:rPr lang="kk-KZ" sz="4000" dirty="0" smtClean="0"/>
              <a:t>саты: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kk-KZ" b="1" i="1" dirty="0" smtClean="0"/>
              <a:t>Білімділік мақсаты: </a:t>
            </a:r>
            <a:endParaRPr lang="ru-RU" dirty="0" smtClean="0"/>
          </a:p>
          <a:p>
            <a:r>
              <a:rPr lang="kk-KZ" dirty="0" smtClean="0"/>
              <a:t>Химиялық реакциялар жылдамдығына әсер ететін факторларды анықтау, әрбір фактор әсерін заттың ішкі құрылысы, энергия активизация бойынша түсіндіру. Есеп шығаруды үйрену.</a:t>
            </a:r>
            <a:endParaRPr lang="ru-RU" dirty="0" smtClean="0"/>
          </a:p>
          <a:p>
            <a:r>
              <a:rPr lang="kk-KZ" b="1" i="1" dirty="0" smtClean="0"/>
              <a:t>Дамытушылық мақсаты: </a:t>
            </a:r>
            <a:endParaRPr lang="ru-RU" dirty="0" smtClean="0"/>
          </a:p>
          <a:p>
            <a:r>
              <a:rPr lang="kk-KZ" dirty="0" smtClean="0"/>
              <a:t>Дербес зерттеу жұмыстарының дағдысын дамытуға, бейімділігін салыстыруға, шешім шығара білуге, қорытындыларын жалпылай білуге жағдай жасау.</a:t>
            </a:r>
            <a:endParaRPr lang="ru-RU" dirty="0" smtClean="0"/>
          </a:p>
          <a:p>
            <a:r>
              <a:rPr lang="kk-KZ" b="1" i="1" dirty="0" smtClean="0"/>
              <a:t>Тәрбиелік мақсаты:</a:t>
            </a:r>
            <a:endParaRPr lang="ru-RU" dirty="0" smtClean="0"/>
          </a:p>
          <a:p>
            <a:r>
              <a:rPr lang="kk-KZ" dirty="0" smtClean="0"/>
              <a:t>Оқу еңбегіне деген жауапкершілік қатынасын тәрбиелеу, қиындықтарды жеңе білуге үйрету, кез келген істе табысқа жетуге бейімдеу, жұппен жұмыс істеу дағдыларын қалыптастыру.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kk-KZ" sz="4000" dirty="0" smtClean="0"/>
              <a:t> </a:t>
            </a:r>
            <a:r>
              <a:rPr lang="kk-KZ" sz="2200" dirty="0" smtClean="0"/>
              <a:t>Химиялық  реакцияның жылдамдығына  </a:t>
            </a:r>
            <a:br>
              <a:rPr lang="kk-KZ" sz="2200" dirty="0" smtClean="0"/>
            </a:br>
            <a:r>
              <a:rPr lang="kk-KZ" sz="2200" dirty="0" smtClean="0"/>
              <a:t>әр түрлі факторлардың  әсері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276872"/>
            <a:ext cx="8147248" cy="3849291"/>
          </a:xfrm>
        </p:spPr>
        <p:txBody>
          <a:bodyPr/>
          <a:lstStyle/>
          <a:p>
            <a:r>
              <a:rPr lang="kk-KZ" dirty="0" smtClean="0"/>
              <a:t>Заттарды</a:t>
            </a:r>
            <a:r>
              <a:rPr lang="kk-KZ" sz="2800" dirty="0" smtClean="0"/>
              <a:t>ң</a:t>
            </a:r>
            <a:r>
              <a:rPr lang="kk-KZ" dirty="0" smtClean="0"/>
              <a:t> концентрациясы</a:t>
            </a:r>
          </a:p>
          <a:p>
            <a:r>
              <a:rPr lang="kk-KZ" dirty="0" smtClean="0"/>
              <a:t>Температураны</a:t>
            </a:r>
            <a:r>
              <a:rPr lang="kk-KZ" sz="2800" dirty="0" smtClean="0"/>
              <a:t>ң</a:t>
            </a:r>
            <a:r>
              <a:rPr lang="kk-KZ" dirty="0" smtClean="0"/>
              <a:t> </a:t>
            </a:r>
            <a:r>
              <a:rPr lang="kk-KZ" sz="2800" dirty="0" smtClean="0"/>
              <a:t>ә</a:t>
            </a:r>
            <a:r>
              <a:rPr lang="kk-KZ" dirty="0" smtClean="0"/>
              <a:t>сері</a:t>
            </a:r>
          </a:p>
          <a:p>
            <a:r>
              <a:rPr lang="kk-KZ" dirty="0" smtClean="0"/>
              <a:t>Каталазаторды</a:t>
            </a:r>
            <a:r>
              <a:rPr lang="kk-KZ" sz="2800" dirty="0" smtClean="0"/>
              <a:t>ң</a:t>
            </a:r>
            <a:r>
              <a:rPr lang="kk-KZ" dirty="0" smtClean="0"/>
              <a:t> (өршіткі) </a:t>
            </a:r>
            <a:r>
              <a:rPr lang="kk-KZ" sz="2800" dirty="0" smtClean="0"/>
              <a:t>ә</a:t>
            </a:r>
            <a:r>
              <a:rPr lang="kk-KZ" dirty="0" smtClean="0"/>
              <a:t>сері</a:t>
            </a:r>
          </a:p>
          <a:p>
            <a:r>
              <a:rPr lang="kk-KZ" dirty="0" smtClean="0"/>
              <a:t>Әрекеттесуші заттарды</a:t>
            </a:r>
            <a:r>
              <a:rPr lang="kk-KZ" sz="2800" dirty="0" smtClean="0"/>
              <a:t>ң</a:t>
            </a:r>
            <a:r>
              <a:rPr lang="kk-KZ" dirty="0" smtClean="0"/>
              <a:t> таби</a:t>
            </a:r>
            <a:r>
              <a:rPr lang="kk-KZ" sz="2800" dirty="0" smtClean="0"/>
              <a:t>ғ</a:t>
            </a:r>
            <a:r>
              <a:rPr lang="kk-KZ" dirty="0" smtClean="0"/>
              <a:t>аты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584176"/>
          </a:xfrm>
        </p:spPr>
        <p:txBody>
          <a:bodyPr>
            <a:normAutofit fontScale="90000"/>
          </a:bodyPr>
          <a:lstStyle/>
          <a:p>
            <a:r>
              <a:rPr lang="kk-KZ" sz="2800" dirty="0" smtClean="0"/>
              <a:t>Эпиграф: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kk-KZ" sz="2800" dirty="0" smtClean="0"/>
              <a:t>“</a:t>
            </a:r>
            <a:r>
              <a:rPr lang="kk-KZ" sz="2800" i="1" dirty="0" smtClean="0"/>
              <a:t>Біз жаңалықтарды ашуға болатын ғасырда тұрғанымыз керемет! </a:t>
            </a:r>
            <a:r>
              <a:rPr lang="kk-KZ" sz="4800" i="1" dirty="0" smtClean="0"/>
              <a:t>”</a:t>
            </a:r>
            <a:endParaRPr lang="ru-RU" sz="4800" i="1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10800000" flipH="1" flipV="1">
            <a:off x="395536" y="2276872"/>
            <a:ext cx="748883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39552" y="2276872"/>
            <a:ext cx="655272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/>
          <p:cNvSpPr>
            <a:spLocks noChangeArrowheads="1"/>
          </p:cNvSpPr>
          <p:nvPr/>
        </p:nvSpPr>
        <p:spPr bwMode="auto">
          <a:xfrm>
            <a:off x="611560" y="2636912"/>
            <a:ext cx="1512168" cy="108012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tx2"/>
              </a:gs>
              <a:gs pos="100000">
                <a:srgbClr val="66FFFF"/>
              </a:gs>
            </a:gsLst>
            <a:lin ang="189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Заттардың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табиғаты 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1" name="AutoShape 3"/>
          <p:cNvSpPr>
            <a:spLocks noChangeArrowheads="1"/>
          </p:cNvSpPr>
          <p:nvPr/>
        </p:nvSpPr>
        <p:spPr bwMode="auto">
          <a:xfrm>
            <a:off x="2699792" y="2708920"/>
            <a:ext cx="1512168" cy="10081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tx2"/>
              </a:gs>
              <a:gs pos="100000">
                <a:srgbClr val="66FFFF"/>
              </a:gs>
            </a:gsLst>
            <a:lin ang="189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Заттардың  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концент -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рациясы</a:t>
            </a: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6732240" y="2780928"/>
            <a:ext cx="1368152" cy="10081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tx2"/>
              </a:gs>
              <a:gs pos="100000">
                <a:srgbClr val="66FFFF"/>
              </a:gs>
            </a:gsLst>
            <a:lin ang="18900000" scaled="1"/>
          </a:gra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Темпера -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тураның 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әсері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4716016" y="2780928"/>
            <a:ext cx="1512168" cy="10081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tx2"/>
              </a:gs>
              <a:gs pos="100000">
                <a:srgbClr val="66FFFF"/>
              </a:gs>
            </a:gsLst>
            <a:lin ang="189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Катали -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затор </a:t>
            </a:r>
          </a:p>
          <a:p>
            <a:pPr algn="ctr"/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</a:rPr>
              <a:t>(өршіткі)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>
            <a:off x="1259632" y="3933056"/>
            <a:ext cx="358775" cy="648072"/>
          </a:xfrm>
          <a:prstGeom prst="downArrow">
            <a:avLst>
              <a:gd name="adj1" fmla="val 50000"/>
              <a:gd name="adj2" fmla="val 6028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36" name="AutoShape 8"/>
          <p:cNvSpPr>
            <a:spLocks noChangeArrowheads="1"/>
          </p:cNvSpPr>
          <p:nvPr/>
        </p:nvSpPr>
        <p:spPr bwMode="auto">
          <a:xfrm>
            <a:off x="971600" y="4725144"/>
            <a:ext cx="7200800" cy="720080"/>
          </a:xfrm>
          <a:prstGeom prst="flowChartTerminator">
            <a:avLst/>
          </a:prstGeom>
          <a:solidFill>
            <a:srgbClr val="CCFFFF"/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400" b="1" dirty="0" smtClean="0">
                <a:solidFill>
                  <a:srgbClr val="000000"/>
                </a:solidFill>
                <a:latin typeface="Times New Roman" pitchFamily="18" charset="0"/>
              </a:rPr>
              <a:t>Химиялық реакцияның жылдамдығы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8" name="AutoShape 10"/>
          <p:cNvSpPr>
            <a:spLocks noChangeArrowheads="1"/>
          </p:cNvSpPr>
          <p:nvPr/>
        </p:nvSpPr>
        <p:spPr bwMode="auto">
          <a:xfrm>
            <a:off x="7164288" y="4005064"/>
            <a:ext cx="358775" cy="649163"/>
          </a:xfrm>
          <a:prstGeom prst="downArrow">
            <a:avLst>
              <a:gd name="adj1" fmla="val 50000"/>
              <a:gd name="adj2" fmla="val 6028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39" name="AutoShape 11"/>
          <p:cNvSpPr>
            <a:spLocks noChangeArrowheads="1"/>
          </p:cNvSpPr>
          <p:nvPr/>
        </p:nvSpPr>
        <p:spPr bwMode="auto">
          <a:xfrm>
            <a:off x="5292080" y="3933056"/>
            <a:ext cx="358775" cy="721172"/>
          </a:xfrm>
          <a:prstGeom prst="downArrow">
            <a:avLst>
              <a:gd name="adj1" fmla="val 50000"/>
              <a:gd name="adj2" fmla="val 6028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40" name="AutoShape 12"/>
          <p:cNvSpPr>
            <a:spLocks noChangeArrowheads="1"/>
          </p:cNvSpPr>
          <p:nvPr/>
        </p:nvSpPr>
        <p:spPr bwMode="auto">
          <a:xfrm>
            <a:off x="3275856" y="3861049"/>
            <a:ext cx="358775" cy="720080"/>
          </a:xfrm>
          <a:prstGeom prst="downArrow">
            <a:avLst>
              <a:gd name="adj1" fmla="val 50000"/>
              <a:gd name="adj2" fmla="val 60288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475656" y="548680"/>
            <a:ext cx="5976664" cy="108012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Заттардың  ішкі  құрылысы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691680" y="1628800"/>
            <a:ext cx="288032" cy="864096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131840" y="1772816"/>
            <a:ext cx="36004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5076056" y="1844824"/>
            <a:ext cx="36004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660232" y="1628800"/>
            <a:ext cx="360040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55776" y="6021288"/>
            <a:ext cx="432048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Өмірде қолданылуы</a:t>
            </a:r>
            <a:endParaRPr lang="ru-RU" dirty="0"/>
          </a:p>
        </p:txBody>
      </p:sp>
      <p:sp>
        <p:nvSpPr>
          <p:cNvPr id="19" name="Стрелка вниз 18"/>
          <p:cNvSpPr/>
          <p:nvPr/>
        </p:nvSpPr>
        <p:spPr>
          <a:xfrm>
            <a:off x="4067944" y="5589240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000" dirty="0" smtClean="0"/>
              <a:t>Концентрацияның  әсері. </a:t>
            </a:r>
            <a:r>
              <a:rPr lang="kk-KZ" sz="2000" dirty="0" smtClean="0"/>
              <a:t>Ә</a:t>
            </a:r>
            <a:r>
              <a:rPr lang="kk-KZ" sz="2000" dirty="0" smtClean="0"/>
              <a:t>рекеттесуші </a:t>
            </a:r>
            <a:r>
              <a:rPr lang="kk-KZ" sz="2000" dirty="0" smtClean="0"/>
              <a:t>массалар </a:t>
            </a:r>
            <a:r>
              <a:rPr lang="kk-KZ" sz="2000" dirty="0" smtClean="0"/>
              <a:t>заңы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7283152" cy="5114968"/>
          </a:xfrm>
        </p:spPr>
        <p:txBody>
          <a:bodyPr>
            <a:normAutofit/>
          </a:bodyPr>
          <a:lstStyle/>
          <a:p>
            <a:r>
              <a:rPr lang="kk-KZ" dirty="0" smtClean="0"/>
              <a:t>Жалпы </a:t>
            </a:r>
            <a:r>
              <a:rPr lang="kk-KZ" b="1" dirty="0" smtClean="0"/>
              <a:t>А + В = С + Д</a:t>
            </a:r>
            <a:r>
              <a:rPr lang="kk-KZ" dirty="0" smtClean="0"/>
              <a:t>  теңдеуі бойынша жүретін реакциялар үшін бұл заң мынадай теңдеумен өрнектеледі:</a:t>
            </a:r>
            <a:endParaRPr lang="ru-RU" dirty="0" smtClean="0"/>
          </a:p>
          <a:p>
            <a:r>
              <a:rPr lang="kk-KZ" dirty="0" smtClean="0"/>
              <a:t>                                      </a:t>
            </a:r>
            <a:r>
              <a:rPr lang="kk-KZ" b="1" dirty="0" smtClean="0"/>
              <a:t>U  = k С</a:t>
            </a:r>
            <a:r>
              <a:rPr lang="kk-KZ" b="1" baseline="-25000" dirty="0" smtClean="0"/>
              <a:t>А </a:t>
            </a:r>
            <a:r>
              <a:rPr lang="kk-KZ" dirty="0" smtClean="0"/>
              <a:t> </a:t>
            </a:r>
            <a:r>
              <a:rPr lang="kk-KZ" dirty="0" smtClean="0">
                <a:sym typeface="Symbol"/>
              </a:rPr>
              <a:t></a:t>
            </a:r>
            <a:r>
              <a:rPr lang="kk-KZ" dirty="0" smtClean="0"/>
              <a:t> </a:t>
            </a:r>
            <a:r>
              <a:rPr lang="kk-KZ" b="1" baseline="-25000" dirty="0" smtClean="0"/>
              <a:t>  </a:t>
            </a:r>
            <a:r>
              <a:rPr lang="kk-KZ" b="1" dirty="0" smtClean="0"/>
              <a:t>С</a:t>
            </a:r>
            <a:r>
              <a:rPr lang="kk-KZ" b="1" baseline="-25000" dirty="0" smtClean="0"/>
              <a:t>В</a:t>
            </a:r>
            <a:r>
              <a:rPr lang="kk-KZ" b="1" dirty="0" smtClean="0"/>
              <a:t>  </a:t>
            </a:r>
            <a:endParaRPr lang="ru-RU" dirty="0" smtClean="0"/>
          </a:p>
          <a:p>
            <a:r>
              <a:rPr lang="kk-KZ" dirty="0" smtClean="0"/>
              <a:t>С</a:t>
            </a:r>
            <a:r>
              <a:rPr lang="kk-KZ" baseline="-25000" dirty="0" smtClean="0"/>
              <a:t>А  </a:t>
            </a:r>
            <a:r>
              <a:rPr lang="kk-KZ" dirty="0" smtClean="0"/>
              <a:t> және </a:t>
            </a:r>
            <a:r>
              <a:rPr lang="kk-KZ" baseline="-25000" dirty="0" smtClean="0"/>
              <a:t> </a:t>
            </a:r>
            <a:r>
              <a:rPr lang="kk-KZ" dirty="0" smtClean="0"/>
              <a:t>С</a:t>
            </a:r>
            <a:r>
              <a:rPr lang="kk-KZ" baseline="-25000" dirty="0" smtClean="0"/>
              <a:t>В</a:t>
            </a:r>
            <a:r>
              <a:rPr lang="kk-KZ" dirty="0" smtClean="0"/>
              <a:t>  - А және В заттарының концентрациясы, моль/л,</a:t>
            </a:r>
            <a:endParaRPr lang="ru-RU" dirty="0" smtClean="0"/>
          </a:p>
          <a:p>
            <a:r>
              <a:rPr lang="kk-KZ" dirty="0" smtClean="0"/>
              <a:t>k  - жылдамдық константасы деп аталатын пропорционалдық коэффициент. Әрекеттесуші заттардың әрбіреуінің концентрациясы 1моль/л  болса, ол сан жағынан реакция жылдамдығына тең болады:  </a:t>
            </a:r>
            <a:r>
              <a:rPr lang="kk-KZ" b="1" dirty="0" smtClean="0"/>
              <a:t>U =  k.</a:t>
            </a:r>
            <a:r>
              <a:rPr lang="kk-KZ" dirty="0" smtClean="0"/>
              <a:t> 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239000" cy="548680"/>
          </a:xfrm>
        </p:spPr>
        <p:txBody>
          <a:bodyPr>
            <a:normAutofit/>
          </a:bodyPr>
          <a:lstStyle/>
          <a:p>
            <a:r>
              <a:rPr lang="kk-KZ" sz="2000" dirty="0" smtClean="0"/>
              <a:t>Мысалы:                      </a:t>
            </a:r>
            <a:endParaRPr lang="ru-RU" sz="20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С</a:t>
            </a:r>
            <a:r>
              <a:rPr lang="kk-KZ" baseline="-25000" dirty="0" smtClean="0"/>
              <a:t>3</a:t>
            </a:r>
            <a:r>
              <a:rPr lang="kk-KZ" dirty="0" smtClean="0"/>
              <a:t>Н</a:t>
            </a:r>
            <a:r>
              <a:rPr lang="kk-KZ" baseline="-25000" dirty="0" smtClean="0"/>
              <a:t>8</a:t>
            </a:r>
            <a:r>
              <a:rPr lang="kk-KZ" dirty="0" smtClean="0"/>
              <a:t> </a:t>
            </a:r>
            <a:r>
              <a:rPr lang="kk-KZ" dirty="0" smtClean="0"/>
              <a:t>+ 5О</a:t>
            </a:r>
            <a:r>
              <a:rPr lang="kk-KZ" baseline="-25000" dirty="0" smtClean="0"/>
              <a:t>2</a:t>
            </a:r>
            <a:r>
              <a:rPr lang="kk-KZ" dirty="0" smtClean="0"/>
              <a:t> = 3СО</a:t>
            </a:r>
            <a:r>
              <a:rPr lang="kk-KZ" baseline="-25000" dirty="0" smtClean="0"/>
              <a:t>2</a:t>
            </a:r>
            <a:r>
              <a:rPr lang="kk-KZ" dirty="0" smtClean="0"/>
              <a:t> + 4Н</a:t>
            </a:r>
            <a:r>
              <a:rPr lang="kk-KZ" baseline="-25000" dirty="0" smtClean="0"/>
              <a:t>2</a:t>
            </a:r>
            <a:r>
              <a:rPr lang="kk-KZ" dirty="0" smtClean="0"/>
              <a:t>О  </a:t>
            </a:r>
            <a:endParaRPr lang="kk-KZ" dirty="0" smtClean="0"/>
          </a:p>
          <a:p>
            <a:pPr>
              <a:buNone/>
            </a:pPr>
            <a:r>
              <a:rPr lang="kk-KZ" dirty="0" smtClean="0"/>
              <a:t>реакциядағы </a:t>
            </a:r>
            <a:r>
              <a:rPr lang="kk-KZ" dirty="0" smtClean="0"/>
              <a:t>оттегінің концентрациясын 2 есе көбейткенде реакция жылдамдығы ...</a:t>
            </a:r>
            <a:endParaRPr lang="ru-RU" dirty="0" smtClean="0"/>
          </a:p>
          <a:p>
            <a:r>
              <a:rPr lang="kk-KZ" dirty="0" smtClean="0"/>
              <a:t>10 </a:t>
            </a:r>
            <a:r>
              <a:rPr lang="kk-KZ" dirty="0" smtClean="0"/>
              <a:t>есе арттады             </a:t>
            </a:r>
            <a:endParaRPr lang="kk-KZ" dirty="0" smtClean="0"/>
          </a:p>
          <a:p>
            <a:r>
              <a:rPr lang="kk-KZ" dirty="0" smtClean="0"/>
              <a:t> 2 </a:t>
            </a:r>
            <a:r>
              <a:rPr lang="kk-KZ" dirty="0" smtClean="0"/>
              <a:t>есе кемиды </a:t>
            </a:r>
            <a:endParaRPr lang="ru-RU" dirty="0" smtClean="0"/>
          </a:p>
          <a:p>
            <a:r>
              <a:rPr lang="kk-KZ" dirty="0" smtClean="0"/>
              <a:t> </a:t>
            </a:r>
            <a:r>
              <a:rPr lang="kk-KZ" dirty="0" smtClean="0"/>
              <a:t>32 есе арттады              </a:t>
            </a:r>
            <a:endParaRPr lang="kk-KZ" dirty="0" smtClean="0"/>
          </a:p>
          <a:p>
            <a:r>
              <a:rPr lang="kk-KZ" dirty="0" smtClean="0"/>
              <a:t> </a:t>
            </a:r>
            <a:r>
              <a:rPr lang="kk-KZ" dirty="0" smtClean="0"/>
              <a:t>30 есе арттады</a:t>
            </a:r>
            <a:endParaRPr lang="ru-RU" dirty="0" smtClean="0"/>
          </a:p>
          <a:p>
            <a:pPr algn="ctr">
              <a:buNone/>
            </a:pPr>
            <a:r>
              <a:rPr lang="kk-KZ" b="1" dirty="0" smtClean="0"/>
              <a:t>                 Шешуі: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2 </a:t>
            </a:r>
            <a:r>
              <a:rPr lang="kk-KZ" dirty="0" smtClean="0">
                <a:sym typeface="Symbol"/>
              </a:rPr>
              <a:t></a:t>
            </a:r>
            <a:r>
              <a:rPr lang="kk-KZ" dirty="0" smtClean="0"/>
              <a:t> 2 </a:t>
            </a:r>
            <a:r>
              <a:rPr lang="kk-KZ" dirty="0" smtClean="0">
                <a:sym typeface="Symbol"/>
              </a:rPr>
              <a:t></a:t>
            </a:r>
            <a:r>
              <a:rPr lang="kk-KZ" dirty="0" smtClean="0"/>
              <a:t> 2 </a:t>
            </a:r>
            <a:r>
              <a:rPr lang="kk-KZ" dirty="0" smtClean="0">
                <a:sym typeface="Symbol"/>
              </a:rPr>
              <a:t></a:t>
            </a:r>
            <a:r>
              <a:rPr lang="kk-KZ" dirty="0" smtClean="0"/>
              <a:t> 2 </a:t>
            </a:r>
            <a:r>
              <a:rPr lang="kk-KZ" dirty="0" smtClean="0">
                <a:sym typeface="Symbol"/>
              </a:rPr>
              <a:t></a:t>
            </a:r>
            <a:r>
              <a:rPr lang="kk-KZ" dirty="0" smtClean="0"/>
              <a:t> 2 = 32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                                             </a:t>
            </a:r>
            <a:endParaRPr lang="kk-KZ" dirty="0" smtClean="0"/>
          </a:p>
          <a:p>
            <a:pPr>
              <a:buNone/>
            </a:pPr>
            <a:r>
              <a:rPr lang="kk-KZ" dirty="0" smtClean="0"/>
              <a:t> </a:t>
            </a:r>
            <a:r>
              <a:rPr lang="kk-KZ" dirty="0" smtClean="0"/>
              <a:t>Жауабы: 32 есе арттады            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509120"/>
            <a:ext cx="367240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72656"/>
          </a:xfrm>
        </p:spPr>
        <p:txBody>
          <a:bodyPr>
            <a:normAutofit/>
          </a:bodyPr>
          <a:lstStyle/>
          <a:p>
            <a:r>
              <a:rPr lang="kk-KZ" sz="2000" dirty="0" smtClean="0"/>
              <a:t>Мысалы: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 </a:t>
            </a:r>
            <a:r>
              <a:rPr lang="kk-KZ" b="1" dirty="0" smtClean="0"/>
              <a:t>Температураны </a:t>
            </a:r>
            <a:r>
              <a:rPr lang="kk-KZ" b="1" dirty="0" smtClean="0"/>
              <a:t>150</a:t>
            </a:r>
            <a:r>
              <a:rPr lang="kk-KZ" b="1" baseline="30000" dirty="0" smtClean="0"/>
              <a:t>0 </a:t>
            </a:r>
            <a:r>
              <a:rPr lang="kk-KZ" b="1" dirty="0" smtClean="0"/>
              <a:t>С ден 200</a:t>
            </a:r>
            <a:r>
              <a:rPr lang="kk-KZ" b="1" baseline="30000" dirty="0" smtClean="0"/>
              <a:t>0</a:t>
            </a:r>
            <a:r>
              <a:rPr lang="kk-KZ" b="1" dirty="0" smtClean="0"/>
              <a:t> С – ға жоғарлатқанда реакцияның жылдамдығы неше есе артады, егер температуралық коэффициенті γ = 3  болса.  </a:t>
            </a:r>
            <a:endParaRPr lang="ru-RU" b="1" dirty="0" smtClean="0"/>
          </a:p>
          <a:p>
            <a:pPr algn="ctr">
              <a:buNone/>
            </a:pPr>
            <a:r>
              <a:rPr lang="kk-KZ" b="1" dirty="0" smtClean="0"/>
              <a:t>   </a:t>
            </a:r>
          </a:p>
          <a:p>
            <a:pPr algn="ctr">
              <a:buNone/>
            </a:pPr>
            <a:r>
              <a:rPr lang="kk-KZ" b="1" dirty="0" smtClean="0"/>
              <a:t> Шешуі</a:t>
            </a:r>
            <a:r>
              <a:rPr lang="kk-KZ" b="1" dirty="0" smtClean="0"/>
              <a:t>:</a:t>
            </a:r>
            <a:endParaRPr lang="ru-RU" b="1" dirty="0" smtClean="0"/>
          </a:p>
          <a:p>
            <a:pPr lvl="0"/>
            <a:r>
              <a:rPr lang="kk-KZ" b="1" dirty="0" smtClean="0"/>
              <a:t>  200</a:t>
            </a:r>
            <a:r>
              <a:rPr lang="kk-KZ" b="1" baseline="30000" dirty="0" smtClean="0"/>
              <a:t>0</a:t>
            </a:r>
            <a:r>
              <a:rPr lang="kk-KZ" b="1" dirty="0" smtClean="0"/>
              <a:t> С - 150</a:t>
            </a:r>
            <a:r>
              <a:rPr lang="kk-KZ" b="1" baseline="30000" dirty="0" smtClean="0"/>
              <a:t>0 </a:t>
            </a:r>
            <a:r>
              <a:rPr lang="kk-KZ" b="1" dirty="0" smtClean="0"/>
              <a:t> = 50</a:t>
            </a:r>
            <a:r>
              <a:rPr lang="kk-KZ" b="1" baseline="30000" dirty="0" smtClean="0"/>
              <a:t>0</a:t>
            </a:r>
            <a:r>
              <a:rPr lang="kk-KZ" b="1" dirty="0" smtClean="0"/>
              <a:t>      </a:t>
            </a:r>
            <a:endParaRPr lang="ru-RU" b="1" dirty="0" smtClean="0"/>
          </a:p>
          <a:p>
            <a:pPr lvl="0"/>
            <a:r>
              <a:rPr lang="kk-KZ" b="1" dirty="0" smtClean="0"/>
              <a:t>  50 : 10 = 5    </a:t>
            </a:r>
            <a:endParaRPr lang="ru-RU" b="1" dirty="0" smtClean="0"/>
          </a:p>
          <a:p>
            <a:pPr lvl="0"/>
            <a:r>
              <a:rPr lang="kk-KZ" b="1" dirty="0" smtClean="0"/>
              <a:t>  3 </a:t>
            </a:r>
            <a:r>
              <a:rPr lang="kk-KZ" b="1" dirty="0" smtClean="0">
                <a:sym typeface="Symbol"/>
              </a:rPr>
              <a:t></a:t>
            </a:r>
            <a:r>
              <a:rPr lang="kk-KZ" b="1" dirty="0" smtClean="0"/>
              <a:t> 3 </a:t>
            </a:r>
            <a:r>
              <a:rPr lang="kk-KZ" b="1" dirty="0" smtClean="0">
                <a:sym typeface="Symbol"/>
              </a:rPr>
              <a:t></a:t>
            </a:r>
            <a:r>
              <a:rPr lang="kk-KZ" b="1" dirty="0" smtClean="0"/>
              <a:t> 3 </a:t>
            </a:r>
            <a:r>
              <a:rPr lang="kk-KZ" b="1" dirty="0" smtClean="0">
                <a:sym typeface="Symbol"/>
              </a:rPr>
              <a:t></a:t>
            </a:r>
            <a:r>
              <a:rPr lang="kk-KZ" b="1" dirty="0" smtClean="0"/>
              <a:t> 3 </a:t>
            </a:r>
            <a:r>
              <a:rPr lang="kk-KZ" b="1" dirty="0" smtClean="0">
                <a:sym typeface="Symbol"/>
              </a:rPr>
              <a:t></a:t>
            </a:r>
            <a:r>
              <a:rPr lang="kk-KZ" b="1" dirty="0" smtClean="0"/>
              <a:t> 3  = 243  </a:t>
            </a:r>
            <a:endParaRPr lang="kk-KZ" b="1" dirty="0" smtClean="0"/>
          </a:p>
          <a:p>
            <a:pPr lvl="0">
              <a:buNone/>
            </a:pPr>
            <a:r>
              <a:rPr lang="kk-KZ" b="1" dirty="0" smtClean="0"/>
              <a:t>       </a:t>
            </a:r>
            <a:endParaRPr lang="ru-RU" b="1" dirty="0" smtClean="0"/>
          </a:p>
          <a:p>
            <a:pPr>
              <a:buNone/>
            </a:pPr>
            <a:r>
              <a:rPr lang="kk-KZ" b="1" dirty="0" smtClean="0"/>
              <a:t>                         </a:t>
            </a:r>
            <a:r>
              <a:rPr lang="kk-KZ" b="1" dirty="0" smtClean="0"/>
              <a:t> </a:t>
            </a:r>
            <a:r>
              <a:rPr lang="kk-KZ" b="1" dirty="0" smtClean="0"/>
              <a:t>Жауабы: 243 рет  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501008"/>
            <a:ext cx="41044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311008" cy="516672"/>
          </a:xfrm>
        </p:spPr>
        <p:txBody>
          <a:bodyPr>
            <a:normAutofit fontScale="90000"/>
          </a:bodyPr>
          <a:lstStyle/>
          <a:p>
            <a:r>
              <a:rPr lang="kk-KZ" sz="2000" dirty="0" smtClean="0"/>
              <a:t>Есеп  </a:t>
            </a:r>
            <a:r>
              <a:rPr lang="kk-KZ" sz="2000" dirty="0" smtClean="0"/>
              <a:t>№ </a:t>
            </a:r>
            <a:r>
              <a:rPr lang="kk-KZ" sz="2000" dirty="0" smtClean="0"/>
              <a:t>1                     </a:t>
            </a:r>
            <a:r>
              <a:rPr lang="kk-KZ" sz="2000" dirty="0" smtClean="0"/>
              <a:t>І – нұсқа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kk-KZ" sz="2000" dirty="0" smtClean="0"/>
              <a:t>            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367240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kk-KZ" sz="11200" dirty="0" smtClean="0"/>
              <a:t>                    </a:t>
            </a:r>
            <a:endParaRPr lang="ru-RU" sz="11200" dirty="0" smtClean="0"/>
          </a:p>
          <a:p>
            <a:pPr>
              <a:buNone/>
            </a:pPr>
            <a:r>
              <a:rPr lang="kk-KZ" sz="11200" b="1" dirty="0" smtClean="0"/>
              <a:t>Химиялық реакцияның температуралық </a:t>
            </a:r>
            <a:endParaRPr lang="kk-KZ" sz="11200" b="1" dirty="0" smtClean="0"/>
          </a:p>
          <a:p>
            <a:pPr>
              <a:buNone/>
            </a:pPr>
            <a:r>
              <a:rPr lang="kk-KZ" sz="11200" b="1" dirty="0" smtClean="0"/>
              <a:t>коэффициенті </a:t>
            </a:r>
            <a:r>
              <a:rPr lang="kk-KZ" sz="11200" b="1" dirty="0" smtClean="0"/>
              <a:t> </a:t>
            </a:r>
            <a:r>
              <a:rPr lang="kk-KZ" sz="11200" b="1" dirty="0" smtClean="0"/>
              <a:t> γ </a:t>
            </a:r>
            <a:r>
              <a:rPr lang="kk-KZ" sz="11200" b="1" dirty="0" smtClean="0"/>
              <a:t>= 2. Егер температураны  </a:t>
            </a:r>
            <a:endParaRPr lang="kk-KZ" sz="11200" b="1" dirty="0" smtClean="0"/>
          </a:p>
          <a:p>
            <a:pPr>
              <a:buNone/>
            </a:pPr>
            <a:r>
              <a:rPr lang="kk-KZ" sz="11200" b="1" dirty="0" smtClean="0"/>
              <a:t> </a:t>
            </a:r>
            <a:r>
              <a:rPr lang="kk-KZ" sz="11200" b="1" dirty="0" smtClean="0"/>
              <a:t>  20</a:t>
            </a:r>
            <a:r>
              <a:rPr lang="kk-KZ" sz="11200" b="1" baseline="30000" dirty="0" smtClean="0"/>
              <a:t>0 </a:t>
            </a:r>
            <a:r>
              <a:rPr lang="kk-KZ" sz="11200" b="1" dirty="0" smtClean="0"/>
              <a:t>С дан 40</a:t>
            </a:r>
            <a:r>
              <a:rPr lang="kk-KZ" sz="11200" b="1" baseline="30000" dirty="0" smtClean="0"/>
              <a:t>0</a:t>
            </a:r>
            <a:r>
              <a:rPr lang="kk-KZ" sz="11200" b="1" dirty="0" smtClean="0"/>
              <a:t> С- ге дейін көтерсе, реакцияның жылдамдығы артады:</a:t>
            </a:r>
            <a:endParaRPr lang="ru-RU" sz="11200" b="1" dirty="0" smtClean="0"/>
          </a:p>
          <a:p>
            <a:r>
              <a:rPr lang="kk-KZ" sz="11200" b="1" dirty="0" smtClean="0"/>
              <a:t> </a:t>
            </a:r>
            <a:r>
              <a:rPr lang="kk-KZ" sz="11200" b="1" dirty="0" smtClean="0"/>
              <a:t>2 </a:t>
            </a:r>
            <a:r>
              <a:rPr lang="kk-KZ" sz="11200" b="1" dirty="0" smtClean="0"/>
              <a:t>есе;       </a:t>
            </a:r>
            <a:r>
              <a:rPr lang="kk-KZ" sz="11200" b="1" dirty="0" smtClean="0"/>
              <a:t>16 </a:t>
            </a:r>
            <a:r>
              <a:rPr lang="kk-KZ" sz="11200" b="1" dirty="0" smtClean="0"/>
              <a:t>есе;       </a:t>
            </a:r>
            <a:r>
              <a:rPr lang="kk-KZ" sz="11200" b="1" dirty="0" smtClean="0"/>
              <a:t>7 </a:t>
            </a:r>
            <a:r>
              <a:rPr lang="kk-KZ" sz="11200" b="1" dirty="0" smtClean="0"/>
              <a:t>есе;   </a:t>
            </a:r>
            <a:endParaRPr lang="ru-RU" sz="11200" b="1" dirty="0" smtClean="0"/>
          </a:p>
          <a:p>
            <a:r>
              <a:rPr lang="kk-KZ" sz="11200" b="1" dirty="0" smtClean="0"/>
              <a:t> </a:t>
            </a:r>
            <a:r>
              <a:rPr lang="kk-KZ" sz="11200" b="1" dirty="0" smtClean="0"/>
              <a:t>6 </a:t>
            </a:r>
            <a:r>
              <a:rPr lang="kk-KZ" sz="11200" b="1" dirty="0" smtClean="0"/>
              <a:t>есе;        </a:t>
            </a:r>
            <a:r>
              <a:rPr lang="kk-KZ" sz="11200" b="1" dirty="0" smtClean="0"/>
              <a:t>4 </a:t>
            </a:r>
            <a:r>
              <a:rPr lang="kk-KZ" sz="11200" b="1" dirty="0" smtClean="0"/>
              <a:t>есе;       15 есе;</a:t>
            </a:r>
          </a:p>
          <a:p>
            <a:pPr algn="ctr">
              <a:buNone/>
            </a:pPr>
            <a:r>
              <a:rPr lang="kk-KZ" sz="8000" b="1" dirty="0" smtClean="0"/>
              <a:t>Шешуі:</a:t>
            </a:r>
          </a:p>
          <a:p>
            <a:pPr>
              <a:buNone/>
            </a:pPr>
            <a:endParaRPr lang="kk-KZ" sz="11200" b="1" dirty="0" smtClean="0"/>
          </a:p>
          <a:p>
            <a:pPr lvl="0"/>
            <a:r>
              <a:rPr lang="kk-KZ" sz="11200" b="1" dirty="0" smtClean="0"/>
              <a:t> </a:t>
            </a:r>
            <a:r>
              <a:rPr lang="kk-KZ" sz="11200" b="1" dirty="0" smtClean="0"/>
              <a:t> 40</a:t>
            </a:r>
            <a:r>
              <a:rPr lang="kk-KZ" sz="11200" b="1" baseline="30000" dirty="0" smtClean="0"/>
              <a:t>0</a:t>
            </a:r>
            <a:r>
              <a:rPr lang="kk-KZ" sz="11200" b="1" dirty="0" smtClean="0"/>
              <a:t> </a:t>
            </a:r>
            <a:r>
              <a:rPr lang="kk-KZ" sz="11200" b="1" dirty="0" smtClean="0"/>
              <a:t>С - 2</a:t>
            </a:r>
            <a:r>
              <a:rPr lang="kk-KZ" sz="11200" b="1" dirty="0" smtClean="0"/>
              <a:t>0</a:t>
            </a:r>
            <a:r>
              <a:rPr lang="kk-KZ" sz="11200" b="1" baseline="30000" dirty="0" smtClean="0"/>
              <a:t>0 </a:t>
            </a:r>
            <a:r>
              <a:rPr lang="kk-KZ" sz="11200" b="1" dirty="0" smtClean="0"/>
              <a:t> </a:t>
            </a:r>
            <a:r>
              <a:rPr lang="kk-KZ" sz="11200" b="1" dirty="0" smtClean="0"/>
              <a:t>= </a:t>
            </a:r>
            <a:r>
              <a:rPr lang="kk-KZ" sz="11200" b="1" dirty="0" smtClean="0"/>
              <a:t>20</a:t>
            </a:r>
            <a:r>
              <a:rPr lang="kk-KZ" sz="11200" b="1" baseline="30000" dirty="0" smtClean="0"/>
              <a:t>0</a:t>
            </a:r>
            <a:r>
              <a:rPr lang="kk-KZ" sz="11200" b="1" dirty="0" smtClean="0"/>
              <a:t>      </a:t>
            </a:r>
            <a:endParaRPr lang="ru-RU" sz="11200" b="1" dirty="0" smtClean="0"/>
          </a:p>
          <a:p>
            <a:pPr lvl="0"/>
            <a:r>
              <a:rPr lang="kk-KZ" sz="11200" b="1" dirty="0" smtClean="0"/>
              <a:t>  </a:t>
            </a:r>
            <a:r>
              <a:rPr lang="kk-KZ" sz="11200" b="1" dirty="0" smtClean="0"/>
              <a:t>20 </a:t>
            </a:r>
            <a:r>
              <a:rPr lang="kk-KZ" sz="11200" b="1" dirty="0" smtClean="0"/>
              <a:t>: 10 = </a:t>
            </a:r>
            <a:r>
              <a:rPr lang="kk-KZ" sz="11200" b="1" dirty="0" smtClean="0"/>
              <a:t>2    </a:t>
            </a:r>
            <a:endParaRPr lang="ru-RU" sz="11200" b="1" dirty="0" smtClean="0"/>
          </a:p>
          <a:p>
            <a:pPr lvl="0"/>
            <a:r>
              <a:rPr lang="kk-KZ" sz="11200" b="1" dirty="0" smtClean="0">
                <a:sym typeface="Symbol"/>
              </a:rPr>
              <a:t>  2  </a:t>
            </a:r>
            <a:r>
              <a:rPr lang="kk-KZ" sz="11200" b="1" dirty="0" smtClean="0"/>
              <a:t> 2  </a:t>
            </a:r>
            <a:r>
              <a:rPr lang="kk-KZ" sz="11200" b="1" dirty="0" smtClean="0"/>
              <a:t>= 4</a:t>
            </a:r>
            <a:r>
              <a:rPr lang="kk-KZ" sz="11200" b="1" dirty="0" smtClean="0"/>
              <a:t>  </a:t>
            </a:r>
            <a:endParaRPr lang="kk-KZ" sz="11200" b="1" dirty="0" smtClean="0"/>
          </a:p>
          <a:p>
            <a:pPr lvl="0">
              <a:buNone/>
            </a:pPr>
            <a:r>
              <a:rPr lang="kk-KZ" sz="11200" b="1" dirty="0" smtClean="0"/>
              <a:t>       </a:t>
            </a:r>
            <a:r>
              <a:rPr lang="ru-RU" sz="11200" b="1" dirty="0" smtClean="0"/>
              <a:t>                      </a:t>
            </a:r>
            <a:r>
              <a:rPr lang="kk-KZ" sz="11200" b="1" dirty="0" smtClean="0"/>
              <a:t>Жауабы</a:t>
            </a:r>
            <a:r>
              <a:rPr lang="kk-KZ" sz="11200" b="1" dirty="0" smtClean="0"/>
              <a:t>: 4</a:t>
            </a:r>
            <a:r>
              <a:rPr lang="kk-KZ" sz="11200" b="1" dirty="0" smtClean="0"/>
              <a:t> </a:t>
            </a:r>
            <a:r>
              <a:rPr lang="kk-KZ" sz="11200" b="1" dirty="0" smtClean="0"/>
              <a:t>рет  </a:t>
            </a:r>
            <a:endParaRPr lang="kk-KZ" sz="11200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kk-KZ" dirty="0" smtClean="0"/>
              <a:t> </a:t>
            </a:r>
            <a:endParaRPr lang="kk-KZ" dirty="0" smtClean="0"/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437112"/>
            <a:ext cx="6480720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236</TotalTime>
  <Words>451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Ашық  сабақ  </vt:lpstr>
      <vt:lpstr>Мақсаты:</vt:lpstr>
      <vt:lpstr>  Химиялық  реакцияның жылдамдығына   әр түрлі факторлардың  әсері</vt:lpstr>
      <vt:lpstr>Эпиграф: “Біз жаңалықтарды ашуға болатын ғасырда тұрғанымыз керемет! ”</vt:lpstr>
      <vt:lpstr>Слайд 5</vt:lpstr>
      <vt:lpstr>Концентрацияның  әсері. Әрекеттесуші массалар заңы </vt:lpstr>
      <vt:lpstr>Мысалы:                      </vt:lpstr>
      <vt:lpstr>Мысалы: </vt:lpstr>
      <vt:lpstr>Есеп  № 1                     І – нұсқа                </vt:lpstr>
      <vt:lpstr>Есеп № 2                          ІІ - нұсқа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Ашық сабақ  </dc:title>
  <cp:lastModifiedBy>admin</cp:lastModifiedBy>
  <cp:revision>55</cp:revision>
  <dcterms:modified xsi:type="dcterms:W3CDTF">2011-12-02T19:30:37Z</dcterms:modified>
</cp:coreProperties>
</file>