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1" r:id="rId5"/>
    <p:sldId id="260" r:id="rId6"/>
    <p:sldId id="262" r:id="rId7"/>
    <p:sldId id="263" r:id="rId8"/>
    <p:sldId id="264" r:id="rId9"/>
    <p:sldId id="266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8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03.12.2011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03.12.2011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03.12.2011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03.12.2011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720079"/>
          </a:xfrm>
        </p:spPr>
        <p:txBody>
          <a:bodyPr>
            <a:normAutofit/>
          </a:bodyPr>
          <a:lstStyle/>
          <a:p>
            <a:r>
              <a:rPr lang="kk-KZ" sz="3200" i="1" dirty="0" smtClean="0"/>
              <a:t>Ашы</a:t>
            </a:r>
            <a:r>
              <a:rPr lang="kk-KZ" sz="2800" i="1" dirty="0" smtClean="0"/>
              <a:t>қ</a:t>
            </a:r>
            <a:r>
              <a:rPr lang="kk-KZ" sz="3200" i="1" dirty="0" smtClean="0"/>
              <a:t>  саба</a:t>
            </a:r>
            <a:r>
              <a:rPr lang="kk-KZ" sz="2800" i="1" dirty="0" smtClean="0"/>
              <a:t>қ</a:t>
            </a:r>
            <a:r>
              <a:rPr lang="kk-KZ" sz="3200" i="1" dirty="0" smtClean="0"/>
              <a:t>  </a:t>
            </a:r>
            <a:endParaRPr lang="ru-RU" sz="3200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1340768"/>
            <a:ext cx="7632848" cy="4298032"/>
          </a:xfrm>
        </p:spPr>
        <p:txBody>
          <a:bodyPr>
            <a:normAutofit fontScale="92500"/>
          </a:bodyPr>
          <a:lstStyle/>
          <a:p>
            <a:r>
              <a:rPr lang="kk-KZ" sz="5400" b="1" dirty="0" smtClean="0"/>
              <a:t>Химиялы</a:t>
            </a:r>
            <a:r>
              <a:rPr lang="kk-KZ" sz="4800" b="1" dirty="0" smtClean="0"/>
              <a:t>қ </a:t>
            </a:r>
            <a:r>
              <a:rPr lang="kk-KZ" sz="5400" b="1" dirty="0" smtClean="0"/>
              <a:t> реакцияны</a:t>
            </a:r>
            <a:r>
              <a:rPr lang="kk-KZ" sz="4800" b="1" dirty="0" smtClean="0"/>
              <a:t>ң</a:t>
            </a:r>
            <a:r>
              <a:rPr lang="kk-KZ" sz="5400" b="1" dirty="0" smtClean="0"/>
              <a:t> жылдамды</a:t>
            </a:r>
            <a:r>
              <a:rPr lang="kk-KZ" sz="4800" b="1" dirty="0" smtClean="0"/>
              <a:t>ғ</a:t>
            </a:r>
            <a:r>
              <a:rPr lang="kk-KZ" sz="5400" b="1" dirty="0" smtClean="0"/>
              <a:t>ына </a:t>
            </a:r>
          </a:p>
          <a:p>
            <a:r>
              <a:rPr lang="kk-KZ" sz="5400" b="1" dirty="0" smtClean="0"/>
              <a:t> әр т</a:t>
            </a:r>
            <a:r>
              <a:rPr lang="kk-KZ" sz="4800" b="1" dirty="0" smtClean="0"/>
              <a:t>ү</a:t>
            </a:r>
            <a:r>
              <a:rPr lang="kk-KZ" sz="5400" b="1" dirty="0" smtClean="0"/>
              <a:t>рлі </a:t>
            </a:r>
          </a:p>
          <a:p>
            <a:r>
              <a:rPr lang="kk-KZ" sz="5400" b="1" dirty="0" smtClean="0"/>
              <a:t>факторларды</a:t>
            </a:r>
            <a:r>
              <a:rPr lang="kk-KZ" sz="4800" b="1" dirty="0" smtClean="0"/>
              <a:t>ң</a:t>
            </a:r>
            <a:r>
              <a:rPr lang="kk-KZ" sz="5400" b="1" dirty="0" smtClean="0"/>
              <a:t> </a:t>
            </a:r>
          </a:p>
          <a:p>
            <a:r>
              <a:rPr lang="kk-KZ" sz="5400" b="1" dirty="0" smtClean="0"/>
              <a:t> </a:t>
            </a:r>
            <a:r>
              <a:rPr lang="kk-KZ" sz="5400" b="1" dirty="0" smtClean="0"/>
              <a:t>әсері</a:t>
            </a:r>
            <a:endParaRPr lang="ru-RU" sz="5400" b="1" dirty="0"/>
          </a:p>
        </p:txBody>
      </p:sp>
      <p:pic>
        <p:nvPicPr>
          <p:cNvPr id="4" name="Picture 7" descr="ethano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717032"/>
            <a:ext cx="3456384" cy="2736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444664"/>
          </a:xfrm>
        </p:spPr>
        <p:txBody>
          <a:bodyPr>
            <a:normAutofit/>
          </a:bodyPr>
          <a:lstStyle/>
          <a:p>
            <a:r>
              <a:rPr lang="kk-KZ" sz="1800" dirty="0" smtClean="0"/>
              <a:t>Есеп № 2                          ІІ - нұсқа</a:t>
            </a:r>
            <a:endParaRPr lang="ru-RU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7355160" cy="53309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k-KZ" dirty="0" smtClean="0"/>
              <a:t>   4NH</a:t>
            </a:r>
            <a:r>
              <a:rPr lang="kk-KZ" baseline="-25000" dirty="0" smtClean="0"/>
              <a:t>3</a:t>
            </a:r>
            <a:r>
              <a:rPr lang="kk-KZ" dirty="0" smtClean="0"/>
              <a:t> </a:t>
            </a:r>
            <a:r>
              <a:rPr lang="kk-KZ" dirty="0" smtClean="0"/>
              <a:t>+ 3O</a:t>
            </a:r>
            <a:r>
              <a:rPr lang="kk-KZ" baseline="-25000" dirty="0" smtClean="0"/>
              <a:t>2</a:t>
            </a:r>
            <a:r>
              <a:rPr lang="kk-KZ" dirty="0" smtClean="0"/>
              <a:t> = 2N</a:t>
            </a:r>
            <a:r>
              <a:rPr lang="kk-KZ" baseline="-25000" dirty="0" smtClean="0"/>
              <a:t>2 </a:t>
            </a:r>
            <a:r>
              <a:rPr lang="kk-KZ" dirty="0" smtClean="0"/>
              <a:t>+ 6H</a:t>
            </a:r>
            <a:r>
              <a:rPr lang="kk-KZ" baseline="-25000" dirty="0" smtClean="0"/>
              <a:t>2</a:t>
            </a:r>
            <a:r>
              <a:rPr lang="kk-KZ" dirty="0" smtClean="0"/>
              <a:t>O  оттектің концентрациясын 4 есе арттырғанда реакция жылдамдығы:</a:t>
            </a:r>
            <a:endParaRPr lang="ru-RU" dirty="0" smtClean="0"/>
          </a:p>
          <a:p>
            <a:r>
              <a:rPr lang="kk-KZ" dirty="0" smtClean="0"/>
              <a:t>  </a:t>
            </a:r>
            <a:r>
              <a:rPr lang="kk-KZ" dirty="0" smtClean="0"/>
              <a:t>3 есе артады         </a:t>
            </a:r>
            <a:endParaRPr lang="kk-KZ" dirty="0" smtClean="0"/>
          </a:p>
          <a:p>
            <a:r>
              <a:rPr lang="kk-KZ" dirty="0" smtClean="0"/>
              <a:t> </a:t>
            </a:r>
            <a:r>
              <a:rPr lang="kk-KZ" dirty="0" smtClean="0"/>
              <a:t> </a:t>
            </a:r>
            <a:r>
              <a:rPr lang="kk-KZ" dirty="0" smtClean="0"/>
              <a:t>9 есе </a:t>
            </a:r>
            <a:r>
              <a:rPr lang="kk-KZ" dirty="0" smtClean="0"/>
              <a:t>кемиды           </a:t>
            </a:r>
            <a:endParaRPr lang="ru-RU" dirty="0" smtClean="0"/>
          </a:p>
          <a:p>
            <a:r>
              <a:rPr lang="kk-KZ" dirty="0" smtClean="0"/>
              <a:t>  </a:t>
            </a:r>
            <a:r>
              <a:rPr lang="kk-KZ" dirty="0" smtClean="0"/>
              <a:t>9 есе </a:t>
            </a:r>
            <a:r>
              <a:rPr lang="kk-KZ" dirty="0" smtClean="0"/>
              <a:t>артады</a:t>
            </a:r>
            <a:endParaRPr lang="ru-RU" dirty="0" smtClean="0"/>
          </a:p>
          <a:p>
            <a:r>
              <a:rPr lang="kk-KZ" dirty="0" smtClean="0"/>
              <a:t>  64 </a:t>
            </a:r>
            <a:r>
              <a:rPr lang="kk-KZ" dirty="0" smtClean="0"/>
              <a:t>есе </a:t>
            </a:r>
            <a:r>
              <a:rPr lang="kk-KZ" dirty="0" smtClean="0"/>
              <a:t>артады</a:t>
            </a:r>
            <a:r>
              <a:rPr lang="kk-KZ" dirty="0" smtClean="0"/>
              <a:t> </a:t>
            </a:r>
            <a:endParaRPr lang="kk-KZ" dirty="0" smtClean="0"/>
          </a:p>
          <a:p>
            <a:r>
              <a:rPr lang="kk-KZ" dirty="0" smtClean="0"/>
              <a:t>  27 </a:t>
            </a:r>
            <a:r>
              <a:rPr lang="kk-KZ" dirty="0" smtClean="0"/>
              <a:t>есе кемиды </a:t>
            </a:r>
            <a:endParaRPr lang="kk-KZ" dirty="0" smtClean="0"/>
          </a:p>
          <a:p>
            <a:pPr>
              <a:buNone/>
            </a:pPr>
            <a:r>
              <a:rPr lang="kk-KZ" dirty="0" smtClean="0"/>
              <a:t>                                 </a:t>
            </a:r>
            <a:r>
              <a:rPr lang="kk-KZ" sz="2000" dirty="0" smtClean="0"/>
              <a:t>Шешуі:</a:t>
            </a:r>
          </a:p>
          <a:p>
            <a:pPr>
              <a:buNone/>
            </a:pPr>
            <a:r>
              <a:rPr lang="kk-KZ" dirty="0" smtClean="0"/>
              <a:t>     4 </a:t>
            </a:r>
            <a:r>
              <a:rPr lang="kk-KZ" sz="2400" b="1" dirty="0" smtClean="0">
                <a:sym typeface="Symbol"/>
              </a:rPr>
              <a:t> </a:t>
            </a:r>
            <a:r>
              <a:rPr lang="kk-KZ" dirty="0" smtClean="0"/>
              <a:t>4</a:t>
            </a:r>
            <a:r>
              <a:rPr lang="kk-KZ" sz="2800" b="1" dirty="0" smtClean="0">
                <a:sym typeface="Symbol"/>
              </a:rPr>
              <a:t> </a:t>
            </a:r>
            <a:r>
              <a:rPr lang="kk-KZ" sz="2800" b="1" dirty="0" smtClean="0">
                <a:sym typeface="Symbol"/>
              </a:rPr>
              <a:t></a:t>
            </a:r>
            <a:r>
              <a:rPr lang="kk-KZ" dirty="0" smtClean="0"/>
              <a:t> 4 </a:t>
            </a:r>
            <a:r>
              <a:rPr lang="kk-KZ" sz="2000" b="1" dirty="0" smtClean="0"/>
              <a:t>=  </a:t>
            </a:r>
            <a:r>
              <a:rPr lang="kk-KZ" sz="2400" b="1" dirty="0" smtClean="0"/>
              <a:t>64</a:t>
            </a:r>
            <a:r>
              <a:rPr lang="kk-KZ" sz="2400" dirty="0" smtClean="0"/>
              <a:t> </a:t>
            </a:r>
            <a:r>
              <a:rPr lang="kk-KZ" sz="2400" dirty="0" smtClean="0"/>
              <a:t>           </a:t>
            </a:r>
          </a:p>
          <a:p>
            <a:pPr>
              <a:buNone/>
            </a:pPr>
            <a:r>
              <a:rPr lang="kk-KZ" sz="2400" dirty="0" smtClean="0"/>
              <a:t> </a:t>
            </a:r>
            <a:r>
              <a:rPr lang="kk-KZ" sz="2400" dirty="0" smtClean="0"/>
              <a:t>                               </a:t>
            </a:r>
            <a:r>
              <a:rPr lang="kk-KZ" sz="2000" dirty="0" smtClean="0"/>
              <a:t>Жауабы: 64 есе артады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5373216"/>
            <a:ext cx="5616624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kk-KZ" sz="4000" dirty="0" smtClean="0"/>
              <a:t>Ма</a:t>
            </a:r>
            <a:r>
              <a:rPr lang="kk-KZ" sz="3600" dirty="0" smtClean="0"/>
              <a:t>қ</a:t>
            </a:r>
            <a:r>
              <a:rPr lang="kk-KZ" sz="4000" dirty="0" smtClean="0"/>
              <a:t>саты: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472608"/>
          </a:xfrm>
        </p:spPr>
        <p:txBody>
          <a:bodyPr>
            <a:normAutofit fontScale="92500" lnSpcReduction="10000"/>
          </a:bodyPr>
          <a:lstStyle/>
          <a:p>
            <a:r>
              <a:rPr lang="kk-KZ" b="1" i="1" dirty="0" smtClean="0"/>
              <a:t>Білімділік мақсаты: </a:t>
            </a:r>
            <a:endParaRPr lang="ru-RU" dirty="0" smtClean="0"/>
          </a:p>
          <a:p>
            <a:r>
              <a:rPr lang="kk-KZ" dirty="0" smtClean="0"/>
              <a:t>Химиялық реакциялар жылдамдығына әсер ететін факторларды анықтау, әрбір фактор әсерін заттың ішкі құрылысы, энергия активизация бойынша түсіндіру. Есеп шығаруды үйрену.</a:t>
            </a:r>
            <a:endParaRPr lang="ru-RU" dirty="0" smtClean="0"/>
          </a:p>
          <a:p>
            <a:r>
              <a:rPr lang="kk-KZ" b="1" i="1" dirty="0" smtClean="0"/>
              <a:t>Дамытушылық мақсаты: </a:t>
            </a:r>
            <a:endParaRPr lang="ru-RU" dirty="0" smtClean="0"/>
          </a:p>
          <a:p>
            <a:r>
              <a:rPr lang="kk-KZ" dirty="0" smtClean="0"/>
              <a:t>Дербес зерттеу жұмыстарының дағдысын дамытуға, бейімділігін салыстыруға, шешім шығара білуге, қорытындыларын жалпылай білуге жағдай жасау.</a:t>
            </a:r>
            <a:endParaRPr lang="ru-RU" dirty="0" smtClean="0"/>
          </a:p>
          <a:p>
            <a:r>
              <a:rPr lang="kk-KZ" b="1" i="1" dirty="0" smtClean="0"/>
              <a:t>Тәрбиелік мақсаты:</a:t>
            </a:r>
            <a:endParaRPr lang="ru-RU" dirty="0" smtClean="0"/>
          </a:p>
          <a:p>
            <a:r>
              <a:rPr lang="kk-KZ" dirty="0" smtClean="0"/>
              <a:t>Оқу еңбегіне деген жауапкершілік қатынасын тәрбиелеу, қиындықтарды жеңе білуге үйрету, кез келген істе табысқа жетуге бейімдеу, жұппен жұмыс істеу дағдыларын қалыптастыру.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55679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kk-KZ" sz="4000" dirty="0" smtClean="0"/>
              <a:t> </a:t>
            </a:r>
            <a:r>
              <a:rPr lang="kk-KZ" sz="2200" dirty="0" smtClean="0"/>
              <a:t>Химиялық  реакцияның жылдамдығына  </a:t>
            </a:r>
            <a:br>
              <a:rPr lang="kk-KZ" sz="2200" dirty="0" smtClean="0"/>
            </a:br>
            <a:r>
              <a:rPr lang="kk-KZ" sz="2200" dirty="0" smtClean="0"/>
              <a:t>әр түрлі факторлардың  әсері</a:t>
            </a:r>
            <a:endParaRPr lang="ru-RU" sz="2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276872"/>
            <a:ext cx="8147248" cy="3849291"/>
          </a:xfrm>
        </p:spPr>
        <p:txBody>
          <a:bodyPr/>
          <a:lstStyle/>
          <a:p>
            <a:r>
              <a:rPr lang="kk-KZ" dirty="0" smtClean="0"/>
              <a:t>Заттарды</a:t>
            </a:r>
            <a:r>
              <a:rPr lang="kk-KZ" sz="2800" dirty="0" smtClean="0"/>
              <a:t>ң</a:t>
            </a:r>
            <a:r>
              <a:rPr lang="kk-KZ" dirty="0" smtClean="0"/>
              <a:t> концентрациясы</a:t>
            </a:r>
          </a:p>
          <a:p>
            <a:r>
              <a:rPr lang="kk-KZ" dirty="0" smtClean="0"/>
              <a:t>Температураны</a:t>
            </a:r>
            <a:r>
              <a:rPr lang="kk-KZ" sz="2800" dirty="0" smtClean="0"/>
              <a:t>ң</a:t>
            </a:r>
            <a:r>
              <a:rPr lang="kk-KZ" dirty="0" smtClean="0"/>
              <a:t> </a:t>
            </a:r>
            <a:r>
              <a:rPr lang="kk-KZ" sz="2800" dirty="0" smtClean="0"/>
              <a:t>ә</a:t>
            </a:r>
            <a:r>
              <a:rPr lang="kk-KZ" dirty="0" smtClean="0"/>
              <a:t>сері</a:t>
            </a:r>
          </a:p>
          <a:p>
            <a:r>
              <a:rPr lang="kk-KZ" dirty="0" smtClean="0"/>
              <a:t>Каталазаторды</a:t>
            </a:r>
            <a:r>
              <a:rPr lang="kk-KZ" sz="2800" dirty="0" smtClean="0"/>
              <a:t>ң</a:t>
            </a:r>
            <a:r>
              <a:rPr lang="kk-KZ" dirty="0" smtClean="0"/>
              <a:t> (өршіткі) </a:t>
            </a:r>
            <a:r>
              <a:rPr lang="kk-KZ" sz="2800" dirty="0" smtClean="0"/>
              <a:t>ә</a:t>
            </a:r>
            <a:r>
              <a:rPr lang="kk-KZ" dirty="0" smtClean="0"/>
              <a:t>сері</a:t>
            </a:r>
          </a:p>
          <a:p>
            <a:r>
              <a:rPr lang="kk-KZ" dirty="0" smtClean="0"/>
              <a:t>Әрекеттесуші заттарды</a:t>
            </a:r>
            <a:r>
              <a:rPr lang="kk-KZ" sz="2800" dirty="0" smtClean="0"/>
              <a:t>ң</a:t>
            </a:r>
            <a:r>
              <a:rPr lang="kk-KZ" dirty="0" smtClean="0"/>
              <a:t> таби</a:t>
            </a:r>
            <a:r>
              <a:rPr lang="kk-KZ" sz="2800" dirty="0" smtClean="0"/>
              <a:t>ғ</a:t>
            </a:r>
            <a:r>
              <a:rPr lang="kk-KZ" dirty="0" smtClean="0"/>
              <a:t>аты</a:t>
            </a:r>
          </a:p>
          <a:p>
            <a:endParaRPr lang="kk-KZ" dirty="0" smtClean="0"/>
          </a:p>
          <a:p>
            <a:endParaRPr lang="kk-KZ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7239000" cy="1584176"/>
          </a:xfrm>
        </p:spPr>
        <p:txBody>
          <a:bodyPr>
            <a:normAutofit fontScale="90000"/>
          </a:bodyPr>
          <a:lstStyle/>
          <a:p>
            <a:r>
              <a:rPr lang="kk-KZ" sz="2800" dirty="0" smtClean="0"/>
              <a:t>Эпиграф: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kk-KZ" sz="2800" dirty="0" smtClean="0"/>
              <a:t>“</a:t>
            </a:r>
            <a:r>
              <a:rPr lang="kk-KZ" sz="2800" i="1" dirty="0" smtClean="0"/>
              <a:t>Біз жаңалықтарды ашуға болатын ғасырда тұрғанымыз керемет! </a:t>
            </a:r>
            <a:r>
              <a:rPr lang="kk-KZ" sz="4800" i="1" dirty="0" smtClean="0"/>
              <a:t>”</a:t>
            </a:r>
            <a:endParaRPr lang="ru-RU" sz="4800" i="1" dirty="0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10800000" flipH="1" flipV="1">
            <a:off x="395536" y="2276872"/>
            <a:ext cx="7488832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39552" y="2276872"/>
            <a:ext cx="6552728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AutoShape 2"/>
          <p:cNvSpPr>
            <a:spLocks noChangeArrowheads="1"/>
          </p:cNvSpPr>
          <p:nvPr/>
        </p:nvSpPr>
        <p:spPr bwMode="auto">
          <a:xfrm>
            <a:off x="611560" y="2636912"/>
            <a:ext cx="1512168" cy="108012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66FFFF"/>
              </a:gs>
              <a:gs pos="50000">
                <a:schemeClr val="tx2"/>
              </a:gs>
              <a:gs pos="100000">
                <a:srgbClr val="66FFFF"/>
              </a:gs>
            </a:gsLst>
            <a:lin ang="18900000" scaled="1"/>
          </a:gradFill>
          <a:ln w="9525">
            <a:solidFill>
              <a:srgbClr val="00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kk-KZ" sz="1400" b="1" dirty="0" smtClean="0">
                <a:solidFill>
                  <a:srgbClr val="000000"/>
                </a:solidFill>
                <a:latin typeface="Times New Roman" pitchFamily="18" charset="0"/>
              </a:rPr>
              <a:t>Заттардың</a:t>
            </a:r>
          </a:p>
          <a:p>
            <a:pPr algn="ctr"/>
            <a:r>
              <a:rPr lang="kk-KZ" sz="1400" b="1" dirty="0" smtClean="0">
                <a:solidFill>
                  <a:srgbClr val="000000"/>
                </a:solidFill>
                <a:latin typeface="Times New Roman" pitchFamily="18" charset="0"/>
              </a:rPr>
              <a:t>табиғаты </a:t>
            </a:r>
            <a:endParaRPr lang="ru-RU" sz="14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3731" name="AutoShape 3"/>
          <p:cNvSpPr>
            <a:spLocks noChangeArrowheads="1"/>
          </p:cNvSpPr>
          <p:nvPr/>
        </p:nvSpPr>
        <p:spPr bwMode="auto">
          <a:xfrm>
            <a:off x="2699792" y="2708920"/>
            <a:ext cx="1512168" cy="100811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66FFFF"/>
              </a:gs>
              <a:gs pos="50000">
                <a:schemeClr val="tx2"/>
              </a:gs>
              <a:gs pos="100000">
                <a:srgbClr val="66FFFF"/>
              </a:gs>
            </a:gsLst>
            <a:lin ang="18900000" scaled="1"/>
          </a:gradFill>
          <a:ln w="9525">
            <a:solidFill>
              <a:srgbClr val="00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kk-KZ" sz="1400" b="1" dirty="0" smtClean="0">
                <a:solidFill>
                  <a:srgbClr val="000000"/>
                </a:solidFill>
                <a:latin typeface="Times New Roman" pitchFamily="18" charset="0"/>
              </a:rPr>
              <a:t>Заттардың  </a:t>
            </a:r>
          </a:p>
          <a:p>
            <a:pPr algn="ctr"/>
            <a:r>
              <a:rPr lang="kk-KZ" sz="1400" b="1" dirty="0" smtClean="0">
                <a:solidFill>
                  <a:srgbClr val="000000"/>
                </a:solidFill>
                <a:latin typeface="Times New Roman" pitchFamily="18" charset="0"/>
              </a:rPr>
              <a:t>концент -</a:t>
            </a:r>
          </a:p>
          <a:p>
            <a:pPr algn="ctr"/>
            <a:r>
              <a:rPr lang="kk-KZ" sz="1400" b="1" dirty="0" smtClean="0">
                <a:solidFill>
                  <a:srgbClr val="000000"/>
                </a:solidFill>
                <a:latin typeface="Times New Roman" pitchFamily="18" charset="0"/>
              </a:rPr>
              <a:t>рациясы</a:t>
            </a:r>
          </a:p>
        </p:txBody>
      </p:sp>
      <p:sp>
        <p:nvSpPr>
          <p:cNvPr id="73732" name="AutoShape 4"/>
          <p:cNvSpPr>
            <a:spLocks noChangeArrowheads="1"/>
          </p:cNvSpPr>
          <p:nvPr/>
        </p:nvSpPr>
        <p:spPr bwMode="auto">
          <a:xfrm>
            <a:off x="6732240" y="2780928"/>
            <a:ext cx="1368152" cy="100811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66FFFF"/>
              </a:gs>
              <a:gs pos="50000">
                <a:schemeClr val="tx2"/>
              </a:gs>
              <a:gs pos="100000">
                <a:srgbClr val="66FFFF"/>
              </a:gs>
            </a:gsLst>
            <a:lin ang="18900000" scaled="1"/>
          </a:gra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kk-KZ" sz="1400" b="1" dirty="0" smtClean="0">
                <a:solidFill>
                  <a:srgbClr val="000000"/>
                </a:solidFill>
                <a:latin typeface="Times New Roman" pitchFamily="18" charset="0"/>
              </a:rPr>
              <a:t>Темпера -</a:t>
            </a:r>
          </a:p>
          <a:p>
            <a:pPr algn="ctr"/>
            <a:r>
              <a:rPr lang="kk-KZ" sz="1400" b="1" dirty="0" smtClean="0">
                <a:solidFill>
                  <a:srgbClr val="000000"/>
                </a:solidFill>
                <a:latin typeface="Times New Roman" pitchFamily="18" charset="0"/>
              </a:rPr>
              <a:t>тураның </a:t>
            </a:r>
          </a:p>
          <a:p>
            <a:pPr algn="ctr"/>
            <a:r>
              <a:rPr lang="kk-KZ" sz="1400" b="1" dirty="0" smtClean="0">
                <a:solidFill>
                  <a:srgbClr val="000000"/>
                </a:solidFill>
                <a:latin typeface="Times New Roman" pitchFamily="18" charset="0"/>
              </a:rPr>
              <a:t>әсері</a:t>
            </a:r>
            <a:endParaRPr lang="ru-RU" sz="14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3733" name="AutoShape 5"/>
          <p:cNvSpPr>
            <a:spLocks noChangeArrowheads="1"/>
          </p:cNvSpPr>
          <p:nvPr/>
        </p:nvSpPr>
        <p:spPr bwMode="auto">
          <a:xfrm>
            <a:off x="4716016" y="2780928"/>
            <a:ext cx="1512168" cy="100811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66FFFF"/>
              </a:gs>
              <a:gs pos="50000">
                <a:schemeClr val="tx2"/>
              </a:gs>
              <a:gs pos="100000">
                <a:srgbClr val="66FFFF"/>
              </a:gs>
            </a:gsLst>
            <a:lin ang="18900000" scaled="1"/>
          </a:gradFill>
          <a:ln w="9525">
            <a:solidFill>
              <a:srgbClr val="00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kk-KZ" sz="1400" b="1" dirty="0" smtClean="0">
                <a:solidFill>
                  <a:srgbClr val="000000"/>
                </a:solidFill>
                <a:latin typeface="Times New Roman" pitchFamily="18" charset="0"/>
              </a:rPr>
              <a:t>Катали -</a:t>
            </a:r>
          </a:p>
          <a:p>
            <a:pPr algn="ctr"/>
            <a:r>
              <a:rPr lang="kk-KZ" sz="1400" b="1" dirty="0" smtClean="0">
                <a:solidFill>
                  <a:srgbClr val="000000"/>
                </a:solidFill>
                <a:latin typeface="Times New Roman" pitchFamily="18" charset="0"/>
              </a:rPr>
              <a:t>затор </a:t>
            </a:r>
          </a:p>
          <a:p>
            <a:pPr algn="ctr"/>
            <a:r>
              <a:rPr lang="kk-KZ" sz="1400" b="1" dirty="0" smtClean="0">
                <a:solidFill>
                  <a:srgbClr val="000000"/>
                </a:solidFill>
                <a:latin typeface="Times New Roman" pitchFamily="18" charset="0"/>
              </a:rPr>
              <a:t>(өршіткі)</a:t>
            </a:r>
            <a:endParaRPr lang="ru-RU" sz="14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3735" name="AutoShape 7"/>
          <p:cNvSpPr>
            <a:spLocks noChangeArrowheads="1"/>
          </p:cNvSpPr>
          <p:nvPr/>
        </p:nvSpPr>
        <p:spPr bwMode="auto">
          <a:xfrm>
            <a:off x="1259632" y="3933056"/>
            <a:ext cx="358775" cy="648072"/>
          </a:xfrm>
          <a:prstGeom prst="downArrow">
            <a:avLst>
              <a:gd name="adj1" fmla="val 50000"/>
              <a:gd name="adj2" fmla="val 60288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3736" name="AutoShape 8"/>
          <p:cNvSpPr>
            <a:spLocks noChangeArrowheads="1"/>
          </p:cNvSpPr>
          <p:nvPr/>
        </p:nvSpPr>
        <p:spPr bwMode="auto">
          <a:xfrm>
            <a:off x="971600" y="4725144"/>
            <a:ext cx="7200800" cy="720080"/>
          </a:xfrm>
          <a:prstGeom prst="flowChartTerminator">
            <a:avLst/>
          </a:prstGeom>
          <a:solidFill>
            <a:srgbClr val="CCFFFF"/>
          </a:solidFill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kk-KZ" sz="2400" b="1" dirty="0" smtClean="0">
                <a:solidFill>
                  <a:srgbClr val="000000"/>
                </a:solidFill>
                <a:latin typeface="Times New Roman" pitchFamily="18" charset="0"/>
              </a:rPr>
              <a:t>Химиялық реакцияның жылдамдығы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3738" name="AutoShape 10"/>
          <p:cNvSpPr>
            <a:spLocks noChangeArrowheads="1"/>
          </p:cNvSpPr>
          <p:nvPr/>
        </p:nvSpPr>
        <p:spPr bwMode="auto">
          <a:xfrm>
            <a:off x="7164288" y="4005064"/>
            <a:ext cx="358775" cy="649163"/>
          </a:xfrm>
          <a:prstGeom prst="downArrow">
            <a:avLst>
              <a:gd name="adj1" fmla="val 50000"/>
              <a:gd name="adj2" fmla="val 60288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3739" name="AutoShape 11"/>
          <p:cNvSpPr>
            <a:spLocks noChangeArrowheads="1"/>
          </p:cNvSpPr>
          <p:nvPr/>
        </p:nvSpPr>
        <p:spPr bwMode="auto">
          <a:xfrm>
            <a:off x="5292080" y="3933056"/>
            <a:ext cx="358775" cy="721172"/>
          </a:xfrm>
          <a:prstGeom prst="downArrow">
            <a:avLst>
              <a:gd name="adj1" fmla="val 50000"/>
              <a:gd name="adj2" fmla="val 60288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3740" name="AutoShape 12"/>
          <p:cNvSpPr>
            <a:spLocks noChangeArrowheads="1"/>
          </p:cNvSpPr>
          <p:nvPr/>
        </p:nvSpPr>
        <p:spPr bwMode="auto">
          <a:xfrm>
            <a:off x="3275856" y="3861049"/>
            <a:ext cx="358775" cy="720080"/>
          </a:xfrm>
          <a:prstGeom prst="downArrow">
            <a:avLst>
              <a:gd name="adj1" fmla="val 50000"/>
              <a:gd name="adj2" fmla="val 60288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1475656" y="548680"/>
            <a:ext cx="5976664" cy="1080120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Заттардың  ішкі  құрылысы</a:t>
            </a:r>
            <a:endParaRPr lang="ru-RU" dirty="0"/>
          </a:p>
        </p:txBody>
      </p:sp>
      <p:sp>
        <p:nvSpPr>
          <p:cNvPr id="14" name="Стрелка вниз 13"/>
          <p:cNvSpPr/>
          <p:nvPr/>
        </p:nvSpPr>
        <p:spPr>
          <a:xfrm>
            <a:off x="1691680" y="1628800"/>
            <a:ext cx="288032" cy="864096"/>
          </a:xfrm>
          <a:prstGeom prst="down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3131840" y="1772816"/>
            <a:ext cx="360040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5076056" y="1844824"/>
            <a:ext cx="360040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6660232" y="1628800"/>
            <a:ext cx="360040" cy="8640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555776" y="6021288"/>
            <a:ext cx="432048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Өмірде қолданылуы</a:t>
            </a:r>
            <a:endParaRPr lang="ru-RU" dirty="0"/>
          </a:p>
        </p:txBody>
      </p:sp>
      <p:sp>
        <p:nvSpPr>
          <p:cNvPr id="19" name="Стрелка вниз 18"/>
          <p:cNvSpPr/>
          <p:nvPr/>
        </p:nvSpPr>
        <p:spPr>
          <a:xfrm>
            <a:off x="4067944" y="5589240"/>
            <a:ext cx="504056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88680"/>
          </a:xfrm>
        </p:spPr>
        <p:txBody>
          <a:bodyPr>
            <a:normAutofit fontScale="90000"/>
          </a:bodyPr>
          <a:lstStyle/>
          <a:p>
            <a:pPr algn="ctr"/>
            <a:r>
              <a:rPr lang="kk-KZ" sz="2000" dirty="0" smtClean="0"/>
              <a:t>Концентрацияның  әсері. </a:t>
            </a:r>
            <a:r>
              <a:rPr lang="kk-KZ" sz="2000" dirty="0" smtClean="0"/>
              <a:t>Ә</a:t>
            </a:r>
            <a:r>
              <a:rPr lang="kk-KZ" sz="2000" dirty="0" smtClean="0"/>
              <a:t>рекеттесуші </a:t>
            </a:r>
            <a:r>
              <a:rPr lang="kk-KZ" sz="2000" dirty="0" smtClean="0"/>
              <a:t>массалар </a:t>
            </a:r>
            <a:r>
              <a:rPr lang="kk-KZ" sz="2000" dirty="0" smtClean="0"/>
              <a:t>заңы 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7283152" cy="5114968"/>
          </a:xfrm>
        </p:spPr>
        <p:txBody>
          <a:bodyPr>
            <a:normAutofit/>
          </a:bodyPr>
          <a:lstStyle/>
          <a:p>
            <a:r>
              <a:rPr lang="kk-KZ" dirty="0" smtClean="0"/>
              <a:t>Жалпы </a:t>
            </a:r>
            <a:r>
              <a:rPr lang="kk-KZ" b="1" dirty="0" smtClean="0"/>
              <a:t>А + В = С + Д</a:t>
            </a:r>
            <a:r>
              <a:rPr lang="kk-KZ" dirty="0" smtClean="0"/>
              <a:t>  теңдеуі бойынша жүретін реакциялар үшін бұл заң мынадай теңдеумен өрнектеледі:</a:t>
            </a:r>
            <a:endParaRPr lang="ru-RU" dirty="0" smtClean="0"/>
          </a:p>
          <a:p>
            <a:r>
              <a:rPr lang="kk-KZ" dirty="0" smtClean="0"/>
              <a:t>                                      </a:t>
            </a:r>
            <a:r>
              <a:rPr lang="kk-KZ" b="1" dirty="0" smtClean="0"/>
              <a:t>U  = k С</a:t>
            </a:r>
            <a:r>
              <a:rPr lang="kk-KZ" b="1" baseline="-25000" dirty="0" smtClean="0"/>
              <a:t>А </a:t>
            </a:r>
            <a:r>
              <a:rPr lang="kk-KZ" dirty="0" smtClean="0"/>
              <a:t> </a:t>
            </a:r>
            <a:r>
              <a:rPr lang="kk-KZ" dirty="0" smtClean="0">
                <a:sym typeface="Symbol"/>
              </a:rPr>
              <a:t></a:t>
            </a:r>
            <a:r>
              <a:rPr lang="kk-KZ" dirty="0" smtClean="0"/>
              <a:t> </a:t>
            </a:r>
            <a:r>
              <a:rPr lang="kk-KZ" b="1" baseline="-25000" dirty="0" smtClean="0"/>
              <a:t>  </a:t>
            </a:r>
            <a:r>
              <a:rPr lang="kk-KZ" b="1" dirty="0" smtClean="0"/>
              <a:t>С</a:t>
            </a:r>
            <a:r>
              <a:rPr lang="kk-KZ" b="1" baseline="-25000" dirty="0" smtClean="0"/>
              <a:t>В</a:t>
            </a:r>
            <a:r>
              <a:rPr lang="kk-KZ" b="1" dirty="0" smtClean="0"/>
              <a:t>  </a:t>
            </a:r>
            <a:endParaRPr lang="ru-RU" dirty="0" smtClean="0"/>
          </a:p>
          <a:p>
            <a:r>
              <a:rPr lang="kk-KZ" dirty="0" smtClean="0"/>
              <a:t>С</a:t>
            </a:r>
            <a:r>
              <a:rPr lang="kk-KZ" baseline="-25000" dirty="0" smtClean="0"/>
              <a:t>А  </a:t>
            </a:r>
            <a:r>
              <a:rPr lang="kk-KZ" dirty="0" smtClean="0"/>
              <a:t> және </a:t>
            </a:r>
            <a:r>
              <a:rPr lang="kk-KZ" baseline="-25000" dirty="0" smtClean="0"/>
              <a:t> </a:t>
            </a:r>
            <a:r>
              <a:rPr lang="kk-KZ" dirty="0" smtClean="0"/>
              <a:t>С</a:t>
            </a:r>
            <a:r>
              <a:rPr lang="kk-KZ" baseline="-25000" dirty="0" smtClean="0"/>
              <a:t>В</a:t>
            </a:r>
            <a:r>
              <a:rPr lang="kk-KZ" dirty="0" smtClean="0"/>
              <a:t>  - А және В заттарының концентрациясы, моль/л,</a:t>
            </a:r>
            <a:endParaRPr lang="ru-RU" dirty="0" smtClean="0"/>
          </a:p>
          <a:p>
            <a:r>
              <a:rPr lang="kk-KZ" dirty="0" smtClean="0"/>
              <a:t>k  - жылдамдық константасы деп аталатын пропорционалдық коэффициент. Әрекеттесуші заттардың әрбіреуінің концентрациясы 1моль/л  болса, ол сан жағынан реакция жылдамдығына тең болады:  </a:t>
            </a:r>
            <a:r>
              <a:rPr lang="kk-KZ" b="1" dirty="0" smtClean="0"/>
              <a:t>U =  k.</a:t>
            </a:r>
            <a:r>
              <a:rPr lang="kk-KZ" dirty="0" smtClean="0"/>
              <a:t> </a:t>
            </a:r>
            <a:endParaRPr lang="ru-RU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0"/>
            <a:ext cx="7239000" cy="548680"/>
          </a:xfrm>
        </p:spPr>
        <p:txBody>
          <a:bodyPr>
            <a:normAutofit/>
          </a:bodyPr>
          <a:lstStyle/>
          <a:p>
            <a:r>
              <a:rPr lang="kk-KZ" sz="2000" dirty="0" smtClean="0"/>
              <a:t>Мысалы:                      </a:t>
            </a:r>
            <a:endParaRPr lang="ru-RU" sz="2000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7239000" cy="57630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k-KZ" dirty="0" smtClean="0"/>
              <a:t>С</a:t>
            </a:r>
            <a:r>
              <a:rPr lang="kk-KZ" baseline="-25000" dirty="0" smtClean="0"/>
              <a:t>3</a:t>
            </a:r>
            <a:r>
              <a:rPr lang="kk-KZ" dirty="0" smtClean="0"/>
              <a:t>Н</a:t>
            </a:r>
            <a:r>
              <a:rPr lang="kk-KZ" baseline="-25000" dirty="0" smtClean="0"/>
              <a:t>8</a:t>
            </a:r>
            <a:r>
              <a:rPr lang="kk-KZ" dirty="0" smtClean="0"/>
              <a:t> </a:t>
            </a:r>
            <a:r>
              <a:rPr lang="kk-KZ" dirty="0" smtClean="0"/>
              <a:t>+ 5О</a:t>
            </a:r>
            <a:r>
              <a:rPr lang="kk-KZ" baseline="-25000" dirty="0" smtClean="0"/>
              <a:t>2</a:t>
            </a:r>
            <a:r>
              <a:rPr lang="kk-KZ" dirty="0" smtClean="0"/>
              <a:t> = 3СО</a:t>
            </a:r>
            <a:r>
              <a:rPr lang="kk-KZ" baseline="-25000" dirty="0" smtClean="0"/>
              <a:t>2</a:t>
            </a:r>
            <a:r>
              <a:rPr lang="kk-KZ" dirty="0" smtClean="0"/>
              <a:t> + 4Н</a:t>
            </a:r>
            <a:r>
              <a:rPr lang="kk-KZ" baseline="-25000" dirty="0" smtClean="0"/>
              <a:t>2</a:t>
            </a:r>
            <a:r>
              <a:rPr lang="kk-KZ" dirty="0" smtClean="0"/>
              <a:t>О  </a:t>
            </a:r>
            <a:endParaRPr lang="kk-KZ" dirty="0" smtClean="0"/>
          </a:p>
          <a:p>
            <a:pPr>
              <a:buNone/>
            </a:pPr>
            <a:r>
              <a:rPr lang="kk-KZ" dirty="0" smtClean="0"/>
              <a:t>реакциядағы </a:t>
            </a:r>
            <a:r>
              <a:rPr lang="kk-KZ" dirty="0" smtClean="0"/>
              <a:t>оттегінің концентрациясын 2 есе көбейткенде реакция жылдамдығы ...</a:t>
            </a:r>
            <a:endParaRPr lang="ru-RU" dirty="0" smtClean="0"/>
          </a:p>
          <a:p>
            <a:r>
              <a:rPr lang="kk-KZ" dirty="0" smtClean="0"/>
              <a:t>10 </a:t>
            </a:r>
            <a:r>
              <a:rPr lang="kk-KZ" dirty="0" smtClean="0"/>
              <a:t>есе арттады             </a:t>
            </a:r>
            <a:endParaRPr lang="kk-KZ" dirty="0" smtClean="0"/>
          </a:p>
          <a:p>
            <a:r>
              <a:rPr lang="kk-KZ" dirty="0" smtClean="0"/>
              <a:t> 2 </a:t>
            </a:r>
            <a:r>
              <a:rPr lang="kk-KZ" dirty="0" smtClean="0"/>
              <a:t>есе кемиды </a:t>
            </a:r>
            <a:endParaRPr lang="ru-RU" dirty="0" smtClean="0"/>
          </a:p>
          <a:p>
            <a:r>
              <a:rPr lang="kk-KZ" dirty="0" smtClean="0"/>
              <a:t> </a:t>
            </a:r>
            <a:r>
              <a:rPr lang="kk-KZ" dirty="0" smtClean="0"/>
              <a:t>32 есе арттады              </a:t>
            </a:r>
            <a:endParaRPr lang="kk-KZ" dirty="0" smtClean="0"/>
          </a:p>
          <a:p>
            <a:r>
              <a:rPr lang="kk-KZ" dirty="0" smtClean="0"/>
              <a:t> </a:t>
            </a:r>
            <a:r>
              <a:rPr lang="kk-KZ" dirty="0" smtClean="0"/>
              <a:t>30 есе арттады</a:t>
            </a:r>
            <a:endParaRPr lang="ru-RU" dirty="0" smtClean="0"/>
          </a:p>
          <a:p>
            <a:pPr algn="ctr">
              <a:buNone/>
            </a:pPr>
            <a:r>
              <a:rPr lang="kk-KZ" b="1" dirty="0" smtClean="0"/>
              <a:t>                 Шешуі:</a:t>
            </a:r>
            <a:endParaRPr lang="ru-RU" dirty="0" smtClean="0"/>
          </a:p>
          <a:p>
            <a:pPr>
              <a:buNone/>
            </a:pPr>
            <a:r>
              <a:rPr lang="kk-KZ" dirty="0" smtClean="0"/>
              <a:t>2 </a:t>
            </a:r>
            <a:r>
              <a:rPr lang="kk-KZ" dirty="0" smtClean="0">
                <a:sym typeface="Symbol"/>
              </a:rPr>
              <a:t></a:t>
            </a:r>
            <a:r>
              <a:rPr lang="kk-KZ" dirty="0" smtClean="0"/>
              <a:t> 2 </a:t>
            </a:r>
            <a:r>
              <a:rPr lang="kk-KZ" dirty="0" smtClean="0">
                <a:sym typeface="Symbol"/>
              </a:rPr>
              <a:t></a:t>
            </a:r>
            <a:r>
              <a:rPr lang="kk-KZ" dirty="0" smtClean="0"/>
              <a:t> 2 </a:t>
            </a:r>
            <a:r>
              <a:rPr lang="kk-KZ" dirty="0" smtClean="0">
                <a:sym typeface="Symbol"/>
              </a:rPr>
              <a:t></a:t>
            </a:r>
            <a:r>
              <a:rPr lang="kk-KZ" dirty="0" smtClean="0"/>
              <a:t> 2 </a:t>
            </a:r>
            <a:r>
              <a:rPr lang="kk-KZ" dirty="0" smtClean="0">
                <a:sym typeface="Symbol"/>
              </a:rPr>
              <a:t></a:t>
            </a:r>
            <a:r>
              <a:rPr lang="kk-KZ" dirty="0" smtClean="0"/>
              <a:t> 2 = 32</a:t>
            </a:r>
            <a:endParaRPr lang="ru-RU" dirty="0" smtClean="0"/>
          </a:p>
          <a:p>
            <a:pPr>
              <a:buNone/>
            </a:pPr>
            <a:r>
              <a:rPr lang="kk-KZ" dirty="0" smtClean="0"/>
              <a:t>                                             </a:t>
            </a:r>
            <a:endParaRPr lang="kk-KZ" dirty="0" smtClean="0"/>
          </a:p>
          <a:p>
            <a:pPr>
              <a:buNone/>
            </a:pPr>
            <a:r>
              <a:rPr lang="kk-KZ" dirty="0" smtClean="0"/>
              <a:t> </a:t>
            </a:r>
            <a:r>
              <a:rPr lang="kk-KZ" dirty="0" smtClean="0"/>
              <a:t>Жауабы: 32 есе арттады             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4509120"/>
            <a:ext cx="3672408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372656"/>
          </a:xfrm>
        </p:spPr>
        <p:txBody>
          <a:bodyPr>
            <a:normAutofit/>
          </a:bodyPr>
          <a:lstStyle/>
          <a:p>
            <a:r>
              <a:rPr lang="kk-KZ" sz="2000" dirty="0" smtClean="0"/>
              <a:t>Мысалы: 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7239000" cy="5619024"/>
          </a:xfrm>
        </p:spPr>
        <p:txBody>
          <a:bodyPr/>
          <a:lstStyle/>
          <a:p>
            <a:pPr>
              <a:buNone/>
            </a:pPr>
            <a:r>
              <a:rPr lang="kk-KZ" dirty="0" smtClean="0"/>
              <a:t>  </a:t>
            </a:r>
            <a:r>
              <a:rPr lang="kk-KZ" b="1" dirty="0" smtClean="0"/>
              <a:t>Температураны </a:t>
            </a:r>
            <a:r>
              <a:rPr lang="kk-KZ" b="1" dirty="0" smtClean="0"/>
              <a:t>150</a:t>
            </a:r>
            <a:r>
              <a:rPr lang="kk-KZ" b="1" baseline="30000" dirty="0" smtClean="0"/>
              <a:t>0 </a:t>
            </a:r>
            <a:r>
              <a:rPr lang="kk-KZ" b="1" dirty="0" smtClean="0"/>
              <a:t>С ден 200</a:t>
            </a:r>
            <a:r>
              <a:rPr lang="kk-KZ" b="1" baseline="30000" dirty="0" smtClean="0"/>
              <a:t>0</a:t>
            </a:r>
            <a:r>
              <a:rPr lang="kk-KZ" b="1" dirty="0" smtClean="0"/>
              <a:t> С – ға жоғарлатқанда реакцияның жылдамдығы неше есе артады, егер температуралық коэффициенті γ = 3  болса.  </a:t>
            </a:r>
            <a:endParaRPr lang="ru-RU" b="1" dirty="0" smtClean="0"/>
          </a:p>
          <a:p>
            <a:pPr algn="ctr">
              <a:buNone/>
            </a:pPr>
            <a:r>
              <a:rPr lang="kk-KZ" b="1" dirty="0" smtClean="0"/>
              <a:t>   </a:t>
            </a:r>
          </a:p>
          <a:p>
            <a:pPr algn="ctr">
              <a:buNone/>
            </a:pPr>
            <a:r>
              <a:rPr lang="kk-KZ" b="1" dirty="0" smtClean="0"/>
              <a:t> Шешуі</a:t>
            </a:r>
            <a:r>
              <a:rPr lang="kk-KZ" b="1" dirty="0" smtClean="0"/>
              <a:t>:</a:t>
            </a:r>
            <a:endParaRPr lang="ru-RU" b="1" dirty="0" smtClean="0"/>
          </a:p>
          <a:p>
            <a:pPr lvl="0"/>
            <a:r>
              <a:rPr lang="kk-KZ" b="1" dirty="0" smtClean="0"/>
              <a:t>  200</a:t>
            </a:r>
            <a:r>
              <a:rPr lang="kk-KZ" b="1" baseline="30000" dirty="0" smtClean="0"/>
              <a:t>0</a:t>
            </a:r>
            <a:r>
              <a:rPr lang="kk-KZ" b="1" dirty="0" smtClean="0"/>
              <a:t> С - 150</a:t>
            </a:r>
            <a:r>
              <a:rPr lang="kk-KZ" b="1" baseline="30000" dirty="0" smtClean="0"/>
              <a:t>0 </a:t>
            </a:r>
            <a:r>
              <a:rPr lang="kk-KZ" b="1" dirty="0" smtClean="0"/>
              <a:t> = 50</a:t>
            </a:r>
            <a:r>
              <a:rPr lang="kk-KZ" b="1" baseline="30000" dirty="0" smtClean="0"/>
              <a:t>0</a:t>
            </a:r>
            <a:r>
              <a:rPr lang="kk-KZ" b="1" dirty="0" smtClean="0"/>
              <a:t>      </a:t>
            </a:r>
            <a:endParaRPr lang="ru-RU" b="1" dirty="0" smtClean="0"/>
          </a:p>
          <a:p>
            <a:pPr lvl="0"/>
            <a:r>
              <a:rPr lang="kk-KZ" b="1" dirty="0" smtClean="0"/>
              <a:t>  50 : 10 = 5    </a:t>
            </a:r>
            <a:endParaRPr lang="ru-RU" b="1" dirty="0" smtClean="0"/>
          </a:p>
          <a:p>
            <a:pPr lvl="0"/>
            <a:r>
              <a:rPr lang="kk-KZ" b="1" dirty="0" smtClean="0"/>
              <a:t>  3 </a:t>
            </a:r>
            <a:r>
              <a:rPr lang="kk-KZ" b="1" dirty="0" smtClean="0">
                <a:sym typeface="Symbol"/>
              </a:rPr>
              <a:t></a:t>
            </a:r>
            <a:r>
              <a:rPr lang="kk-KZ" b="1" dirty="0" smtClean="0"/>
              <a:t> 3 </a:t>
            </a:r>
            <a:r>
              <a:rPr lang="kk-KZ" b="1" dirty="0" smtClean="0">
                <a:sym typeface="Symbol"/>
              </a:rPr>
              <a:t></a:t>
            </a:r>
            <a:r>
              <a:rPr lang="kk-KZ" b="1" dirty="0" smtClean="0"/>
              <a:t> 3 </a:t>
            </a:r>
            <a:r>
              <a:rPr lang="kk-KZ" b="1" dirty="0" smtClean="0">
                <a:sym typeface="Symbol"/>
              </a:rPr>
              <a:t></a:t>
            </a:r>
            <a:r>
              <a:rPr lang="kk-KZ" b="1" dirty="0" smtClean="0"/>
              <a:t> 3 </a:t>
            </a:r>
            <a:r>
              <a:rPr lang="kk-KZ" b="1" dirty="0" smtClean="0">
                <a:sym typeface="Symbol"/>
              </a:rPr>
              <a:t></a:t>
            </a:r>
            <a:r>
              <a:rPr lang="kk-KZ" b="1" dirty="0" smtClean="0"/>
              <a:t> 3  = 243  </a:t>
            </a:r>
            <a:endParaRPr lang="kk-KZ" b="1" dirty="0" smtClean="0"/>
          </a:p>
          <a:p>
            <a:pPr lvl="0">
              <a:buNone/>
            </a:pPr>
            <a:r>
              <a:rPr lang="kk-KZ" b="1" dirty="0" smtClean="0"/>
              <a:t>       </a:t>
            </a:r>
            <a:endParaRPr lang="ru-RU" b="1" dirty="0" smtClean="0"/>
          </a:p>
          <a:p>
            <a:pPr>
              <a:buNone/>
            </a:pPr>
            <a:r>
              <a:rPr lang="kk-KZ" b="1" dirty="0" smtClean="0"/>
              <a:t>                         </a:t>
            </a:r>
            <a:r>
              <a:rPr lang="kk-KZ" b="1" dirty="0" smtClean="0"/>
              <a:t> </a:t>
            </a:r>
            <a:r>
              <a:rPr lang="kk-KZ" b="1" dirty="0" smtClean="0"/>
              <a:t>Жауабы: 243 рет  </a:t>
            </a:r>
            <a:endParaRPr lang="ru-RU" b="1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3501008"/>
            <a:ext cx="4104456" cy="1512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7311008" cy="516672"/>
          </a:xfrm>
        </p:spPr>
        <p:txBody>
          <a:bodyPr>
            <a:normAutofit fontScale="90000"/>
          </a:bodyPr>
          <a:lstStyle/>
          <a:p>
            <a:r>
              <a:rPr lang="kk-KZ" sz="2000" dirty="0" smtClean="0"/>
              <a:t>Есеп  </a:t>
            </a:r>
            <a:r>
              <a:rPr lang="kk-KZ" sz="2000" dirty="0" smtClean="0"/>
              <a:t>№ </a:t>
            </a:r>
            <a:r>
              <a:rPr lang="kk-KZ" sz="2000" dirty="0" smtClean="0"/>
              <a:t>1                     </a:t>
            </a:r>
            <a:r>
              <a:rPr lang="kk-KZ" sz="2000" dirty="0" smtClean="0"/>
              <a:t>І – нұсқа 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kk-KZ" sz="2000" dirty="0" smtClean="0"/>
              <a:t>             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7239000" cy="3672408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kk-KZ" sz="11200" dirty="0" smtClean="0"/>
              <a:t>                    </a:t>
            </a:r>
            <a:endParaRPr lang="ru-RU" sz="11200" dirty="0" smtClean="0"/>
          </a:p>
          <a:p>
            <a:pPr>
              <a:buNone/>
            </a:pPr>
            <a:r>
              <a:rPr lang="kk-KZ" sz="11200" b="1" dirty="0" smtClean="0"/>
              <a:t>Химиялық реакцияның температуралық </a:t>
            </a:r>
            <a:endParaRPr lang="kk-KZ" sz="11200" b="1" dirty="0" smtClean="0"/>
          </a:p>
          <a:p>
            <a:pPr>
              <a:buNone/>
            </a:pPr>
            <a:r>
              <a:rPr lang="kk-KZ" sz="11200" b="1" dirty="0" smtClean="0"/>
              <a:t>коэффициенті </a:t>
            </a:r>
            <a:r>
              <a:rPr lang="kk-KZ" sz="11200" b="1" dirty="0" smtClean="0"/>
              <a:t> </a:t>
            </a:r>
            <a:r>
              <a:rPr lang="kk-KZ" sz="11200" b="1" dirty="0" smtClean="0"/>
              <a:t> γ </a:t>
            </a:r>
            <a:r>
              <a:rPr lang="kk-KZ" sz="11200" b="1" dirty="0" smtClean="0"/>
              <a:t>= 2. Егер температураны  </a:t>
            </a:r>
            <a:endParaRPr lang="kk-KZ" sz="11200" b="1" dirty="0" smtClean="0"/>
          </a:p>
          <a:p>
            <a:pPr>
              <a:buNone/>
            </a:pPr>
            <a:r>
              <a:rPr lang="kk-KZ" sz="11200" b="1" dirty="0" smtClean="0"/>
              <a:t> </a:t>
            </a:r>
            <a:r>
              <a:rPr lang="kk-KZ" sz="11200" b="1" dirty="0" smtClean="0"/>
              <a:t>  20</a:t>
            </a:r>
            <a:r>
              <a:rPr lang="kk-KZ" sz="11200" b="1" baseline="30000" dirty="0" smtClean="0"/>
              <a:t>0 </a:t>
            </a:r>
            <a:r>
              <a:rPr lang="kk-KZ" sz="11200" b="1" dirty="0" smtClean="0"/>
              <a:t>С дан 40</a:t>
            </a:r>
            <a:r>
              <a:rPr lang="kk-KZ" sz="11200" b="1" baseline="30000" dirty="0" smtClean="0"/>
              <a:t>0</a:t>
            </a:r>
            <a:r>
              <a:rPr lang="kk-KZ" sz="11200" b="1" dirty="0" smtClean="0"/>
              <a:t> С- ге дейін көтерсе, реакцияның жылдамдығы артады:</a:t>
            </a:r>
            <a:endParaRPr lang="ru-RU" sz="11200" b="1" dirty="0" smtClean="0"/>
          </a:p>
          <a:p>
            <a:r>
              <a:rPr lang="kk-KZ" sz="11200" b="1" dirty="0" smtClean="0"/>
              <a:t> </a:t>
            </a:r>
            <a:r>
              <a:rPr lang="kk-KZ" sz="11200" b="1" dirty="0" smtClean="0"/>
              <a:t>2 </a:t>
            </a:r>
            <a:r>
              <a:rPr lang="kk-KZ" sz="11200" b="1" dirty="0" smtClean="0"/>
              <a:t>есе;       </a:t>
            </a:r>
            <a:r>
              <a:rPr lang="kk-KZ" sz="11200" b="1" dirty="0" smtClean="0"/>
              <a:t>16 </a:t>
            </a:r>
            <a:r>
              <a:rPr lang="kk-KZ" sz="11200" b="1" dirty="0" smtClean="0"/>
              <a:t>есе;       </a:t>
            </a:r>
            <a:r>
              <a:rPr lang="kk-KZ" sz="11200" b="1" dirty="0" smtClean="0"/>
              <a:t>7 </a:t>
            </a:r>
            <a:r>
              <a:rPr lang="kk-KZ" sz="11200" b="1" dirty="0" smtClean="0"/>
              <a:t>есе;   </a:t>
            </a:r>
            <a:endParaRPr lang="ru-RU" sz="11200" b="1" dirty="0" smtClean="0"/>
          </a:p>
          <a:p>
            <a:r>
              <a:rPr lang="kk-KZ" sz="11200" b="1" dirty="0" smtClean="0"/>
              <a:t> </a:t>
            </a:r>
            <a:r>
              <a:rPr lang="kk-KZ" sz="11200" b="1" dirty="0" smtClean="0"/>
              <a:t>6 </a:t>
            </a:r>
            <a:r>
              <a:rPr lang="kk-KZ" sz="11200" b="1" dirty="0" smtClean="0"/>
              <a:t>есе;        </a:t>
            </a:r>
            <a:r>
              <a:rPr lang="kk-KZ" sz="11200" b="1" dirty="0" smtClean="0"/>
              <a:t>4 </a:t>
            </a:r>
            <a:r>
              <a:rPr lang="kk-KZ" sz="11200" b="1" dirty="0" smtClean="0"/>
              <a:t>есе;       15 есе;</a:t>
            </a:r>
          </a:p>
          <a:p>
            <a:pPr algn="ctr">
              <a:buNone/>
            </a:pPr>
            <a:r>
              <a:rPr lang="kk-KZ" sz="8000" b="1" dirty="0" smtClean="0"/>
              <a:t>Шешуі:</a:t>
            </a:r>
          </a:p>
          <a:p>
            <a:pPr>
              <a:buNone/>
            </a:pPr>
            <a:endParaRPr lang="kk-KZ" sz="11200" b="1" dirty="0" smtClean="0"/>
          </a:p>
          <a:p>
            <a:pPr lvl="0"/>
            <a:r>
              <a:rPr lang="kk-KZ" sz="11200" b="1" dirty="0" smtClean="0"/>
              <a:t> </a:t>
            </a:r>
            <a:r>
              <a:rPr lang="kk-KZ" sz="11200" b="1" dirty="0" smtClean="0"/>
              <a:t> 40</a:t>
            </a:r>
            <a:r>
              <a:rPr lang="kk-KZ" sz="11200" b="1" baseline="30000" dirty="0" smtClean="0"/>
              <a:t>0</a:t>
            </a:r>
            <a:r>
              <a:rPr lang="kk-KZ" sz="11200" b="1" dirty="0" smtClean="0"/>
              <a:t> </a:t>
            </a:r>
            <a:r>
              <a:rPr lang="kk-KZ" sz="11200" b="1" dirty="0" smtClean="0"/>
              <a:t>С - 2</a:t>
            </a:r>
            <a:r>
              <a:rPr lang="kk-KZ" sz="11200" b="1" dirty="0" smtClean="0"/>
              <a:t>0</a:t>
            </a:r>
            <a:r>
              <a:rPr lang="kk-KZ" sz="11200" b="1" baseline="30000" dirty="0" smtClean="0"/>
              <a:t>0 </a:t>
            </a:r>
            <a:r>
              <a:rPr lang="kk-KZ" sz="11200" b="1" dirty="0" smtClean="0"/>
              <a:t> </a:t>
            </a:r>
            <a:r>
              <a:rPr lang="kk-KZ" sz="11200" b="1" dirty="0" smtClean="0"/>
              <a:t>= </a:t>
            </a:r>
            <a:r>
              <a:rPr lang="kk-KZ" sz="11200" b="1" dirty="0" smtClean="0"/>
              <a:t>20</a:t>
            </a:r>
            <a:r>
              <a:rPr lang="kk-KZ" sz="11200" b="1" baseline="30000" dirty="0" smtClean="0"/>
              <a:t>0</a:t>
            </a:r>
            <a:r>
              <a:rPr lang="kk-KZ" sz="11200" b="1" dirty="0" smtClean="0"/>
              <a:t>      </a:t>
            </a:r>
            <a:endParaRPr lang="ru-RU" sz="11200" b="1" dirty="0" smtClean="0"/>
          </a:p>
          <a:p>
            <a:pPr lvl="0"/>
            <a:r>
              <a:rPr lang="kk-KZ" sz="11200" b="1" dirty="0" smtClean="0"/>
              <a:t>  </a:t>
            </a:r>
            <a:r>
              <a:rPr lang="kk-KZ" sz="11200" b="1" dirty="0" smtClean="0"/>
              <a:t>20 </a:t>
            </a:r>
            <a:r>
              <a:rPr lang="kk-KZ" sz="11200" b="1" dirty="0" smtClean="0"/>
              <a:t>: 10 = </a:t>
            </a:r>
            <a:r>
              <a:rPr lang="kk-KZ" sz="11200" b="1" dirty="0" smtClean="0"/>
              <a:t>2    </a:t>
            </a:r>
            <a:endParaRPr lang="ru-RU" sz="11200" b="1" dirty="0" smtClean="0"/>
          </a:p>
          <a:p>
            <a:pPr lvl="0"/>
            <a:r>
              <a:rPr lang="kk-KZ" sz="11200" b="1" dirty="0" smtClean="0">
                <a:sym typeface="Symbol"/>
              </a:rPr>
              <a:t>  2  </a:t>
            </a:r>
            <a:r>
              <a:rPr lang="kk-KZ" sz="11200" b="1" dirty="0" smtClean="0"/>
              <a:t> 2  </a:t>
            </a:r>
            <a:r>
              <a:rPr lang="kk-KZ" sz="11200" b="1" dirty="0" smtClean="0"/>
              <a:t>= 4</a:t>
            </a:r>
            <a:r>
              <a:rPr lang="kk-KZ" sz="11200" b="1" dirty="0" smtClean="0"/>
              <a:t>  </a:t>
            </a:r>
            <a:endParaRPr lang="kk-KZ" sz="11200" b="1" dirty="0" smtClean="0"/>
          </a:p>
          <a:p>
            <a:pPr lvl="0">
              <a:buNone/>
            </a:pPr>
            <a:r>
              <a:rPr lang="kk-KZ" sz="11200" b="1" dirty="0" smtClean="0"/>
              <a:t>       </a:t>
            </a:r>
            <a:r>
              <a:rPr lang="ru-RU" sz="11200" b="1" dirty="0" smtClean="0"/>
              <a:t>                      </a:t>
            </a:r>
            <a:r>
              <a:rPr lang="kk-KZ" sz="11200" b="1" dirty="0" smtClean="0"/>
              <a:t>Жауабы</a:t>
            </a:r>
            <a:r>
              <a:rPr lang="kk-KZ" sz="11200" b="1" dirty="0" smtClean="0"/>
              <a:t>: 4</a:t>
            </a:r>
            <a:r>
              <a:rPr lang="kk-KZ" sz="11200" b="1" dirty="0" smtClean="0"/>
              <a:t> </a:t>
            </a:r>
            <a:r>
              <a:rPr lang="kk-KZ" sz="11200" b="1" dirty="0" smtClean="0"/>
              <a:t>рет  </a:t>
            </a:r>
            <a:endParaRPr lang="kk-KZ" sz="11200" b="1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kk-KZ" dirty="0" smtClean="0"/>
              <a:t> </a:t>
            </a:r>
            <a:endParaRPr lang="kk-KZ" dirty="0" smtClean="0"/>
          </a:p>
          <a:p>
            <a:pPr>
              <a:buNone/>
            </a:pPr>
            <a:endParaRPr lang="ru-RU" dirty="0" smtClean="0"/>
          </a:p>
          <a:p>
            <a:pPr lvl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4437112"/>
            <a:ext cx="6480720" cy="19442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236</TotalTime>
  <Words>451</Words>
  <Application>Microsoft Office PowerPoint</Application>
  <PresentationFormat>Экран (4:3)</PresentationFormat>
  <Paragraphs>83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Изящная</vt:lpstr>
      <vt:lpstr>Ашық  сабақ  </vt:lpstr>
      <vt:lpstr>Мақсаты:</vt:lpstr>
      <vt:lpstr>  Химиялық  реакцияның жылдамдығына   әр түрлі факторлардың  әсері</vt:lpstr>
      <vt:lpstr>Эпиграф: “Біз жаңалықтарды ашуға болатын ғасырда тұрғанымыз керемет! ”</vt:lpstr>
      <vt:lpstr>Слайд 5</vt:lpstr>
      <vt:lpstr>Концентрацияның  әсері. Әрекеттесуші массалар заңы </vt:lpstr>
      <vt:lpstr>Мысалы:                      </vt:lpstr>
      <vt:lpstr>Мысалы: </vt:lpstr>
      <vt:lpstr>Есеп  № 1                     І – нұсқа                </vt:lpstr>
      <vt:lpstr>Есеп № 2                          ІІ - нұсқа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Ашық сабақ  </dc:title>
  <cp:lastModifiedBy>admin</cp:lastModifiedBy>
  <cp:revision>55</cp:revision>
  <dcterms:modified xsi:type="dcterms:W3CDTF">2011-12-02T19:30:37Z</dcterms:modified>
</cp:coreProperties>
</file>