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71" r:id="rId6"/>
    <p:sldId id="267" r:id="rId7"/>
    <p:sldId id="268" r:id="rId8"/>
    <p:sldId id="270" r:id="rId9"/>
    <p:sldId id="274" r:id="rId10"/>
    <p:sldId id="275" r:id="rId11"/>
    <p:sldId id="258" r:id="rId12"/>
    <p:sldId id="261" r:id="rId13"/>
    <p:sldId id="262" r:id="rId14"/>
    <p:sldId id="277" r:id="rId15"/>
    <p:sldId id="276" r:id="rId16"/>
    <p:sldId id="27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8" autoAdjust="0"/>
    <p:restoredTop sz="94713" autoAdjust="0"/>
  </p:normalViewPr>
  <p:slideViewPr>
    <p:cSldViewPr>
      <p:cViewPr>
        <p:scale>
          <a:sx n="94" d="100"/>
          <a:sy n="94" d="100"/>
        </p:scale>
        <p:origin x="-116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B759A-866E-461F-992C-53FD6E86B8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40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81AB5-D062-4298-82C1-608F932BD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77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FC621-B9BA-49D0-90CB-FD07EE963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5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F1F54-C033-450E-B690-0C7B3E7C0F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91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B9702-957A-4AE3-B9C0-C8409C56C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76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4C1AF-77B3-41E7-BFE9-805BDF96C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07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FF127-84B6-4E15-849C-D82A7433E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96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D7F46-F0A7-49F2-A34C-4BFE35D9E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75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9B9E4-A29D-42AE-8756-BB3EE571C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38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BC46E-6DFC-4FAC-B9D3-B13DE9E79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59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B71D4-E6AA-42CB-9E71-F11052D109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03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fld id="{C410B559-1722-4F71-BE5F-26B500039F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nasilnik-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33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83568" y="5301208"/>
            <a:ext cx="777398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 подготовлены </a:t>
            </a:r>
          </a:p>
          <a:p>
            <a:pPr eaLnBrk="1" hangingPunct="1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педагогом-психологом ГУ СОШ №6 </a:t>
            </a:r>
          </a:p>
          <a:p>
            <a:pPr eaLnBrk="1" hangingPunct="1"/>
            <a:r>
              <a:rPr lang="ru-RU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Маняковой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М.В.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13667" y="188640"/>
            <a:ext cx="871378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0" u="none" strike="noStrike" kern="0" cap="none" spc="0" normalizeH="0" baseline="0" noProof="0" dirty="0" smtClean="0">
                <a:ln w="17780" cmpd="sng">
                  <a:solidFill>
                    <a:srgbClr val="7A7A7A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itchFamily="18" charset="0"/>
              </a:rPr>
              <a:t>Отбасында балаға</a:t>
            </a:r>
            <a:r>
              <a:rPr kumimoji="0" lang="kk-KZ" sz="2800" b="1" i="0" u="none" strike="noStrike" kern="0" cap="none" spc="0" normalizeH="0" noProof="0" dirty="0" smtClean="0">
                <a:ln w="17780" cmpd="sng">
                  <a:solidFill>
                    <a:srgbClr val="7A7A7A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itchFamily="18" charset="0"/>
              </a:rPr>
              <a:t> мейірімсіздікпен қарау </a:t>
            </a:r>
            <a:r>
              <a:rPr kumimoji="0" lang="kk-KZ" sz="2800" b="1" i="0" u="none" strike="noStrike" kern="0" cap="none" spc="0" normalizeH="0" baseline="0" noProof="0" dirty="0" smtClean="0">
                <a:ln w="17780" cmpd="sng">
                  <a:solidFill>
                    <a:srgbClr val="7A7A7A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 w="17780" cmpd="sng">
                  <a:solidFill>
                    <a:srgbClr val="7A7A7A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itchFamily="18" charset="0"/>
              </a:rPr>
              <a:t>Жестокое </a:t>
            </a:r>
            <a:r>
              <a:rPr kumimoji="0" lang="ru-RU" sz="2800" b="1" i="0" u="none" strike="noStrike" kern="0" cap="none" spc="0" normalizeH="0" baseline="0" noProof="0" dirty="0" smtClean="0">
                <a:ln w="17780" cmpd="sng">
                  <a:solidFill>
                    <a:srgbClr val="7A7A7A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itchFamily="18" charset="0"/>
              </a:rPr>
              <a:t>обращение с ребенком в семье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60354" y="1773238"/>
            <a:ext cx="4248150" cy="4352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   Физическое</a:t>
            </a:r>
            <a:r>
              <a:rPr lang="ru-RU" sz="2400" dirty="0" smtClean="0"/>
              <a:t> – это умышленное нанесение вреда здоровью, причинение физической боли, лишение свободы, жилья, пищи, одежды и других нормальных условий жизни, а также уклонение родителей от заботы об уходе, здоровье, безопасности детей.</a:t>
            </a:r>
          </a:p>
        </p:txBody>
      </p:sp>
      <p:pic>
        <p:nvPicPr>
          <p:cNvPr id="6" name="Picture 5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64" y="620613"/>
            <a:ext cx="4481776" cy="57607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b="1" i="1" dirty="0" err="1">
                <a:solidFill>
                  <a:srgbClr val="FF0000"/>
                </a:solidFill>
              </a:rPr>
              <a:t>Зорлық-зомбылық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қалайтанылады</a:t>
            </a:r>
            <a:r>
              <a:rPr lang="ru-RU" sz="2800" b="1" i="1" dirty="0" smtClean="0">
                <a:solidFill>
                  <a:srgbClr val="FF0000"/>
                </a:solidFill>
              </a:rPr>
              <a:t>?</a:t>
            </a:r>
            <a:r>
              <a:rPr lang="ru-RU" sz="2800" b="1" i="1" dirty="0">
                <a:solidFill>
                  <a:srgbClr val="FF3399"/>
                </a:solidFill>
              </a:rPr>
              <a:t/>
            </a:r>
            <a:br>
              <a:rPr lang="ru-RU" sz="2800" b="1" i="1" dirty="0">
                <a:solidFill>
                  <a:srgbClr val="FF3399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проявляется насилие?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29452" y="908720"/>
            <a:ext cx="5799719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 smtClean="0"/>
              <a:t>1. Запугивание и угрозы</a:t>
            </a:r>
            <a:r>
              <a:rPr lang="ru-RU" sz="2000" dirty="0" smtClean="0"/>
              <a:t> – внушение страха криком, жестами, мимикой; угрозы физического наказания милицией, спецшколой, богом; проявление насилия над животными; угрозы бросить ребенка или отнять его, лишить денег и др.</a:t>
            </a:r>
            <a:endParaRPr lang="ru-RU" sz="2000" i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 smtClean="0"/>
              <a:t>2. Изоляция</a:t>
            </a:r>
            <a:r>
              <a:rPr lang="ru-RU" sz="2000" dirty="0" smtClean="0"/>
              <a:t> – постоянный контроль за тем, что делают женщина или ребенок, с кем дружат, встречаются, разговаривают; запрет на общение с близкими людьми, посещение зрелищных мероприятий и др.</a:t>
            </a:r>
            <a:endParaRPr lang="ru-RU" sz="2000" i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 smtClean="0"/>
              <a:t>3. Физическое наказание</a:t>
            </a:r>
            <a:r>
              <a:rPr lang="ru-RU" sz="2000" dirty="0" smtClean="0"/>
              <a:t> – избиение, пощечины, истязания, таскание за волосы, щипание и др.</a:t>
            </a:r>
            <a:endParaRPr lang="ru-RU" sz="2000" i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 smtClean="0"/>
              <a:t>4. Эмоциональное</a:t>
            </a:r>
            <a:r>
              <a:rPr lang="ru-RU" sz="2000" dirty="0" smtClean="0"/>
              <a:t> (психическое) насилие – не только запугивание, угрозы, изоляция, но и унижение чувства собственного достоинства и чести, словесные оскорбления, грубость; внушение мысли, что ребенок – самый худший, а женщина – плохая мать или жена, унижение в присутствии других людей; постоянная критика в адрес ребенка или женщины и др.</a:t>
            </a:r>
          </a:p>
        </p:txBody>
      </p:sp>
      <p:pic>
        <p:nvPicPr>
          <p:cNvPr id="4" name="Picture 4" descr="216-1-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132856"/>
            <a:ext cx="3467877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Зорлық-зомбылықтың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сыртқы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себептері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Внешние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насилия: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10583" y="1628775"/>
            <a:ext cx="441394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dirty="0" smtClean="0"/>
              <a:t>-</a:t>
            </a:r>
            <a:r>
              <a:rPr lang="ru-RU" sz="4400" dirty="0" smtClean="0"/>
              <a:t> </a:t>
            </a:r>
            <a:r>
              <a:rPr lang="ru-RU" sz="2000" dirty="0" smtClean="0"/>
              <a:t>распространение в обществе алкоголизма, наркомании;</a:t>
            </a:r>
          </a:p>
          <a:p>
            <a:pPr eaLnBrk="1" hangingPunct="1">
              <a:buFontTx/>
              <a:buNone/>
            </a:pPr>
            <a:r>
              <a:rPr lang="ru-RU" sz="2000" dirty="0" smtClean="0"/>
              <a:t>-   кризис морали;</a:t>
            </a:r>
          </a:p>
          <a:p>
            <a:pPr eaLnBrk="1" hangingPunct="1">
              <a:buFontTx/>
              <a:buNone/>
            </a:pPr>
            <a:r>
              <a:rPr lang="ru-RU" sz="2000" dirty="0" smtClean="0"/>
              <a:t>-   кризис культуры;</a:t>
            </a:r>
          </a:p>
          <a:p>
            <a:pPr eaLnBrk="1" hangingPunct="1">
              <a:buFontTx/>
              <a:buNone/>
            </a:pPr>
            <a:r>
              <a:rPr lang="ru-RU" sz="2000" dirty="0" smtClean="0"/>
              <a:t>-   влияние СМИ, постоянно демонстрирующих сцены насилия над личностью, картины террористических актов, акты вандализма, садизма и др.</a:t>
            </a:r>
          </a:p>
          <a:p>
            <a:pPr eaLnBrk="1" hangingPunct="1"/>
            <a:endParaRPr lang="ru-RU" sz="2000" dirty="0" smtClean="0"/>
          </a:p>
        </p:txBody>
      </p:sp>
      <p:pic>
        <p:nvPicPr>
          <p:cNvPr id="5" name="Picture 4" descr="p-4-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00337"/>
            <a:ext cx="4751387" cy="3672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22290" y="260648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Зорлық-зомбылықтың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пайда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болу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себептері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возникновения насилия:</a:t>
            </a:r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23320" y="1412776"/>
            <a:ext cx="612068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материальные трудности;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наличие в семье безработного;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нерешенная жилищная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проблема;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алкоголизм и пьянство среди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членов семьи;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наличие наркоманов в семье;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неполная семья;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отчим или мачеха в семье;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ребенок-инвалид или с проблемами со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здоровьем;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нежеланный ребенок;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трудный ребенок;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снятие многих моральных запретов;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семейные конфликты;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самоутверждение за счет слабых;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- культ жестокости, пропагандируемый в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обществе.</a:t>
            </a:r>
          </a:p>
          <a:p>
            <a:pPr eaLnBrk="1" hangingPunct="1">
              <a:lnSpc>
                <a:spcPct val="80000"/>
              </a:lnSpc>
            </a:pPr>
            <a:endParaRPr lang="ru-RU" sz="1800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10172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5" y="1772816"/>
            <a:ext cx="4290865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648"/>
            <a:ext cx="8229600" cy="63341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Отбасында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балаға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мейірімсіз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қараудың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салдары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Последствия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жестокого обращения с детьми в семье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41438"/>
            <a:ext cx="4105151" cy="5256212"/>
          </a:xfrm>
        </p:spPr>
        <p:txBody>
          <a:bodyPr rtlCol="0">
            <a:normAutofit fontScale="85000" lnSpcReduction="10000"/>
          </a:bodyPr>
          <a:lstStyle/>
          <a:p>
            <a:pPr fontAlgn="auto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ь"/>
              <a:defRPr/>
            </a:pPr>
            <a:r>
              <a:rPr lang="ru-RU" sz="2800" dirty="0" smtClean="0">
                <a:latin typeface="Georgia" pitchFamily="18" charset="0"/>
              </a:rPr>
              <a:t>уход в религиозные секты;</a:t>
            </a:r>
          </a:p>
          <a:p>
            <a:pPr fontAlgn="auto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ь"/>
              <a:defRPr/>
            </a:pPr>
            <a:r>
              <a:rPr lang="ru-RU" sz="2800" dirty="0" smtClean="0">
                <a:latin typeface="Georgia" pitchFamily="18" charset="0"/>
              </a:rPr>
              <a:t>объединения в неформальные группы с криминальной и фашисткой направленностью;</a:t>
            </a:r>
          </a:p>
          <a:p>
            <a:pPr fontAlgn="auto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ь"/>
              <a:defRPr/>
            </a:pPr>
            <a:r>
              <a:rPr lang="ru-RU" sz="2800" dirty="0" smtClean="0">
                <a:latin typeface="Georgia" pitchFamily="18" charset="0"/>
              </a:rPr>
              <a:t>агрессивное, преступное поведение детей;</a:t>
            </a:r>
          </a:p>
          <a:p>
            <a:pPr fontAlgn="auto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ь"/>
              <a:defRPr/>
            </a:pPr>
            <a:r>
              <a:rPr lang="ru-RU" sz="2800" dirty="0" smtClean="0">
                <a:latin typeface="Georgia" pitchFamily="18" charset="0"/>
              </a:rPr>
              <a:t>сбежавшие из дома дети умирают от голода и холода, становятся жертвами других детей, также сбежавших от домашнего насилия и др.</a:t>
            </a:r>
          </a:p>
        </p:txBody>
      </p:sp>
      <p:pic>
        <p:nvPicPr>
          <p:cNvPr id="41988" name="Picture 4" descr="1970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975"/>
            <a:ext cx="4391902" cy="5472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26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0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78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4932040" y="115888"/>
            <a:ext cx="3961135" cy="547335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b="1" dirty="0" smtClean="0">
                <a:latin typeface="Georgia" pitchFamily="18" charset="0"/>
              </a:rPr>
              <a:t>     Дети – главный подарок для мира,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С ними чудесней земная картина.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Всё понимают, берутся за всё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Лучшее с ними людское житьё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Частенько слабы, неумелы их руки,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Но некогда думать ребятам о скуке.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В движеньях, заботах их время проходит,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Удача к усердным с годами приходит.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В детские годы мечты расцветают,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Взрослые часто об этом не знают.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Надо детишкам права объяснить,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Многому надо их обучить.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Мир станет лучше на нашей планете,</a:t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sz="1800" b="1" dirty="0" smtClean="0">
                <a:latin typeface="Georgia" pitchFamily="18" charset="0"/>
              </a:rPr>
              <a:t>Если счастливыми будут все дети!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b="1" dirty="0" smtClean="0">
              <a:latin typeface="Georgia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 smtClean="0">
                <a:latin typeface="Georgia" pitchFamily="18" charset="0"/>
              </a:rPr>
              <a:t>               Виктор Павлов</a:t>
            </a:r>
          </a:p>
        </p:txBody>
      </p:sp>
      <p:pic>
        <p:nvPicPr>
          <p:cNvPr id="45059" name="Picture 4" descr="872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2"/>
            <a:ext cx="4752652" cy="612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56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3968" y="371896"/>
            <a:ext cx="4176712" cy="47132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/>
              <a:t>      </a:t>
            </a:r>
            <a:r>
              <a:rPr lang="ru-RU" sz="2000" b="1" dirty="0" smtClean="0"/>
              <a:t>Дети одинаковы, точнее, равны. Они равны и одинаковы – перед добрым и худым. Дети поначалу походят на промокашки: впитывают в себя все, что грамотно или безобразно написано родителями.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dirty="0" smtClean="0"/>
              <a:t>               </a:t>
            </a:r>
            <a:r>
              <a:rPr lang="ru-RU" sz="2000" i="1" dirty="0" smtClean="0"/>
              <a:t>Альберт </a:t>
            </a:r>
            <a:r>
              <a:rPr lang="ru-RU" sz="2000" i="1" dirty="0" err="1" smtClean="0"/>
              <a:t>Лиханов</a:t>
            </a:r>
            <a:endParaRPr lang="ru-RU" sz="2000" i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i="1" dirty="0" smtClean="0"/>
              <a:t>    </a:t>
            </a:r>
          </a:p>
        </p:txBody>
      </p:sp>
      <p:pic>
        <p:nvPicPr>
          <p:cNvPr id="5" name="Picture 4" descr="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35896" cy="373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a9951fbe0933748cf813f4c908e081d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854" y="3559136"/>
            <a:ext cx="3651514" cy="3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289417_fc1600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29" y="3621891"/>
            <a:ext cx="3627299" cy="311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Насилие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принуждение, неволя, действие стеснительное, обидное, незаконное, своевольное.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8192" y="2133600"/>
            <a:ext cx="5040312" cy="3311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dirty="0" smtClean="0"/>
              <a:t>                  Под 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семейным насилием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/>
              <a:t>понимают систематические агрессивные и враждебные действия в отношении членов семьи, в результате чего объекту насилия могут быть причинены вред, травма, унижение или иногда смерть.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i="1" dirty="0" smtClean="0"/>
              <a:t>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i="1" dirty="0" smtClean="0"/>
              <a:t>                  Насилие совершается и в подростковой среде.</a:t>
            </a:r>
          </a:p>
        </p:txBody>
      </p:sp>
      <p:pic>
        <p:nvPicPr>
          <p:cNvPr id="4100" name="i-main-pic" descr="Картинка 58 из 174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557338"/>
            <a:ext cx="4212084" cy="472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74638"/>
            <a:ext cx="8686800" cy="1143000"/>
          </a:xfrm>
          <a:noFill/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Балалар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орлық-зомбылықтың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келесі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түрлерін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бөліліп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көрсетеді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отношении детей выделяют следующие </a:t>
            </a:r>
            <a:b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виды насилия: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5" y="1786240"/>
            <a:ext cx="4211514" cy="4019024"/>
          </a:xfr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79512" y="2012032"/>
            <a:ext cx="4824412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arenR"/>
            </a:pPr>
            <a:r>
              <a:rPr lang="ru-RU" sz="20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пренебрежение основными интересами и нуждами ребёнка;</a:t>
            </a:r>
          </a:p>
          <a:p>
            <a:pPr marL="342900" indent="-342900"/>
            <a:endParaRPr lang="ru-RU" sz="2000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/>
            <a:r>
              <a:rPr lang="ru-RU" sz="20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физическое насилие;</a:t>
            </a:r>
          </a:p>
          <a:p>
            <a:pPr marL="342900" indent="-342900"/>
            <a:endParaRPr lang="ru-RU" sz="2000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/>
            <a:r>
              <a:rPr lang="ru-RU" sz="20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психологическое (эмоциональное) насилие;</a:t>
            </a:r>
          </a:p>
          <a:p>
            <a:pPr marL="342900" indent="-342900"/>
            <a:endParaRPr lang="ru-RU" sz="2000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/>
            <a:r>
              <a:rPr lang="ru-RU" sz="20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сексуальное насилие</a:t>
            </a:r>
            <a:r>
              <a:rPr lang="ru-RU" sz="24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растление;</a:t>
            </a:r>
          </a:p>
          <a:p>
            <a:pPr marL="342900" indent="-342900"/>
            <a:endParaRPr lang="ru-RU" sz="2000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/>
            <a:r>
              <a:rPr lang="ru-RU" sz="20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экономическое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3240484" cy="490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6277" y="1771923"/>
            <a:ext cx="6264275" cy="4897437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000" dirty="0" smtClean="0"/>
              <a:t>Недостаточное обеспечение необходимой медицинской помощью, когда он болен.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000" dirty="0" smtClean="0"/>
              <a:t>Недостаточное удовлетворение его потребности в еде, физической и психологической безопасности, любви, познании.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/>
              <a:t>-    Причинение умышленного вреда ребёнку.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/>
              <a:t>-    Отсутствие должного обеспечения </a:t>
            </a:r>
            <a:r>
              <a:rPr lang="ru-RU" sz="2000" dirty="0" err="1" smtClean="0"/>
              <a:t>опёкой</a:t>
            </a:r>
            <a:r>
              <a:rPr lang="ru-RU" sz="2000" dirty="0" smtClean="0"/>
              <a:t> и надзором.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/>
              <a:t>-    Воздействие эмоционально травмирующих факторов, связанных с семейными конфликтами.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/>
              <a:t>-    Эксплуатация непосильным трудом.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/>
              <a:t>-    Алкоголизм родителей, употребление наркотиков.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18864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ru-RU" sz="2000" b="1" i="1" dirty="0" err="1"/>
              <a:t>Баланың</a:t>
            </a:r>
            <a:r>
              <a:rPr lang="ru-RU" sz="2000" b="1" i="1" dirty="0"/>
              <a:t> </a:t>
            </a:r>
            <a:r>
              <a:rPr lang="ru-RU" sz="2000" b="1" i="1" dirty="0" err="1"/>
              <a:t>негізгі</a:t>
            </a:r>
            <a:r>
              <a:rPr lang="ru-RU" sz="2000" b="1" i="1" dirty="0"/>
              <a:t> </a:t>
            </a:r>
            <a:r>
              <a:rPr lang="ru-RU" sz="2000" b="1" i="1" dirty="0" err="1"/>
              <a:t>қызығушылықтары</a:t>
            </a:r>
            <a:r>
              <a:rPr lang="ru-RU" sz="2000" b="1" i="1" dirty="0"/>
              <a:t> мен </a:t>
            </a:r>
            <a:r>
              <a:rPr lang="ru-RU" sz="2000" b="1" i="1" dirty="0" err="1"/>
              <a:t>қажеттіліктеріне</a:t>
            </a:r>
            <a:r>
              <a:rPr lang="ru-RU" sz="2000" b="1" i="1" dirty="0"/>
              <a:t> </a:t>
            </a:r>
            <a:r>
              <a:rPr lang="ru-RU" sz="2000" b="1" i="1" dirty="0" err="1"/>
              <a:t>мән</a:t>
            </a:r>
            <a:r>
              <a:rPr lang="ru-RU" sz="2000" b="1" i="1" dirty="0"/>
              <a:t> </a:t>
            </a:r>
            <a:r>
              <a:rPr lang="ru-RU" sz="2000" b="1" i="1" dirty="0" err="1"/>
              <a:t>бермеу</a:t>
            </a:r>
            <a:r>
              <a:rPr lang="ru-RU" sz="2000" b="1" i="1" dirty="0"/>
              <a:t> 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Пренебрежение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основными интересами и нуждами ребёнка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88913"/>
            <a:ext cx="7834313" cy="792162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Психологиялық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зорлық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Психологическое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насилие: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0200" y="1052513"/>
            <a:ext cx="4787900" cy="5273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   </a:t>
            </a:r>
            <a:r>
              <a:rPr lang="ru-RU" sz="2000" dirty="0" smtClean="0">
                <a:solidFill>
                  <a:schemeClr val="tx2"/>
                </a:solidFill>
              </a:rPr>
              <a:t>оскорбления; шантаж, акты насилия по отношению к детям или другим лицам для установления контроля над партнёром; угрозы насилия по отношению к себе, жертве или другим лицам; запугивание посредством насилия по отношению к домашним животным или разрушения предметов собственности; преследование; контроль над деятельностью жертвы; контроль над кругом общения жертвы; контроль над доступом жертвы к различным ресурсам; эмоциональное насилие; принуждение жертвы к исполнению унижающих её действий; контроль над распорядком дня жертвы и т.п.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1083789"/>
            <a:ext cx="4296221" cy="479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36512" y="620713"/>
            <a:ext cx="5040064" cy="561657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dirty="0" smtClean="0"/>
              <a:t>      </a:t>
            </a:r>
            <a:r>
              <a:rPr lang="ru-RU" sz="1800" dirty="0" smtClean="0"/>
              <a:t>Психологическое насилие наиболее распространено, присутствует практически во всех семьях.</a:t>
            </a:r>
          </a:p>
          <a:p>
            <a:pPr marL="0" indent="0" eaLnBrk="1" hangingPunct="1">
              <a:buNone/>
            </a:pPr>
            <a:r>
              <a:rPr lang="ru-RU" sz="1800" dirty="0" smtClean="0"/>
              <a:t> 	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800" dirty="0" smtClean="0"/>
              <a:t>          Результатом данного вида насилия могут стать обострение хронических заболеваний, посттравматический стресс, депрессия, постоянное чувство страха, попытки самоубийства.</a:t>
            </a:r>
          </a:p>
          <a:p>
            <a:pPr eaLnBrk="1" hangingPunct="1">
              <a:buFont typeface="Wingdings" pitchFamily="2" charset="2"/>
              <a:buChar char="§"/>
            </a:pPr>
            <a:endParaRPr lang="ru-RU" sz="1800" dirty="0" smtClean="0"/>
          </a:p>
          <a:p>
            <a:pPr eaLnBrk="1" hangingPunct="1">
              <a:buFont typeface="Wingdings" pitchFamily="2" charset="2"/>
              <a:buChar char="§"/>
            </a:pPr>
            <a:r>
              <a:rPr lang="ru-RU" sz="1800" dirty="0" smtClean="0"/>
              <a:t>         Специалисты считают, что психологические последствия домашнего насилия гораздо серьёзнее, чем переживания по поводу агрессии со стороны, например, нападения хулигана на улице.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00641"/>
            <a:ext cx="4091310" cy="477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-171400"/>
            <a:ext cx="7560840" cy="1157288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</a:t>
            </a:r>
            <a:r>
              <a:rPr lang="ru-RU" sz="3200" b="1" dirty="0" err="1" smtClean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Экономиялық</a:t>
            </a:r>
            <a:r>
              <a:rPr lang="ru-RU" sz="3200" b="1" dirty="0" smtClean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зорлық</a:t>
            </a:r>
            <a:r>
              <a:rPr lang="ru-RU" sz="3200" b="1" dirty="0" smtClean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Экономическое </a:t>
            </a:r>
            <a:r>
              <a:rPr lang="ru-RU" sz="3200" b="1" dirty="0" smtClean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насилие: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6056" y="1335087"/>
            <a:ext cx="3906760" cy="46815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 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000" dirty="0" smtClean="0"/>
              <a:t>   </a:t>
            </a:r>
            <a:r>
              <a:rPr lang="en-US" sz="2000" dirty="0" smtClean="0"/>
              <a:t>     </a:t>
            </a:r>
            <a:r>
              <a:rPr lang="ru-RU" sz="2000" dirty="0" smtClean="0"/>
              <a:t>  отказ в содержании детей, утаивание доходов, трата семейных денег, самостоятельное принятие большинства финансовых решений – это может проявляться, например в том, что при покупке продуктов не учитывается потребности детей или жены, и в результате дети могут не получать необходимое для их возраста питание; жена, совершая покупки, должна отчитываться чеками и т.п.</a:t>
            </a:r>
            <a:r>
              <a:rPr lang="en-US" sz="2000" dirty="0" smtClean="0"/>
              <a:t>    </a:t>
            </a:r>
            <a:endParaRPr lang="ru-RU" sz="2000" dirty="0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34305"/>
            <a:ext cx="4680520" cy="54376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218488" cy="39608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i="1" dirty="0" smtClean="0"/>
              <a:t>    Сексуальное</a:t>
            </a:r>
            <a:r>
              <a:rPr lang="ru-RU" sz="2800" dirty="0" smtClean="0"/>
              <a:t> –это вовлечение ребенка с</a:t>
            </a:r>
            <a:r>
              <a:rPr lang="ru-RU" sz="4800" dirty="0" smtClean="0"/>
              <a:t> </a:t>
            </a:r>
            <a:r>
              <a:rPr lang="ru-RU" sz="2800" dirty="0" smtClean="0"/>
              <a:t>его согласия и без него в сексуальные действия со взрослыми. Согласие ребенка на сексуальный контакт не дает основания считать его ненасильственным, поскольку ребенок не обладает свободой воли и не может предвидеть все негативные для себя последствия. Иногда сексуальное насилие рассматривают как разновидность физического насилия.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123705"/>
            <a:ext cx="9036496" cy="16176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</a:t>
            </a:r>
            <a:r>
              <a:rPr lang="ru-RU" sz="2400" b="1" i="1" dirty="0" smtClean="0">
                <a:solidFill>
                  <a:srgbClr val="FF0000"/>
                </a:solidFill>
              </a:rPr>
              <a:t>Инцест</a:t>
            </a:r>
            <a:r>
              <a:rPr lang="ru-RU" sz="2400" b="1" dirty="0" smtClean="0">
                <a:solidFill>
                  <a:srgbClr val="FF0000"/>
                </a:solidFill>
              </a:rPr>
              <a:t> – сексуальные отношения между кровными родственниками.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869</Words>
  <Application>Microsoft Office PowerPoint</Application>
  <PresentationFormat>Экран (4:3)</PresentationFormat>
  <Paragraphs>79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Презентация PowerPoint</vt:lpstr>
      <vt:lpstr>Презентация PowerPoint</vt:lpstr>
      <vt:lpstr> Насилие – это принуждение, неволя, действие стеснительное, обидное, незаконное, своевольное.</vt:lpstr>
      <vt:lpstr> Балалар зорлық-зомбылықтың келесі түрлерін бөліліп көрсетеді:  В отношении детей выделяют следующие                                  виды насилия:</vt:lpstr>
      <vt:lpstr>Баланың негізгі қызығушылықтары мен қажеттіліктеріне мән бермеу  Пренебрежение основными интересами и нуждами ребёнка</vt:lpstr>
      <vt:lpstr> Психологиялық зорлық: Психологическое насилие:</vt:lpstr>
      <vt:lpstr>Презентация PowerPoint</vt:lpstr>
      <vt:lpstr>                                                 Экономиялық зорлық: Экономическое насилие:</vt:lpstr>
      <vt:lpstr>    Сексуальное –это вовлечение ребенка с его согласия и без него в сексуальные действия со взрослыми. Согласие ребенка на сексуальный контакт не дает основания считать его ненасильственным, поскольку ребенок не обладает свободой воли и не может предвидеть все негативные для себя последствия. Иногда сексуальное насилие рассматривают как разновидность физического насилия.</vt:lpstr>
      <vt:lpstr>Презентация PowerPoint</vt:lpstr>
      <vt:lpstr>Зорлық-зомбылық қалайтанылады? Как проявляется насилие?</vt:lpstr>
      <vt:lpstr>Зорлық-зомбылықтың сыртқы себептері: Внешние причины насилия:</vt:lpstr>
      <vt:lpstr>Зорлық-зомбылықтың пайда болу себептері: Причины возникновения насилия:</vt:lpstr>
      <vt:lpstr>Отбасында балаға мейірімсіз қараудың салдары Последствия жестокого обращения с детьми в семье</vt:lpstr>
      <vt:lpstr>Презентация PowerPoint</vt:lpstr>
      <vt:lpstr>Презентация PowerPoint</vt:lpstr>
    </vt:vector>
  </TitlesOfParts>
  <Company>Организация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Насилие в семье: виды, формы, последствия</dc:title>
  <dc:creator>Customer</dc:creator>
  <cp:lastModifiedBy>233</cp:lastModifiedBy>
  <cp:revision>46</cp:revision>
  <dcterms:created xsi:type="dcterms:W3CDTF">2009-11-16T13:40:22Z</dcterms:created>
  <dcterms:modified xsi:type="dcterms:W3CDTF">2013-11-27T08:21:59Z</dcterms:modified>
</cp:coreProperties>
</file>