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57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8211C6-0F22-48A3-BEA5-B1EF41C7251D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F12CDB-AA8C-4B75-9AB8-81D7C5D26137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z="2800" b="1" i="1" dirty="0" smtClean="0">
              <a:solidFill>
                <a:schemeClr val="accent3">
                  <a:lumMod val="50000"/>
                </a:schemeClr>
              </a:solidFill>
            </a:rPr>
            <a:t>Вам дана схема реакции:</a:t>
          </a:r>
          <a:endParaRPr lang="ru-RU" sz="2800" b="1" i="1" dirty="0">
            <a:solidFill>
              <a:schemeClr val="accent3">
                <a:lumMod val="50000"/>
              </a:schemeClr>
            </a:solidFill>
          </a:endParaRPr>
        </a:p>
      </dgm:t>
    </dgm:pt>
    <dgm:pt modelId="{AAF36A79-F646-4002-9CCF-51E5093FDFDB}" type="parTrans" cxnId="{5D213840-2474-4545-912B-9B042DBE8898}">
      <dgm:prSet/>
      <dgm:spPr/>
      <dgm:t>
        <a:bodyPr/>
        <a:lstStyle/>
        <a:p>
          <a:endParaRPr lang="ru-RU"/>
        </a:p>
      </dgm:t>
    </dgm:pt>
    <dgm:pt modelId="{E8155D18-2E3D-4618-91A4-E859FBAEFC20}" type="sibTrans" cxnId="{5D213840-2474-4545-912B-9B042DBE8898}">
      <dgm:prSet/>
      <dgm:spPr/>
      <dgm:t>
        <a:bodyPr/>
        <a:lstStyle/>
        <a:p>
          <a:endParaRPr lang="ru-RU"/>
        </a:p>
      </dgm:t>
    </dgm:pt>
    <dgm:pt modelId="{AFDED6FF-BDFE-4C51-86A3-2EEA572B299B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z="2800" b="1" i="1" dirty="0" smtClean="0">
              <a:solidFill>
                <a:schemeClr val="accent3">
                  <a:lumMod val="50000"/>
                </a:schemeClr>
              </a:solidFill>
            </a:rPr>
            <a:t>Алюминий + оксид железа(</a:t>
          </a:r>
          <a:r>
            <a:rPr lang="en-US" sz="2800" b="1" i="1" dirty="0" err="1" smtClean="0">
              <a:solidFill>
                <a:schemeClr val="accent3">
                  <a:lumMod val="50000"/>
                </a:schemeClr>
              </a:solidFill>
            </a:rPr>
            <a:t>ll</a:t>
          </a:r>
          <a:r>
            <a:rPr lang="ru-RU" sz="2800" b="1" i="1" dirty="0" smtClean="0">
              <a:solidFill>
                <a:schemeClr val="accent3">
                  <a:lumMod val="50000"/>
                </a:schemeClr>
              </a:solidFill>
            </a:rPr>
            <a:t>)</a:t>
          </a:r>
          <a:endParaRPr lang="ru-RU" sz="2800" b="1" i="1" dirty="0">
            <a:solidFill>
              <a:schemeClr val="accent3">
                <a:lumMod val="50000"/>
              </a:schemeClr>
            </a:solidFill>
          </a:endParaRPr>
        </a:p>
      </dgm:t>
    </dgm:pt>
    <dgm:pt modelId="{EA972A57-396E-4D28-A833-E7BC77EFAF0A}" type="parTrans" cxnId="{08CB0227-960C-4C89-BABF-8B1C829546C3}">
      <dgm:prSet/>
      <dgm:spPr/>
      <dgm:t>
        <a:bodyPr/>
        <a:lstStyle/>
        <a:p>
          <a:endParaRPr lang="ru-RU"/>
        </a:p>
      </dgm:t>
    </dgm:pt>
    <dgm:pt modelId="{2FBA2FCC-0707-45AD-A8A0-85E30A1B7D63}" type="sibTrans" cxnId="{08CB0227-960C-4C89-BABF-8B1C829546C3}">
      <dgm:prSet/>
      <dgm:spPr/>
      <dgm:t>
        <a:bodyPr/>
        <a:lstStyle/>
        <a:p>
          <a:endParaRPr lang="ru-RU"/>
        </a:p>
      </dgm:t>
    </dgm:pt>
    <dgm:pt modelId="{85CC3D14-750D-44A3-A719-0F0AC7AFA8EF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z="2800" b="1" i="1" dirty="0" smtClean="0">
              <a:solidFill>
                <a:schemeClr val="accent3">
                  <a:lumMod val="50000"/>
                </a:schemeClr>
              </a:solidFill>
            </a:rPr>
            <a:t>Составьте уравнение этой реакции и выполните задания</a:t>
          </a:r>
          <a:endParaRPr lang="ru-RU" sz="2800" b="1" i="1" dirty="0">
            <a:solidFill>
              <a:schemeClr val="accent3">
                <a:lumMod val="50000"/>
              </a:schemeClr>
            </a:solidFill>
          </a:endParaRPr>
        </a:p>
      </dgm:t>
    </dgm:pt>
    <dgm:pt modelId="{4420EF28-C365-4F18-9197-59EC27298DDD}" type="parTrans" cxnId="{09047C93-D61E-40D8-8C65-638F6D7AD3D2}">
      <dgm:prSet/>
      <dgm:spPr/>
      <dgm:t>
        <a:bodyPr/>
        <a:lstStyle/>
        <a:p>
          <a:endParaRPr lang="ru-RU"/>
        </a:p>
      </dgm:t>
    </dgm:pt>
    <dgm:pt modelId="{AC4AC2B0-2A3E-4D0E-B821-DE264EACA4D6}" type="sibTrans" cxnId="{09047C93-D61E-40D8-8C65-638F6D7AD3D2}">
      <dgm:prSet/>
      <dgm:spPr/>
      <dgm:t>
        <a:bodyPr/>
        <a:lstStyle/>
        <a:p>
          <a:endParaRPr lang="ru-RU"/>
        </a:p>
      </dgm:t>
    </dgm:pt>
    <dgm:pt modelId="{54F71B8D-2669-4922-80CB-45C62B1E399F}" type="pres">
      <dgm:prSet presAssocID="{5A8211C6-0F22-48A3-BEA5-B1EF41C7251D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6C70169B-CC52-47A2-9FE7-4B7C9A08B5E9}" type="pres">
      <dgm:prSet presAssocID="{5A8211C6-0F22-48A3-BEA5-B1EF41C7251D}" presName="pyramid" presStyleLbl="node1" presStyleIdx="0" presStyleCn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</dgm:pt>
    <dgm:pt modelId="{2164DF9B-53BE-4072-92F6-756298141F11}" type="pres">
      <dgm:prSet presAssocID="{5A8211C6-0F22-48A3-BEA5-B1EF41C7251D}" presName="theList" presStyleCnt="0"/>
      <dgm:spPr/>
    </dgm:pt>
    <dgm:pt modelId="{C80BBAF5-56E8-4B8E-B5AC-5EA0C5EC7026}" type="pres">
      <dgm:prSet presAssocID="{19F12CDB-AA8C-4B75-9AB8-81D7C5D26137}" presName="aNode" presStyleLbl="fgAcc1" presStyleIdx="0" presStyleCnt="3" custScaleX="2497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52E8EC-FEA0-43AF-8ED5-6C2466A4D144}" type="pres">
      <dgm:prSet presAssocID="{19F12CDB-AA8C-4B75-9AB8-81D7C5D26137}" presName="aSpace" presStyleCnt="0"/>
      <dgm:spPr/>
    </dgm:pt>
    <dgm:pt modelId="{76C916F4-E4B3-45BF-B410-812A3252FFC7}" type="pres">
      <dgm:prSet presAssocID="{AFDED6FF-BDFE-4C51-86A3-2EEA572B299B}" presName="aNode" presStyleLbl="fgAcc1" presStyleIdx="1" presStyleCnt="3" custScaleX="2483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B4CB84-9CCD-48E2-8972-074546CDA8B2}" type="pres">
      <dgm:prSet presAssocID="{AFDED6FF-BDFE-4C51-86A3-2EEA572B299B}" presName="aSpace" presStyleCnt="0"/>
      <dgm:spPr/>
    </dgm:pt>
    <dgm:pt modelId="{A7F08B18-6A2D-4AEF-B444-0D0C14F772E3}" type="pres">
      <dgm:prSet presAssocID="{85CC3D14-750D-44A3-A719-0F0AC7AFA8EF}" presName="aNode" presStyleLbl="fgAcc1" presStyleIdx="2" presStyleCnt="3" custScaleX="248398" custScaleY="166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DB4121-ABFF-4595-BDDF-2CDA2687E738}" type="pres">
      <dgm:prSet presAssocID="{85CC3D14-750D-44A3-A719-0F0AC7AFA8EF}" presName="aSpace" presStyleCnt="0"/>
      <dgm:spPr/>
    </dgm:pt>
  </dgm:ptLst>
  <dgm:cxnLst>
    <dgm:cxn modelId="{67AFF0D7-71A8-4167-830C-D79AB76AB910}" type="presOf" srcId="{AFDED6FF-BDFE-4C51-86A3-2EEA572B299B}" destId="{76C916F4-E4B3-45BF-B410-812A3252FFC7}" srcOrd="0" destOrd="0" presId="urn:microsoft.com/office/officeart/2005/8/layout/pyramid2"/>
    <dgm:cxn modelId="{EE7C11B8-8E92-4672-B7F3-3717F8E4D9B3}" type="presOf" srcId="{85CC3D14-750D-44A3-A719-0F0AC7AFA8EF}" destId="{A7F08B18-6A2D-4AEF-B444-0D0C14F772E3}" srcOrd="0" destOrd="0" presId="urn:microsoft.com/office/officeart/2005/8/layout/pyramid2"/>
    <dgm:cxn modelId="{30C9BB28-6A31-4FC6-A2D5-7EF52A329F99}" type="presOf" srcId="{19F12CDB-AA8C-4B75-9AB8-81D7C5D26137}" destId="{C80BBAF5-56E8-4B8E-B5AC-5EA0C5EC7026}" srcOrd="0" destOrd="0" presId="urn:microsoft.com/office/officeart/2005/8/layout/pyramid2"/>
    <dgm:cxn modelId="{5D213840-2474-4545-912B-9B042DBE8898}" srcId="{5A8211C6-0F22-48A3-BEA5-B1EF41C7251D}" destId="{19F12CDB-AA8C-4B75-9AB8-81D7C5D26137}" srcOrd="0" destOrd="0" parTransId="{AAF36A79-F646-4002-9CCF-51E5093FDFDB}" sibTransId="{E8155D18-2E3D-4618-91A4-E859FBAEFC20}"/>
    <dgm:cxn modelId="{EBAA37B7-6904-4CFB-BE2A-AA510482440E}" type="presOf" srcId="{5A8211C6-0F22-48A3-BEA5-B1EF41C7251D}" destId="{54F71B8D-2669-4922-80CB-45C62B1E399F}" srcOrd="0" destOrd="0" presId="urn:microsoft.com/office/officeart/2005/8/layout/pyramid2"/>
    <dgm:cxn modelId="{09047C93-D61E-40D8-8C65-638F6D7AD3D2}" srcId="{5A8211C6-0F22-48A3-BEA5-B1EF41C7251D}" destId="{85CC3D14-750D-44A3-A719-0F0AC7AFA8EF}" srcOrd="2" destOrd="0" parTransId="{4420EF28-C365-4F18-9197-59EC27298DDD}" sibTransId="{AC4AC2B0-2A3E-4D0E-B821-DE264EACA4D6}"/>
    <dgm:cxn modelId="{08CB0227-960C-4C89-BABF-8B1C829546C3}" srcId="{5A8211C6-0F22-48A3-BEA5-B1EF41C7251D}" destId="{AFDED6FF-BDFE-4C51-86A3-2EEA572B299B}" srcOrd="1" destOrd="0" parTransId="{EA972A57-396E-4D28-A833-E7BC77EFAF0A}" sibTransId="{2FBA2FCC-0707-45AD-A8A0-85E30A1B7D63}"/>
    <dgm:cxn modelId="{61ABAA0C-9E18-4C5C-846B-E5C2DA9B71C5}" type="presParOf" srcId="{54F71B8D-2669-4922-80CB-45C62B1E399F}" destId="{6C70169B-CC52-47A2-9FE7-4B7C9A08B5E9}" srcOrd="0" destOrd="0" presId="urn:microsoft.com/office/officeart/2005/8/layout/pyramid2"/>
    <dgm:cxn modelId="{EDD7DE24-6588-4DA8-B4B4-EC12A396FCB8}" type="presParOf" srcId="{54F71B8D-2669-4922-80CB-45C62B1E399F}" destId="{2164DF9B-53BE-4072-92F6-756298141F11}" srcOrd="1" destOrd="0" presId="urn:microsoft.com/office/officeart/2005/8/layout/pyramid2"/>
    <dgm:cxn modelId="{929B2EA7-4312-47C4-8618-97EDDA9CC01A}" type="presParOf" srcId="{2164DF9B-53BE-4072-92F6-756298141F11}" destId="{C80BBAF5-56E8-4B8E-B5AC-5EA0C5EC7026}" srcOrd="0" destOrd="0" presId="urn:microsoft.com/office/officeart/2005/8/layout/pyramid2"/>
    <dgm:cxn modelId="{549C4ECB-7524-4D00-AB12-9A6B347ABB51}" type="presParOf" srcId="{2164DF9B-53BE-4072-92F6-756298141F11}" destId="{FE52E8EC-FEA0-43AF-8ED5-6C2466A4D144}" srcOrd="1" destOrd="0" presId="urn:microsoft.com/office/officeart/2005/8/layout/pyramid2"/>
    <dgm:cxn modelId="{C032C786-4110-40C7-93BC-17B420EB8E8E}" type="presParOf" srcId="{2164DF9B-53BE-4072-92F6-756298141F11}" destId="{76C916F4-E4B3-45BF-B410-812A3252FFC7}" srcOrd="2" destOrd="0" presId="urn:microsoft.com/office/officeart/2005/8/layout/pyramid2"/>
    <dgm:cxn modelId="{E4862155-B8DF-4317-AD83-73118AC0262F}" type="presParOf" srcId="{2164DF9B-53BE-4072-92F6-756298141F11}" destId="{19B4CB84-9CCD-48E2-8972-074546CDA8B2}" srcOrd="3" destOrd="0" presId="urn:microsoft.com/office/officeart/2005/8/layout/pyramid2"/>
    <dgm:cxn modelId="{76CA7951-6057-4277-AB76-DA5B26506DAC}" type="presParOf" srcId="{2164DF9B-53BE-4072-92F6-756298141F11}" destId="{A7F08B18-6A2D-4AEF-B444-0D0C14F772E3}" srcOrd="4" destOrd="0" presId="urn:microsoft.com/office/officeart/2005/8/layout/pyramid2"/>
    <dgm:cxn modelId="{EF940F3D-0396-4784-B4C0-42DA6E55EDC7}" type="presParOf" srcId="{2164DF9B-53BE-4072-92F6-756298141F11}" destId="{B0DB4121-ABFF-4595-BDDF-2CDA2687E738}" srcOrd="5" destOrd="0" presId="urn:microsoft.com/office/officeart/2005/8/layout/pyramid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7848600" cy="4188381"/>
          </a:xfrm>
          <a:prstGeom prst="round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ctr"/>
            <a:r>
              <a:rPr lang="ru-RU" sz="4000" b="1" i="1" dirty="0" smtClean="0">
                <a:solidFill>
                  <a:schemeClr val="accent3">
                    <a:lumMod val="50000"/>
                  </a:schemeClr>
                </a:solidFill>
              </a:rPr>
              <a:t>Дидактические игровые задания</a:t>
            </a:r>
          </a:p>
          <a:p>
            <a:pPr marL="342900" indent="-342900" algn="ctr"/>
            <a:r>
              <a:rPr lang="ru-RU" sz="4000" b="1" i="1" dirty="0" smtClean="0">
                <a:solidFill>
                  <a:schemeClr val="accent3">
                    <a:lumMod val="50000"/>
                  </a:schemeClr>
                </a:solidFill>
              </a:rPr>
              <a:t>для уроков закрепления и повторения или для обобщающего повторения в 8 классе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29000" y="4876800"/>
            <a:ext cx="5444379" cy="173664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Подготовила:</a:t>
            </a:r>
          </a:p>
          <a:p>
            <a:r>
              <a:rPr lang="ru-RU" sz="2400" b="1" i="1" dirty="0" err="1" smtClean="0">
                <a:solidFill>
                  <a:schemeClr val="accent3">
                    <a:lumMod val="50000"/>
                  </a:schemeClr>
                </a:solidFill>
              </a:rPr>
              <a:t>Гершановская</a:t>
            </a:r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 Евгения Владимировна</a:t>
            </a:r>
          </a:p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Учитель химии</a:t>
            </a:r>
          </a:p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ГБОУ СОШ № 880 город Москва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382000" cy="9194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algn="ctr"/>
            <a:r>
              <a:rPr lang="ru-RU" sz="2400" b="1" dirty="0" smtClean="0">
                <a:ln w="76200"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Найдите соответствие между  тривиальными (бытовыми) названиями веществ и химическими</a:t>
            </a:r>
            <a:endParaRPr lang="en-US" sz="2400" b="1" dirty="0" err="1" smtClean="0">
              <a:ln w="76200">
                <a:solidFill>
                  <a:schemeClr val="accent4">
                    <a:lumMod val="75000"/>
                  </a:schemeClr>
                </a:solidFill>
              </a:ln>
              <a:solidFill>
                <a:schemeClr val="accent3">
                  <a:lumMod val="50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524000"/>
            <a:ext cx="3074317" cy="478684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Угарный газ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Мел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Поваренная соль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Озон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Глинозем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Вода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Кварц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Едкий натр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Веселящий газ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Аммиак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Бертолетова соль</a:t>
            </a:r>
          </a:p>
          <a:p>
            <a:endParaRPr lang="ru-RU" sz="24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410200" y="1524000"/>
            <a:ext cx="3049984" cy="478684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Хлорат калия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Нитрид водорода</a:t>
            </a:r>
          </a:p>
          <a:p>
            <a:r>
              <a:rPr lang="ru-RU" sz="2400" b="1" i="1" dirty="0" err="1" smtClean="0">
                <a:solidFill>
                  <a:schemeClr val="bg2">
                    <a:lumMod val="25000"/>
                  </a:schemeClr>
                </a:solidFill>
              </a:rPr>
              <a:t>Гидроксид</a:t>
            </a: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 натрия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Оксид азота(</a:t>
            </a:r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l</a:t>
            </a: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Хлорид натрия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Оксид водорода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Карбонат кальция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Оксид кремния(</a:t>
            </a:r>
            <a:r>
              <a:rPr lang="en-US" sz="2400" b="1" i="1" dirty="0" err="1" smtClean="0">
                <a:solidFill>
                  <a:schemeClr val="bg2">
                    <a:lumMod val="25000"/>
                  </a:schemeClr>
                </a:solidFill>
              </a:rPr>
              <a:t>lV</a:t>
            </a: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r>
              <a:rPr lang="ru-RU" sz="2400" b="1" i="1" dirty="0" err="1" smtClean="0">
                <a:solidFill>
                  <a:schemeClr val="bg2">
                    <a:lumMod val="25000"/>
                  </a:schemeClr>
                </a:solidFill>
              </a:rPr>
              <a:t>Трикислород</a:t>
            </a:r>
            <a:endParaRPr lang="ru-RU" sz="24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Оксид алюминия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Оксид углерода(</a:t>
            </a:r>
            <a:r>
              <a:rPr lang="en-US" sz="2400" b="1" i="1" dirty="0" err="1" smtClean="0">
                <a:solidFill>
                  <a:schemeClr val="bg2">
                    <a:lumMod val="25000"/>
                  </a:schemeClr>
                </a:solidFill>
              </a:rPr>
              <a:t>ll</a:t>
            </a: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endParaRPr lang="ru-RU" sz="24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33800" y="5715000"/>
            <a:ext cx="1676400" cy="914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ответ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1524000"/>
            <a:ext cx="5393547" cy="459700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Угарный газ – оксид углерода(</a:t>
            </a:r>
            <a:r>
              <a:rPr lang="en-US" sz="2400" b="1" i="1" dirty="0" err="1" smtClean="0">
                <a:solidFill>
                  <a:schemeClr val="bg2">
                    <a:lumMod val="25000"/>
                  </a:schemeClr>
                </a:solidFill>
              </a:rPr>
              <a:t>ll</a:t>
            </a: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Мел – карбонат кальция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Поваренная соль – хлорид натрия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Озон – </a:t>
            </a:r>
            <a:r>
              <a:rPr lang="ru-RU" sz="2400" b="1" i="1" dirty="0" err="1" smtClean="0">
                <a:solidFill>
                  <a:schemeClr val="bg2">
                    <a:lumMod val="25000"/>
                  </a:schemeClr>
                </a:solidFill>
              </a:rPr>
              <a:t>трикислород</a:t>
            </a:r>
            <a:endParaRPr lang="ru-RU" sz="24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Глинозем – оксид алюминия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Вода – оксид водорода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Кварц – оксид кремния(</a:t>
            </a:r>
            <a:r>
              <a:rPr lang="en-US" sz="2400" b="1" i="1" dirty="0" err="1" smtClean="0">
                <a:solidFill>
                  <a:schemeClr val="bg2">
                    <a:lumMod val="25000"/>
                  </a:schemeClr>
                </a:solidFill>
              </a:rPr>
              <a:t>lV</a:t>
            </a: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Едкий натр – </a:t>
            </a:r>
            <a:r>
              <a:rPr lang="ru-RU" sz="2400" b="1" i="1" dirty="0" err="1" smtClean="0">
                <a:solidFill>
                  <a:schemeClr val="bg2">
                    <a:lumMod val="25000"/>
                  </a:schemeClr>
                </a:solidFill>
              </a:rPr>
              <a:t>гидроксид</a:t>
            </a: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 натрия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Веселящий газ – оксид азота(</a:t>
            </a:r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l</a:t>
            </a: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Аммиак – нитрид водорода</a:t>
            </a:r>
          </a:p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Бертолетова соль – хлорат калия</a:t>
            </a:r>
            <a:endParaRPr lang="ru-RU" sz="24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8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858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Использованная учебная литература:</a:t>
            </a:r>
          </a:p>
          <a:p>
            <a:r>
              <a:rPr lang="ru-RU" sz="2400" b="1" i="1" dirty="0" smtClean="0"/>
              <a:t>О.С.Габриелян – учебник для общеобразовательных учреждений, 8 класс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-228600" y="152400"/>
          <a:ext cx="67056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90600" y="4572000"/>
            <a:ext cx="7848600" cy="2009061"/>
          </a:xfrm>
          <a:prstGeom prst="round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Дайте название данному процессу</a:t>
            </a:r>
          </a:p>
          <a:p>
            <a:pPr marL="342900" indent="-342900">
              <a:buAutoNum type="arabicPeriod"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Определите тип этой реакции</a:t>
            </a:r>
          </a:p>
          <a:p>
            <a:pPr marL="342900" indent="-342900">
              <a:buAutoNum type="arabicPeriod"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Каково условие проведения данной реакции</a:t>
            </a:r>
          </a:p>
          <a:p>
            <a:pPr marL="342900" indent="-342900">
              <a:buAutoNum type="arabicPeriod"/>
            </a:pP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 rot="19568192">
            <a:off x="4183785" y="3056718"/>
            <a:ext cx="484632" cy="1489151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3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8310570" cy="25198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chemeClr val="bg2">
                    <a:lumMod val="25000"/>
                  </a:schemeClr>
                </a:solidFill>
              </a:rPr>
              <a:t>Проверьте уравнение реакции:</a:t>
            </a:r>
          </a:p>
          <a:p>
            <a:endParaRPr lang="ru-RU" sz="44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n-US" sz="5400" b="1" i="1" dirty="0" smtClean="0">
                <a:solidFill>
                  <a:schemeClr val="bg2">
                    <a:lumMod val="25000"/>
                  </a:schemeClr>
                </a:solidFill>
              </a:rPr>
              <a:t>2Al + 3FeO = Al</a:t>
            </a:r>
            <a:r>
              <a:rPr lang="en-US" sz="3200" b="1" i="1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r>
              <a:rPr lang="en-US" sz="5400" b="1" i="1" dirty="0" smtClean="0">
                <a:solidFill>
                  <a:schemeClr val="bg2">
                    <a:lumMod val="25000"/>
                  </a:schemeClr>
                </a:solidFill>
              </a:rPr>
              <a:t>O</a:t>
            </a:r>
            <a:r>
              <a:rPr lang="en-US" sz="3200" b="1" i="1" dirty="0" smtClean="0">
                <a:solidFill>
                  <a:schemeClr val="bg2">
                    <a:lumMod val="25000"/>
                  </a:schemeClr>
                </a:solidFill>
              </a:rPr>
              <a:t>3</a:t>
            </a:r>
            <a:r>
              <a:rPr lang="en-US" sz="5400" b="1" i="1" dirty="0" smtClean="0">
                <a:solidFill>
                  <a:schemeClr val="bg2">
                    <a:lumMod val="25000"/>
                  </a:schemeClr>
                </a:solidFill>
              </a:rPr>
              <a:t> + </a:t>
            </a:r>
            <a:r>
              <a:rPr lang="ru-RU" sz="5400" b="1" i="1" dirty="0" smtClean="0">
                <a:solidFill>
                  <a:schemeClr val="bg2">
                    <a:lumMod val="25000"/>
                  </a:schemeClr>
                </a:solidFill>
              </a:rPr>
              <a:t>3</a:t>
            </a:r>
            <a:r>
              <a:rPr lang="en-US" sz="5400" b="1" i="1" dirty="0" smtClean="0">
                <a:solidFill>
                  <a:schemeClr val="bg2">
                    <a:lumMod val="25000"/>
                  </a:schemeClr>
                </a:solidFill>
              </a:rPr>
              <a:t>Fe</a:t>
            </a:r>
            <a:endParaRPr lang="ru-RU" sz="54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Блок-схема: объединение 2"/>
          <p:cNvSpPr/>
          <p:nvPr/>
        </p:nvSpPr>
        <p:spPr>
          <a:xfrm>
            <a:off x="6553200" y="3581400"/>
            <a:ext cx="685800" cy="2209800"/>
          </a:xfrm>
          <a:prstGeom prst="flowChartMerg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1905000" y="3581400"/>
            <a:ext cx="685800" cy="2209800"/>
          </a:xfrm>
          <a:prstGeom prst="flowChartMerg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2057400" y="6019800"/>
            <a:ext cx="457200" cy="457200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узел 5"/>
          <p:cNvSpPr/>
          <p:nvPr/>
        </p:nvSpPr>
        <p:spPr>
          <a:xfrm>
            <a:off x="6705600" y="6019800"/>
            <a:ext cx="457200" cy="457200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610600" cy="9194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r>
              <a:rPr lang="ru-RU" sz="2400" b="1" dirty="0" smtClean="0">
                <a:ln w="76200"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 Расположите друг за другом фигуры так, чтобы из отдельных частей получились ответы на задания по уравнению</a:t>
            </a:r>
            <a:endParaRPr lang="ru-RU" sz="2400" b="1" dirty="0">
              <a:ln w="76200">
                <a:solidFill>
                  <a:schemeClr val="accent4">
                    <a:lumMod val="75000"/>
                  </a:schemeClr>
                </a:solidFill>
              </a:ln>
              <a:solidFill>
                <a:schemeClr val="accent3">
                  <a:lumMod val="50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381000" y="51816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/>
              <a:t>алю</a:t>
            </a:r>
            <a:endParaRPr lang="ru-RU" sz="2800" b="1" i="1" dirty="0"/>
          </a:p>
        </p:txBody>
      </p:sp>
      <p:sp>
        <p:nvSpPr>
          <p:cNvPr id="4" name="Пятиугольник 3"/>
          <p:cNvSpPr/>
          <p:nvPr/>
        </p:nvSpPr>
        <p:spPr>
          <a:xfrm>
            <a:off x="2209800" y="17526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ми</a:t>
            </a:r>
            <a:endParaRPr lang="ru-RU" sz="2800" b="1" i="1" dirty="0"/>
          </a:p>
        </p:txBody>
      </p:sp>
      <p:sp>
        <p:nvSpPr>
          <p:cNvPr id="5" name="Пятиугольник 4"/>
          <p:cNvSpPr/>
          <p:nvPr/>
        </p:nvSpPr>
        <p:spPr>
          <a:xfrm>
            <a:off x="7010400" y="18288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но</a:t>
            </a:r>
            <a:endParaRPr lang="ru-RU" sz="2800" b="1" i="1" dirty="0"/>
          </a:p>
        </p:txBody>
      </p:sp>
      <p:sp>
        <p:nvSpPr>
          <p:cNvPr id="6" name="Пятиугольник 5"/>
          <p:cNvSpPr/>
          <p:nvPr/>
        </p:nvSpPr>
        <p:spPr>
          <a:xfrm>
            <a:off x="4343400" y="41910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тер</a:t>
            </a:r>
            <a:endParaRPr lang="ru-RU" sz="2800" b="1" i="1" dirty="0"/>
          </a:p>
        </p:txBody>
      </p:sp>
      <p:sp>
        <p:nvSpPr>
          <p:cNvPr id="7" name="Пятиугольник 6"/>
          <p:cNvSpPr/>
          <p:nvPr/>
        </p:nvSpPr>
        <p:spPr>
          <a:xfrm>
            <a:off x="4876800" y="55626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/>
              <a:t>мия</a:t>
            </a:r>
            <a:endParaRPr lang="ru-RU" sz="2800" b="1" i="1" dirty="0"/>
          </a:p>
        </p:txBody>
      </p:sp>
      <p:sp>
        <p:nvSpPr>
          <p:cNvPr id="8" name="Пятиугольник 7"/>
          <p:cNvSpPr/>
          <p:nvPr/>
        </p:nvSpPr>
        <p:spPr>
          <a:xfrm>
            <a:off x="228600" y="29718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за</a:t>
            </a:r>
            <a:endParaRPr lang="ru-RU" sz="2800" b="1" i="1" dirty="0"/>
          </a:p>
        </p:txBody>
      </p:sp>
      <p:sp>
        <p:nvSpPr>
          <p:cNvPr id="9" name="Пятиугольник 8"/>
          <p:cNvSpPr/>
          <p:nvPr/>
        </p:nvSpPr>
        <p:spPr>
          <a:xfrm>
            <a:off x="4724400" y="14478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/>
              <a:t>ме</a:t>
            </a:r>
            <a:endParaRPr lang="ru-RU" sz="2800" b="1" i="1" dirty="0"/>
          </a:p>
        </p:txBody>
      </p:sp>
      <p:sp>
        <p:nvSpPr>
          <p:cNvPr id="10" name="Пятиугольник 9"/>
          <p:cNvSpPr/>
          <p:nvPr/>
        </p:nvSpPr>
        <p:spPr>
          <a:xfrm>
            <a:off x="3810000" y="28194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/>
              <a:t>ще</a:t>
            </a:r>
            <a:endParaRPr lang="ru-RU" sz="2800" b="1" i="1" dirty="0"/>
          </a:p>
        </p:txBody>
      </p:sp>
      <p:sp>
        <p:nvSpPr>
          <p:cNvPr id="11" name="Пятиугольник 10"/>
          <p:cNvSpPr/>
          <p:nvPr/>
        </p:nvSpPr>
        <p:spPr>
          <a:xfrm>
            <a:off x="2438400" y="55626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/>
              <a:t>ние</a:t>
            </a:r>
            <a:endParaRPr lang="ru-RU" sz="2800" b="1" i="1" dirty="0"/>
          </a:p>
        </p:txBody>
      </p:sp>
      <p:sp>
        <p:nvSpPr>
          <p:cNvPr id="12" name="Пятиугольник 11"/>
          <p:cNvSpPr/>
          <p:nvPr/>
        </p:nvSpPr>
        <p:spPr>
          <a:xfrm>
            <a:off x="6096000" y="31242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наг</a:t>
            </a:r>
            <a:endParaRPr lang="ru-RU" sz="2800" b="1" i="1" dirty="0"/>
          </a:p>
        </p:txBody>
      </p:sp>
      <p:sp>
        <p:nvSpPr>
          <p:cNvPr id="13" name="Пятиугольник 12"/>
          <p:cNvSpPr/>
          <p:nvPr/>
        </p:nvSpPr>
        <p:spPr>
          <a:xfrm>
            <a:off x="1752600" y="38862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ре</a:t>
            </a:r>
            <a:endParaRPr lang="ru-RU" sz="2800" b="1" i="1" dirty="0"/>
          </a:p>
        </p:txBody>
      </p:sp>
      <p:sp>
        <p:nvSpPr>
          <p:cNvPr id="14" name="Пятиугольник 13"/>
          <p:cNvSpPr/>
          <p:nvPr/>
        </p:nvSpPr>
        <p:spPr>
          <a:xfrm>
            <a:off x="6858000" y="44196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/>
              <a:t>ва</a:t>
            </a:r>
            <a:endParaRPr lang="ru-RU" sz="2800" b="1" i="1" dirty="0"/>
          </a:p>
        </p:txBody>
      </p:sp>
      <p:sp>
        <p:nvSpPr>
          <p:cNvPr id="15" name="Пятиугольник 14"/>
          <p:cNvSpPr/>
          <p:nvPr/>
        </p:nvSpPr>
        <p:spPr>
          <a:xfrm>
            <a:off x="228600" y="15240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/>
              <a:t>ние</a:t>
            </a:r>
            <a:endParaRPr lang="ru-RU" sz="2800" b="1" i="1" dirty="0"/>
          </a:p>
        </p:txBody>
      </p:sp>
      <p:sp>
        <p:nvSpPr>
          <p:cNvPr id="16" name="Овал 15"/>
          <p:cNvSpPr/>
          <p:nvPr/>
        </p:nvSpPr>
        <p:spPr>
          <a:xfrm>
            <a:off x="7010400" y="5943600"/>
            <a:ext cx="2133600" cy="9144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hlinkClick r:id="rId2" action="ppaction://hlinksldjump"/>
              </a:rPr>
              <a:t>проверка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228600" y="12954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/>
              <a:t>алю</a:t>
            </a:r>
            <a:endParaRPr lang="ru-RU" sz="2800" b="1" i="1" dirty="0"/>
          </a:p>
        </p:txBody>
      </p:sp>
      <p:sp>
        <p:nvSpPr>
          <p:cNvPr id="3" name="Пятиугольник 2"/>
          <p:cNvSpPr/>
          <p:nvPr/>
        </p:nvSpPr>
        <p:spPr>
          <a:xfrm>
            <a:off x="1981200" y="12954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ми</a:t>
            </a:r>
            <a:endParaRPr lang="ru-RU" sz="2800" b="1" i="1" dirty="0"/>
          </a:p>
        </p:txBody>
      </p:sp>
      <p:sp>
        <p:nvSpPr>
          <p:cNvPr id="4" name="Пятиугольник 3"/>
          <p:cNvSpPr/>
          <p:nvPr/>
        </p:nvSpPr>
        <p:spPr>
          <a:xfrm>
            <a:off x="3733800" y="12954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но</a:t>
            </a:r>
            <a:endParaRPr lang="ru-RU" sz="2800" b="1" i="1" dirty="0"/>
          </a:p>
        </p:txBody>
      </p:sp>
      <p:sp>
        <p:nvSpPr>
          <p:cNvPr id="5" name="Пятиугольник 4"/>
          <p:cNvSpPr/>
          <p:nvPr/>
        </p:nvSpPr>
        <p:spPr>
          <a:xfrm>
            <a:off x="5486400" y="12954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тер</a:t>
            </a:r>
            <a:endParaRPr lang="ru-RU" sz="2800" b="1" i="1" dirty="0"/>
          </a:p>
        </p:txBody>
      </p:sp>
      <p:sp>
        <p:nvSpPr>
          <p:cNvPr id="6" name="Пятиугольник 5"/>
          <p:cNvSpPr/>
          <p:nvPr/>
        </p:nvSpPr>
        <p:spPr>
          <a:xfrm>
            <a:off x="7239000" y="12954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/>
              <a:t>мия</a:t>
            </a:r>
            <a:endParaRPr lang="ru-RU" sz="2800" b="1" i="1" dirty="0"/>
          </a:p>
        </p:txBody>
      </p:sp>
      <p:sp>
        <p:nvSpPr>
          <p:cNvPr id="7" name="Пятиугольник 6"/>
          <p:cNvSpPr/>
          <p:nvPr/>
        </p:nvSpPr>
        <p:spPr>
          <a:xfrm>
            <a:off x="228600" y="29718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за</a:t>
            </a:r>
            <a:endParaRPr lang="ru-RU" sz="2800" b="1" i="1" dirty="0"/>
          </a:p>
        </p:txBody>
      </p:sp>
      <p:sp>
        <p:nvSpPr>
          <p:cNvPr id="8" name="Пятиугольник 7"/>
          <p:cNvSpPr/>
          <p:nvPr/>
        </p:nvSpPr>
        <p:spPr>
          <a:xfrm>
            <a:off x="1981200" y="29718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/>
              <a:t>ме</a:t>
            </a:r>
            <a:endParaRPr lang="ru-RU" sz="2800" b="1" i="1" dirty="0"/>
          </a:p>
        </p:txBody>
      </p:sp>
      <p:sp>
        <p:nvSpPr>
          <p:cNvPr id="9" name="Пятиугольник 8"/>
          <p:cNvSpPr/>
          <p:nvPr/>
        </p:nvSpPr>
        <p:spPr>
          <a:xfrm>
            <a:off x="3733800" y="29718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/>
              <a:t>ще</a:t>
            </a:r>
            <a:endParaRPr lang="ru-RU" sz="2800" b="1" i="1" dirty="0"/>
          </a:p>
        </p:txBody>
      </p:sp>
      <p:sp>
        <p:nvSpPr>
          <p:cNvPr id="10" name="Пятиугольник 9"/>
          <p:cNvSpPr/>
          <p:nvPr/>
        </p:nvSpPr>
        <p:spPr>
          <a:xfrm>
            <a:off x="5486400" y="29718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/>
              <a:t>ние</a:t>
            </a:r>
            <a:endParaRPr lang="ru-RU" sz="28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228600"/>
            <a:ext cx="8382000" cy="51077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algn="ctr"/>
            <a:r>
              <a:rPr lang="ru-RU" sz="2400" b="1" dirty="0" smtClean="0">
                <a:ln w="76200"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 Проверьте себя по ответам:</a:t>
            </a:r>
          </a:p>
        </p:txBody>
      </p:sp>
      <p:sp>
        <p:nvSpPr>
          <p:cNvPr id="13" name="Пятиугольник 12"/>
          <p:cNvSpPr/>
          <p:nvPr/>
        </p:nvSpPr>
        <p:spPr>
          <a:xfrm>
            <a:off x="228600" y="47244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наг</a:t>
            </a:r>
            <a:endParaRPr lang="ru-RU" sz="2800" b="1" i="1" dirty="0"/>
          </a:p>
        </p:txBody>
      </p:sp>
      <p:sp>
        <p:nvSpPr>
          <p:cNvPr id="14" name="Пятиугольник 13"/>
          <p:cNvSpPr/>
          <p:nvPr/>
        </p:nvSpPr>
        <p:spPr>
          <a:xfrm>
            <a:off x="1981200" y="47244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ре</a:t>
            </a:r>
            <a:endParaRPr lang="ru-RU" sz="2800" b="1" i="1" dirty="0"/>
          </a:p>
        </p:txBody>
      </p:sp>
      <p:sp>
        <p:nvSpPr>
          <p:cNvPr id="15" name="Пятиугольник 14"/>
          <p:cNvSpPr/>
          <p:nvPr/>
        </p:nvSpPr>
        <p:spPr>
          <a:xfrm>
            <a:off x="3733800" y="47244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/>
              <a:t>ва</a:t>
            </a:r>
            <a:endParaRPr lang="ru-RU" sz="2800" b="1" i="1" dirty="0"/>
          </a:p>
        </p:txBody>
      </p:sp>
      <p:sp>
        <p:nvSpPr>
          <p:cNvPr id="16" name="Пятиугольник 15"/>
          <p:cNvSpPr/>
          <p:nvPr/>
        </p:nvSpPr>
        <p:spPr>
          <a:xfrm>
            <a:off x="5486400" y="4724400"/>
            <a:ext cx="1740408" cy="10668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/>
              <a:t>ние</a:t>
            </a:r>
            <a:endParaRPr lang="ru-RU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0" y="12192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Cu(OH)</a:t>
            </a:r>
            <a:r>
              <a:rPr lang="en-US" b="1" i="1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19400" y="12192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</a:rPr>
              <a:t>LiOH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12192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Fe(OH)</a:t>
            </a:r>
            <a:r>
              <a:rPr lang="en-US" b="1" i="1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66800" y="27432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Na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19400" y="27432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Cr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27432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Zn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66800" y="42672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</a:rPr>
              <a:t>HCl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19400" y="42672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H</a:t>
            </a:r>
            <a:r>
              <a:rPr lang="en-US" b="1" i="1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SO</a:t>
            </a:r>
            <a:r>
              <a:rPr lang="en-US" b="1" i="1" dirty="0" smtClean="0">
                <a:solidFill>
                  <a:schemeClr val="accent3">
                    <a:lumMod val="50000"/>
                  </a:schemeClr>
                </a:solidFill>
              </a:rPr>
              <a:t>4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42672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H</a:t>
            </a:r>
            <a:r>
              <a:rPr lang="en-US" b="1" i="1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CO</a:t>
            </a:r>
            <a:r>
              <a:rPr lang="en-US" b="1" i="1" dirty="0" smtClean="0">
                <a:solidFill>
                  <a:schemeClr val="accent3">
                    <a:lumMod val="50000"/>
                  </a:schemeClr>
                </a:solidFill>
              </a:rPr>
              <a:t>3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228600"/>
            <a:ext cx="8382000" cy="9194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algn="ctr"/>
            <a:r>
              <a:rPr lang="ru-RU" sz="2400" b="1" dirty="0" smtClean="0">
                <a:ln w="76200"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 Найдите в каждой строке третье лишнее вещество и дайте объяснение</a:t>
            </a:r>
          </a:p>
        </p:txBody>
      </p:sp>
      <p:sp>
        <p:nvSpPr>
          <p:cNvPr id="12" name="Блок-схема: объединение 11"/>
          <p:cNvSpPr/>
          <p:nvPr/>
        </p:nvSpPr>
        <p:spPr>
          <a:xfrm>
            <a:off x="7391400" y="1371600"/>
            <a:ext cx="685800" cy="2209800"/>
          </a:xfrm>
          <a:prstGeom prst="flowChartMerg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узел 12"/>
          <p:cNvSpPr/>
          <p:nvPr/>
        </p:nvSpPr>
        <p:spPr>
          <a:xfrm>
            <a:off x="7543800" y="3810000"/>
            <a:ext cx="457200" cy="457200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6553200" y="4648200"/>
            <a:ext cx="914400" cy="9144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1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7848600" y="4648200"/>
            <a:ext cx="914400" cy="9144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7239000" y="5638800"/>
            <a:ext cx="914400" cy="9144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3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24200" y="2209800"/>
            <a:ext cx="12087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щелочь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43000" y="3505200"/>
            <a:ext cx="16770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активный </a:t>
            </a:r>
          </a:p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металл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48200" y="5105400"/>
            <a:ext cx="2667000" cy="1569660"/>
          </a:xfrm>
          <a:prstGeom prst="wedgeRectCallou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слабая </a:t>
            </a:r>
          </a:p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кислота,</a:t>
            </a:r>
          </a:p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распадается </a:t>
            </a:r>
          </a:p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на Н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О и СО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6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31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500"/>
                            </p:stCondLst>
                            <p:childTnLst>
                              <p:par>
                                <p:cTn id="8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1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500"/>
                            </p:stCondLst>
                            <p:childTnLst>
                              <p:par>
                                <p:cTn id="9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5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0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31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10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 animBg="1"/>
      <p:bldP spid="4" grpId="0" animBg="1"/>
      <p:bldP spid="5" grpId="0" build="allAtOnce" animBg="1"/>
      <p:bldP spid="6" grpId="0" animBg="1"/>
      <p:bldP spid="7" grpId="0" animBg="1"/>
      <p:bldP spid="8" grpId="0" animBg="1"/>
      <p:bldP spid="9" grpId="0" animBg="1"/>
      <p:bldP spid="10" grpId="0" build="allAtOnce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106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algn="ctr"/>
            <a:r>
              <a:rPr lang="ru-RU" sz="2400" b="1" dirty="0" smtClean="0">
                <a:ln w="76200"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 Найдите три вещества с одинаковыми свойствами </a:t>
            </a:r>
            <a:endParaRPr lang="ru-RU" sz="2400" b="1" dirty="0" smtClean="0">
              <a:ln w="76200">
                <a:solidFill>
                  <a:schemeClr val="accent4">
                    <a:lumMod val="75000"/>
                  </a:schemeClr>
                </a:solidFill>
              </a:ln>
              <a:solidFill>
                <a:schemeClr val="accent3">
                  <a:lumMod val="50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</a:endParaRPr>
          </a:p>
          <a:p>
            <a:pPr algn="ctr"/>
            <a:r>
              <a:rPr lang="ru-RU" sz="2400" b="1" dirty="0" smtClean="0">
                <a:ln w="76200"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(</a:t>
            </a:r>
            <a:r>
              <a:rPr lang="ru-RU" sz="2400" b="1" dirty="0" smtClean="0">
                <a:ln w="76200"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по горизонтали, или по вертикали, или по диагонали</a:t>
            </a:r>
            <a:r>
              <a:rPr lang="en-US" sz="2400" b="1" dirty="0" smtClean="0">
                <a:ln w="76200"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)</a:t>
            </a:r>
            <a:r>
              <a:rPr lang="ru-RU" sz="2400" b="1" dirty="0" smtClean="0">
                <a:ln w="76200"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 и дайте объяснение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47800" y="16764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Cu(OH)</a:t>
            </a:r>
            <a:r>
              <a:rPr lang="en-US" b="1" i="1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00400" y="16764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KOH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53000" y="16764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</a:rPr>
              <a:t>CuO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47800" y="32004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Al(OH)</a:t>
            </a:r>
            <a:r>
              <a:rPr lang="en-US" b="1" i="1" dirty="0" smtClean="0">
                <a:solidFill>
                  <a:schemeClr val="accent3">
                    <a:lumMod val="50000"/>
                  </a:schemeClr>
                </a:solidFill>
              </a:rPr>
              <a:t>3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00400" y="32004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Cr(OH)</a:t>
            </a:r>
            <a:r>
              <a:rPr lang="en-US" b="1" i="1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53000" y="32004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</a:rPr>
              <a:t>Ba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(OH)</a:t>
            </a:r>
            <a:r>
              <a:rPr lang="en-US" b="1" i="1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47800" y="47244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Hg(OH)</a:t>
            </a:r>
            <a:r>
              <a:rPr lang="en-US" b="1" i="1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00400" y="47244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Na</a:t>
            </a:r>
            <a:r>
              <a:rPr lang="en-US" b="1" i="1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O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53000" y="4724400"/>
            <a:ext cx="1752600" cy="1524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</a:rPr>
              <a:t>Fe(OH)</a:t>
            </a:r>
            <a:r>
              <a:rPr lang="en-US" b="1" i="1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" name="Блок-схема: объединение 11"/>
          <p:cNvSpPr/>
          <p:nvPr/>
        </p:nvSpPr>
        <p:spPr>
          <a:xfrm>
            <a:off x="7543800" y="2057400"/>
            <a:ext cx="685800" cy="2209800"/>
          </a:xfrm>
          <a:prstGeom prst="flowChartMerg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узел 12"/>
          <p:cNvSpPr/>
          <p:nvPr/>
        </p:nvSpPr>
        <p:spPr>
          <a:xfrm>
            <a:off x="7696200" y="4419600"/>
            <a:ext cx="457200" cy="457200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010400" y="5715000"/>
            <a:ext cx="1676400" cy="914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ответ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76400" y="6248400"/>
            <a:ext cx="4899098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нерастворимые в воде  основания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 animBg="1"/>
      <p:bldP spid="4" grpId="0" animBg="1"/>
      <p:bldP spid="5" grpId="0" animBg="1"/>
      <p:bldP spid="6" grpId="0" animBg="1"/>
      <p:bldP spid="7" grpId="0" build="allAtOnce" animBg="1"/>
      <p:bldP spid="8" grpId="0" animBg="1"/>
      <p:bldP spid="9" grpId="0" animBg="1"/>
      <p:bldP spid="10" grpId="0" animBg="1"/>
      <p:bldP spid="11" grpId="0" build="allAtOnce" animBg="1"/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382000" cy="51077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algn="ctr"/>
            <a:r>
              <a:rPr lang="ru-RU" sz="2400" b="1" dirty="0" smtClean="0">
                <a:ln w="76200"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 Найдите  двух  «близнецов» и объясните</a:t>
            </a:r>
          </a:p>
        </p:txBody>
      </p:sp>
      <p:sp>
        <p:nvSpPr>
          <p:cNvPr id="3" name="Нашивка 2"/>
          <p:cNvSpPr/>
          <p:nvPr/>
        </p:nvSpPr>
        <p:spPr>
          <a:xfrm rot="10800000" flipH="1">
            <a:off x="533400" y="14478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ашивка 4"/>
          <p:cNvSpPr/>
          <p:nvPr/>
        </p:nvSpPr>
        <p:spPr>
          <a:xfrm rot="10800000" flipH="1">
            <a:off x="1524000" y="14478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Нашивка 5"/>
          <p:cNvSpPr/>
          <p:nvPr/>
        </p:nvSpPr>
        <p:spPr>
          <a:xfrm rot="10800000" flipH="1">
            <a:off x="2514600" y="14478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 rot="10800000" flipH="1">
            <a:off x="304800" y="32004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 rot="10800000" flipH="1">
            <a:off x="1295400" y="32004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Нашивка 8"/>
          <p:cNvSpPr/>
          <p:nvPr/>
        </p:nvSpPr>
        <p:spPr>
          <a:xfrm rot="10800000" flipH="1">
            <a:off x="2286000" y="32004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Нашивка 9"/>
          <p:cNvSpPr/>
          <p:nvPr/>
        </p:nvSpPr>
        <p:spPr>
          <a:xfrm rot="10800000" flipH="1">
            <a:off x="457200" y="49530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Нашивка 10"/>
          <p:cNvSpPr/>
          <p:nvPr/>
        </p:nvSpPr>
        <p:spPr>
          <a:xfrm rot="10800000" flipH="1">
            <a:off x="1447800" y="49530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Нашивка 11"/>
          <p:cNvSpPr/>
          <p:nvPr/>
        </p:nvSpPr>
        <p:spPr>
          <a:xfrm rot="10800000" flipH="1">
            <a:off x="2438400" y="49530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Нашивка 12"/>
          <p:cNvSpPr/>
          <p:nvPr/>
        </p:nvSpPr>
        <p:spPr>
          <a:xfrm rot="10800000" flipH="1">
            <a:off x="4876800" y="17526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Нашивка 13"/>
          <p:cNvSpPr/>
          <p:nvPr/>
        </p:nvSpPr>
        <p:spPr>
          <a:xfrm rot="10800000" flipH="1">
            <a:off x="5867400" y="17526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Нашивка 14"/>
          <p:cNvSpPr/>
          <p:nvPr/>
        </p:nvSpPr>
        <p:spPr>
          <a:xfrm rot="10800000" flipH="1">
            <a:off x="6858000" y="17526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Нашивка 15"/>
          <p:cNvSpPr/>
          <p:nvPr/>
        </p:nvSpPr>
        <p:spPr>
          <a:xfrm rot="10800000" flipH="1">
            <a:off x="5029200" y="35814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Нашивка 16"/>
          <p:cNvSpPr/>
          <p:nvPr/>
        </p:nvSpPr>
        <p:spPr>
          <a:xfrm rot="10800000" flipH="1">
            <a:off x="6019800" y="35814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Нашивка 17"/>
          <p:cNvSpPr/>
          <p:nvPr/>
        </p:nvSpPr>
        <p:spPr>
          <a:xfrm rot="10800000" flipH="1">
            <a:off x="7010400" y="35814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Нашивка 18"/>
          <p:cNvSpPr/>
          <p:nvPr/>
        </p:nvSpPr>
        <p:spPr>
          <a:xfrm rot="10800000" flipH="1">
            <a:off x="4648200" y="54102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Нашивка 19"/>
          <p:cNvSpPr/>
          <p:nvPr/>
        </p:nvSpPr>
        <p:spPr>
          <a:xfrm rot="10800000" flipH="1">
            <a:off x="5638800" y="54102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Нашивка 20"/>
          <p:cNvSpPr/>
          <p:nvPr/>
        </p:nvSpPr>
        <p:spPr>
          <a:xfrm rot="10800000" flipH="1">
            <a:off x="6629400" y="5410200"/>
            <a:ext cx="1524000" cy="117043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43000" y="1828800"/>
            <a:ext cx="712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/>
              <a:t>CaO</a:t>
            </a:r>
            <a:endParaRPr lang="ru-RU" sz="2400" b="1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2133600" y="1828800"/>
            <a:ext cx="738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KOH</a:t>
            </a:r>
            <a:endParaRPr lang="ru-RU" sz="2400" b="1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24200" y="1828800"/>
            <a:ext cx="638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H</a:t>
            </a:r>
            <a:r>
              <a:rPr lang="en-US" b="1" i="1" dirty="0" smtClean="0"/>
              <a:t>2</a:t>
            </a:r>
            <a:r>
              <a:rPr lang="en-US" sz="2400" b="1" i="1" dirty="0" smtClean="0"/>
              <a:t>S</a:t>
            </a:r>
            <a:endParaRPr lang="ru-RU" sz="2400" b="1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838200" y="3581400"/>
            <a:ext cx="885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Al</a:t>
            </a:r>
            <a:r>
              <a:rPr lang="en-US" b="1" i="1" dirty="0" smtClean="0"/>
              <a:t>2</a:t>
            </a:r>
            <a:r>
              <a:rPr lang="en-US" sz="2400" b="1" i="1" dirty="0" smtClean="0"/>
              <a:t>O</a:t>
            </a:r>
            <a:r>
              <a:rPr lang="en-US" b="1" i="1" dirty="0" smtClean="0"/>
              <a:t>3</a:t>
            </a:r>
            <a:endParaRPr lang="ru-RU" sz="2400" b="1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1752600" y="3581400"/>
            <a:ext cx="947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/>
              <a:t>NaOH</a:t>
            </a:r>
            <a:endParaRPr lang="ru-RU" sz="2400" b="1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2895600" y="3581400"/>
            <a:ext cx="662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/>
              <a:t>BaS</a:t>
            </a:r>
            <a:endParaRPr lang="ru-RU" sz="2400" b="1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5486400" y="2133600"/>
            <a:ext cx="6751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K</a:t>
            </a:r>
            <a:r>
              <a:rPr lang="en-US" b="1" i="1" dirty="0" smtClean="0"/>
              <a:t>2</a:t>
            </a:r>
            <a:r>
              <a:rPr lang="en-US" sz="2400" b="1" i="1" dirty="0" smtClean="0"/>
              <a:t>O</a:t>
            </a:r>
            <a:endParaRPr lang="ru-RU" sz="2400" b="1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6400800" y="2133600"/>
            <a:ext cx="947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/>
              <a:t>NaOH</a:t>
            </a:r>
            <a:endParaRPr lang="ru-RU" sz="2400" b="1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7467600" y="2133600"/>
            <a:ext cx="6687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HCL</a:t>
            </a:r>
            <a:endParaRPr lang="ru-RU" sz="2400" b="1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5638800" y="3962400"/>
            <a:ext cx="676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/>
              <a:t>FeO</a:t>
            </a:r>
            <a:endParaRPr lang="ru-RU" sz="2400" b="1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6629400" y="3962400"/>
            <a:ext cx="788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/>
              <a:t>LiOH</a:t>
            </a:r>
            <a:endParaRPr lang="ru-RU" sz="2400" b="1" i="1" dirty="0"/>
          </a:p>
        </p:txBody>
      </p:sp>
      <p:sp>
        <p:nvSpPr>
          <p:cNvPr id="34" name="TextBox 33"/>
          <p:cNvSpPr txBox="1"/>
          <p:nvPr/>
        </p:nvSpPr>
        <p:spPr>
          <a:xfrm>
            <a:off x="7543800" y="3962400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HNO</a:t>
            </a:r>
            <a:r>
              <a:rPr lang="en-US" b="1" i="1" dirty="0" smtClean="0"/>
              <a:t>2</a:t>
            </a:r>
            <a:endParaRPr lang="ru-RU" sz="2400" b="1" i="1" dirty="0"/>
          </a:p>
        </p:txBody>
      </p:sp>
      <p:sp>
        <p:nvSpPr>
          <p:cNvPr id="35" name="TextBox 34"/>
          <p:cNvSpPr txBox="1"/>
          <p:nvPr/>
        </p:nvSpPr>
        <p:spPr>
          <a:xfrm>
            <a:off x="1066800" y="5334000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/>
              <a:t>ZnO</a:t>
            </a:r>
            <a:endParaRPr lang="ru-RU" sz="2400" b="1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1828800" y="5334000"/>
            <a:ext cx="1202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Cu(OH)</a:t>
            </a:r>
            <a:r>
              <a:rPr lang="en-US" sz="1600" b="1" i="1" dirty="0" smtClean="0"/>
              <a:t>2</a:t>
            </a:r>
            <a:endParaRPr lang="ru-RU" sz="2400" b="1" i="1" dirty="0"/>
          </a:p>
        </p:txBody>
      </p:sp>
      <p:sp>
        <p:nvSpPr>
          <p:cNvPr id="37" name="TextBox 36"/>
          <p:cNvSpPr txBox="1"/>
          <p:nvPr/>
        </p:nvSpPr>
        <p:spPr>
          <a:xfrm>
            <a:off x="3048000" y="5334000"/>
            <a:ext cx="638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H</a:t>
            </a:r>
            <a:r>
              <a:rPr lang="en-US" b="1" i="1" dirty="0" smtClean="0"/>
              <a:t>2</a:t>
            </a:r>
            <a:r>
              <a:rPr lang="en-US" sz="2400" b="1" i="1" dirty="0" smtClean="0"/>
              <a:t>S</a:t>
            </a:r>
            <a:endParaRPr lang="ru-RU" sz="2400" b="1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5334000" y="5791200"/>
            <a:ext cx="6254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K</a:t>
            </a:r>
            <a:r>
              <a:rPr lang="en-US" b="1" i="1" dirty="0" smtClean="0"/>
              <a:t>2</a:t>
            </a:r>
            <a:r>
              <a:rPr lang="en-US" sz="2400" b="1" i="1" dirty="0" smtClean="0"/>
              <a:t>S</a:t>
            </a:r>
            <a:endParaRPr lang="ru-RU" sz="2400" b="1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6172200" y="5791200"/>
            <a:ext cx="947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/>
              <a:t>NaOH</a:t>
            </a:r>
            <a:endParaRPr lang="ru-RU" sz="2400" b="1" i="1" dirty="0"/>
          </a:p>
        </p:txBody>
      </p:sp>
      <p:sp>
        <p:nvSpPr>
          <p:cNvPr id="40" name="TextBox 39"/>
          <p:cNvSpPr txBox="1"/>
          <p:nvPr/>
        </p:nvSpPr>
        <p:spPr>
          <a:xfrm>
            <a:off x="7162800" y="5791200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H</a:t>
            </a:r>
            <a:r>
              <a:rPr lang="en-US" b="1" i="1" dirty="0" smtClean="0"/>
              <a:t>2</a:t>
            </a:r>
            <a:r>
              <a:rPr lang="en-US" sz="2400" b="1" i="1" dirty="0" smtClean="0"/>
              <a:t>SO</a:t>
            </a:r>
            <a:r>
              <a:rPr lang="en-US" b="1" i="1" dirty="0" smtClean="0"/>
              <a:t>4</a:t>
            </a:r>
            <a:endParaRPr lang="ru-RU" sz="2400" b="1" i="1" dirty="0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324600" y="838200"/>
            <a:ext cx="2514600" cy="6858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ответ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752600" y="838200"/>
            <a:ext cx="5771388" cy="510778"/>
          </a:xfrm>
          <a:prstGeom prst="round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основной оксид, щелочь, слабая кислота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6" grpId="0"/>
      <p:bldP spid="27" grpId="0"/>
      <p:bldP spid="28" grpId="0"/>
      <p:bldP spid="29" grpId="0"/>
      <p:bldP spid="30" grpId="0"/>
      <p:bldP spid="31" grpId="0"/>
      <p:bldP spid="31" grpId="1"/>
      <p:bldP spid="32" grpId="0"/>
      <p:bldP spid="32" grpId="1"/>
      <p:bldP spid="34" grpId="0"/>
      <p:bldP spid="34" grpId="1"/>
      <p:bldP spid="35" grpId="0"/>
      <p:bldP spid="36" grpId="0"/>
      <p:bldP spid="37" grpId="0"/>
      <p:bldP spid="38" grpId="0"/>
      <p:bldP spid="39" grpId="0"/>
      <p:bldP spid="40" grpId="0"/>
      <p:bldP spid="41" grpId="0" animBg="1"/>
      <p:bldP spid="41" grpId="1" animBg="1"/>
      <p:bldP spid="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9200" y="14478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33600" y="14478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14478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962400" y="14478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19200" y="23622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33600" y="23622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48000" y="23622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962400" y="23622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219200" y="32766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33600" y="32766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048000" y="32766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962400" y="32766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219200" y="41910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133600" y="41910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048000" y="41910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62400" y="41910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876800" y="14478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876800" y="23622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876800" y="32766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876800" y="4191000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1295400" y="1752600"/>
            <a:ext cx="712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/>
              <a:t>CuO</a:t>
            </a:r>
            <a:endParaRPr lang="ru-RU" sz="2400" b="1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2209800" y="2667000"/>
            <a:ext cx="738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KOH</a:t>
            </a:r>
            <a:endParaRPr lang="ru-RU" sz="2400" b="1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3200400" y="2667000"/>
            <a:ext cx="614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/>
              <a:t>HCl</a:t>
            </a:r>
            <a:endParaRPr lang="ru-RU" sz="2400" b="1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4114800" y="3657600"/>
            <a:ext cx="6641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CO</a:t>
            </a:r>
            <a:r>
              <a:rPr lang="en-US" b="1" i="1" dirty="0" smtClean="0"/>
              <a:t>2</a:t>
            </a:r>
            <a:endParaRPr lang="ru-RU" sz="2400" b="1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5029200" y="4495800"/>
            <a:ext cx="662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/>
              <a:t>BaS</a:t>
            </a:r>
            <a:endParaRPr lang="ru-RU" sz="2400" b="1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6781800" y="1371600"/>
            <a:ext cx="1253869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solidFill>
                  <a:schemeClr val="bg2">
                    <a:lumMod val="25000"/>
                  </a:schemeClr>
                </a:solidFill>
              </a:rPr>
              <a:t>NaOH</a:t>
            </a:r>
            <a:endParaRPr lang="en-US" sz="24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H</a:t>
            </a:r>
            <a:r>
              <a:rPr lang="en-US" b="1" i="1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S</a:t>
            </a:r>
          </a:p>
          <a:p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SO</a:t>
            </a:r>
            <a:r>
              <a:rPr lang="en-US" b="1" i="1" dirty="0" smtClean="0">
                <a:solidFill>
                  <a:schemeClr val="bg2">
                    <a:lumMod val="25000"/>
                  </a:schemeClr>
                </a:solidFill>
              </a:rPr>
              <a:t>3</a:t>
            </a:r>
            <a:endParaRPr lang="en-US" sz="24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N</a:t>
            </a:r>
            <a:r>
              <a:rPr lang="en-US" b="1" i="1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O</a:t>
            </a:r>
            <a:r>
              <a:rPr lang="en-US" b="1" i="1" dirty="0" smtClean="0">
                <a:solidFill>
                  <a:schemeClr val="bg2">
                    <a:lumMod val="25000"/>
                  </a:schemeClr>
                </a:solidFill>
              </a:rPr>
              <a:t>5</a:t>
            </a:r>
            <a:endParaRPr lang="en-US" sz="24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Al</a:t>
            </a:r>
            <a:r>
              <a:rPr lang="en-US" b="1" i="1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S</a:t>
            </a:r>
            <a:r>
              <a:rPr lang="en-US" b="1" i="1" dirty="0" smtClean="0">
                <a:solidFill>
                  <a:schemeClr val="bg2">
                    <a:lumMod val="25000"/>
                  </a:schemeClr>
                </a:solidFill>
              </a:rPr>
              <a:t>3</a:t>
            </a:r>
            <a:endParaRPr lang="en-US" sz="24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400" b="1" i="1" dirty="0" err="1" smtClean="0">
                <a:solidFill>
                  <a:schemeClr val="bg2">
                    <a:lumMod val="25000"/>
                  </a:schemeClr>
                </a:solidFill>
              </a:rPr>
              <a:t>FeO</a:t>
            </a:r>
            <a:endParaRPr lang="en-US" sz="24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Na</a:t>
            </a:r>
            <a:r>
              <a:rPr lang="en-US" b="1" i="1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O</a:t>
            </a:r>
          </a:p>
          <a:p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Cu(OH)</a:t>
            </a:r>
            <a:r>
              <a:rPr lang="en-US" b="1" i="1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endParaRPr lang="en-US" sz="24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HNO</a:t>
            </a:r>
            <a:r>
              <a:rPr lang="en-US" b="1" i="1" dirty="0" smtClean="0">
                <a:solidFill>
                  <a:schemeClr val="bg2">
                    <a:lumMod val="25000"/>
                  </a:schemeClr>
                </a:solidFill>
              </a:rPr>
              <a:t>3</a:t>
            </a:r>
            <a:endParaRPr lang="en-US" sz="24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P</a:t>
            </a:r>
            <a:r>
              <a:rPr lang="en-US" b="1" i="1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O</a:t>
            </a:r>
            <a:r>
              <a:rPr lang="en-US" b="1" i="1" dirty="0" smtClean="0">
                <a:solidFill>
                  <a:schemeClr val="bg2">
                    <a:lumMod val="25000"/>
                  </a:schemeClr>
                </a:solidFill>
              </a:rPr>
              <a:t>5</a:t>
            </a:r>
            <a:endParaRPr lang="en-US" sz="24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H</a:t>
            </a:r>
            <a:r>
              <a:rPr lang="en-US" b="1" i="1" dirty="0" smtClean="0">
                <a:solidFill>
                  <a:schemeClr val="bg2">
                    <a:lumMod val="25000"/>
                  </a:schemeClr>
                </a:solidFill>
              </a:rPr>
              <a:t>3</a:t>
            </a:r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PO</a:t>
            </a:r>
            <a:r>
              <a:rPr lang="en-US" b="1" i="1" dirty="0" smtClean="0">
                <a:solidFill>
                  <a:schemeClr val="bg2">
                    <a:lumMod val="25000"/>
                  </a:schemeClr>
                </a:solidFill>
              </a:rPr>
              <a:t>4</a:t>
            </a:r>
            <a:endParaRPr lang="en-US" sz="24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</a:rPr>
              <a:t>Fe(OH)</a:t>
            </a:r>
            <a:r>
              <a:rPr lang="en-US" b="1" i="1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endParaRPr lang="en-US" sz="24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sz="24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371600" y="4495800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/>
              <a:t>CrO</a:t>
            </a:r>
            <a:endParaRPr lang="ru-RU" sz="2400" b="1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5029200" y="1752600"/>
            <a:ext cx="6254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/>
              <a:t>LiCl</a:t>
            </a:r>
            <a:endParaRPr lang="ru-RU" sz="2400" b="1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381000" y="228600"/>
            <a:ext cx="8382000" cy="9194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algn="ctr"/>
            <a:r>
              <a:rPr lang="ru-RU" sz="2400" b="1" dirty="0" smtClean="0">
                <a:ln w="76200"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Определите принцип расстановки  и </a:t>
            </a:r>
          </a:p>
          <a:p>
            <a:pPr algn="ctr"/>
            <a:r>
              <a:rPr lang="ru-RU" sz="2400" b="1" dirty="0" smtClean="0">
                <a:ln w="76200"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вставьте предложенные формулы: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1905000" y="5562600"/>
            <a:ext cx="2971800" cy="9144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Ответ</a:t>
            </a:r>
          </a:p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Проверьте себя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81000" y="6096000"/>
            <a:ext cx="8449236" cy="51077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основной оксид, основание, кислота, кислотный оксид, соль</a:t>
            </a:r>
            <a:endParaRPr lang="ru-RU" sz="24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3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389</Words>
  <PresentationFormat>Экран (4:3)</PresentationFormat>
  <Paragraphs>159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Дарья</dc:creator>
  <cp:lastModifiedBy>Дарья</cp:lastModifiedBy>
  <cp:revision>26</cp:revision>
  <dcterms:created xsi:type="dcterms:W3CDTF">2013-08-18T05:33:56Z</dcterms:created>
  <dcterms:modified xsi:type="dcterms:W3CDTF">2013-08-19T12:10:19Z</dcterms:modified>
</cp:coreProperties>
</file>