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7" r:id="rId6"/>
    <p:sldId id="277" r:id="rId7"/>
    <p:sldId id="269" r:id="rId8"/>
    <p:sldId id="260" r:id="rId9"/>
    <p:sldId id="261" r:id="rId10"/>
    <p:sldId id="268" r:id="rId11"/>
    <p:sldId id="278" r:id="rId12"/>
    <p:sldId id="265" r:id="rId13"/>
    <p:sldId id="262" r:id="rId14"/>
    <p:sldId id="263" r:id="rId15"/>
    <p:sldId id="282" r:id="rId16"/>
    <p:sldId id="264" r:id="rId17"/>
    <p:sldId id="270" r:id="rId18"/>
    <p:sldId id="275" r:id="rId19"/>
    <p:sldId id="271" r:id="rId20"/>
    <p:sldId id="272" r:id="rId21"/>
    <p:sldId id="273" r:id="rId22"/>
    <p:sldId id="281" r:id="rId23"/>
    <p:sldId id="274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00"/>
    <a:srgbClr val="FFA7A9"/>
    <a:srgbClr val="FF7C80"/>
    <a:srgbClr val="FFFF00"/>
    <a:srgbClr val="00CCFF"/>
    <a:srgbClr val="006600"/>
    <a:srgbClr val="EBFF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72" autoAdjust="0"/>
    <p:restoredTop sz="94660"/>
  </p:normalViewPr>
  <p:slideViewPr>
    <p:cSldViewPr>
      <p:cViewPr varScale="1">
        <p:scale>
          <a:sx n="72" d="100"/>
          <a:sy n="72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A3A809-1274-4019-82EF-56CF93590F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911E6-BCAA-4153-A725-D3B3C6D85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4BC7-133F-4E82-9D6C-D701D28852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AB290-0CEF-442A-B289-080548EDB9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A9948E-48FB-49EC-96AA-AF0C0D6723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3F4A5E-3916-45F4-AEA4-94A858902E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6093C1-C396-4888-826B-51B1A6CC44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39FF2C-30B3-42BF-8C99-5F6CB6957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163E5A-82A7-4CCD-96C3-7DA50688E8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695CB-BEA1-455E-898F-261A086DF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FB6B3-E4A3-46DE-AB79-E0F7824CE5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99495-4064-4C5F-8DFB-7310102E34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D77F5-73DF-4815-9852-719C332F1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22A5B-5C84-400B-8494-1BBC5ACC7C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8A17-2F22-467C-86AD-7364676D15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D677F-B201-4781-8A07-AC4F1ACE18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C92A-59D6-40D3-99FD-056D1D86E2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05B381-C6A2-4D87-B887-8B2C88231C3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rezented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school-sector.relarn.ru/nsm/chemistry/Rus/Data/Text/Ch3_2-12/img030.gif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http://school-sector.relarn.ru/nsm/chemistry/Rus/Data/Text/Ch3_2-12/img027.gif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png"/><Relationship Id="rId10" Type="http://schemas.openxmlformats.org/officeDocument/2006/relationships/image" Target="http://school-sector.relarn.ru/nsm/chemistry/Rus/Data/Text/Ch3_2-12/img031.gif" TargetMode="External"/><Relationship Id="rId4" Type="http://schemas.openxmlformats.org/officeDocument/2006/relationships/image" Target="http://school-sector.relarn.ru/nsm/chemistry/Rus/Data/Text/Ch3_2-12/img025.gif" TargetMode="Externa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021E-E7C9-48E8-8768-5C613FE5447F}" type="slidenum">
              <a:rPr lang="ru-RU"/>
              <a:pPr/>
              <a:t>1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5003800" cy="1152525"/>
          </a:xfrm>
        </p:spPr>
        <p:txBody>
          <a:bodyPr/>
          <a:lstStyle/>
          <a:p>
            <a:r>
              <a:rPr lang="ru-RU" sz="6000" dirty="0">
                <a:solidFill>
                  <a:schemeClr val="tx1"/>
                </a:solidFill>
                <a:latin typeface="Monotype Corsiva" pitchFamily="66" charset="0"/>
              </a:rPr>
              <a:t>Углеводороды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4868863"/>
            <a:ext cx="4535487" cy="1295400"/>
          </a:xfrm>
        </p:spPr>
        <p:txBody>
          <a:bodyPr/>
          <a:lstStyle/>
          <a:p>
            <a:pPr>
              <a:lnSpc>
                <a:spcPct val="80000"/>
              </a:lnSpc>
              <a:buSzPct val="150000"/>
              <a:buFontTx/>
              <a:buBlip>
                <a:blip r:embed="rId2"/>
              </a:buBlip>
            </a:pPr>
            <a:r>
              <a:rPr lang="ru-RU" sz="2000" b="1" u="sng">
                <a:solidFill>
                  <a:srgbClr val="FF0066"/>
                </a:solidFill>
                <a:latin typeface="Monotype Corsiva" pitchFamily="66" charset="0"/>
              </a:rPr>
              <a:t> Выполнили</a:t>
            </a:r>
          </a:p>
          <a:p>
            <a:pPr>
              <a:lnSpc>
                <a:spcPct val="80000"/>
              </a:lnSpc>
              <a:buSzPct val="150000"/>
              <a:buFontTx/>
              <a:buNone/>
            </a:pPr>
            <a:r>
              <a:rPr lang="ru-RU" sz="2000">
                <a:solidFill>
                  <a:srgbClr val="FF0066"/>
                </a:solidFill>
                <a:latin typeface="Monotype Corsiva" pitchFamily="66" charset="0"/>
              </a:rPr>
              <a:t>       </a:t>
            </a:r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Филаткина Ирина, Филаткина Марина</a:t>
            </a:r>
          </a:p>
          <a:p>
            <a:pPr>
              <a:lnSpc>
                <a:spcPct val="80000"/>
              </a:lnSpc>
              <a:buSzPct val="150000"/>
              <a:buFontTx/>
              <a:buNone/>
            </a:pPr>
            <a:r>
              <a:rPr lang="ru-RU" sz="2000">
                <a:solidFill>
                  <a:srgbClr val="FF0066"/>
                </a:solidFill>
                <a:latin typeface="Monotype Corsiva" pitchFamily="66" charset="0"/>
              </a:rPr>
              <a:t>       </a:t>
            </a:r>
            <a:r>
              <a:rPr lang="ru-RU" sz="2000" b="1">
                <a:solidFill>
                  <a:srgbClr val="FF0066"/>
                </a:solidFill>
                <a:latin typeface="Monotype Corsiva" pitchFamily="66" charset="0"/>
              </a:rPr>
              <a:t>ученица 11 класса</a:t>
            </a:r>
          </a:p>
          <a:p>
            <a:pPr>
              <a:lnSpc>
                <a:spcPct val="80000"/>
              </a:lnSpc>
              <a:buSzPct val="150000"/>
              <a:buFontTx/>
              <a:buNone/>
            </a:pPr>
            <a:r>
              <a:rPr lang="ru-RU" sz="2000" b="1">
                <a:solidFill>
                  <a:srgbClr val="FF0066"/>
                </a:solidFill>
                <a:latin typeface="Monotype Corsiva" pitchFamily="66" charset="0"/>
              </a:rPr>
              <a:t>      МОБУ СОШ № 7 ЛГО</a:t>
            </a:r>
          </a:p>
        </p:txBody>
      </p:sp>
      <p:pic>
        <p:nvPicPr>
          <p:cNvPr id="2056" name="imgb" descr="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2197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635375" y="1557338"/>
            <a:ext cx="4752975" cy="2016125"/>
          </a:xfrm>
          <a:prstGeom prst="wedgeEllipseCallout">
            <a:avLst>
              <a:gd name="adj1" fmla="val -71644"/>
              <a:gd name="adj2" fmla="val 39213"/>
            </a:avLst>
          </a:prstGeom>
          <a:solidFill>
            <a:schemeClr val="accent1">
              <a:alpha val="67999"/>
            </a:scheme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851275" y="1844675"/>
            <a:ext cx="46085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>
                <a:solidFill>
                  <a:schemeClr val="accent2"/>
                </a:solidFill>
                <a:latin typeface="Monotype Corsiva" pitchFamily="66" charset="0"/>
              </a:rPr>
              <a:t>   </a:t>
            </a:r>
            <a:r>
              <a:rPr lang="ru-RU" sz="2000" b="1">
                <a:solidFill>
                  <a:schemeClr val="accent2"/>
                </a:solidFill>
                <a:latin typeface="Monotype Corsiva" pitchFamily="66" charset="0"/>
              </a:rPr>
              <a:t>Углеводороды </a:t>
            </a:r>
            <a:r>
              <a:rPr lang="ru-RU" sz="2000">
                <a:latin typeface="Monotype Corsiva" pitchFamily="66" charset="0"/>
              </a:rPr>
              <a:t>– самые простые органические соединения, состоящие из атомов двух химических элементов: углерода и  водорода.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4"/>
              </a:rPr>
              <a:t>Prezented.Ru</a:t>
            </a:r>
            <a:r>
              <a:rPr lang="ru-RU" dirty="0" smtClean="0">
                <a:hlinkClick r:id="rId4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32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32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32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 build="p"/>
      <p:bldP spid="2058" grpId="0" animBg="1"/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9F9A-F373-4394-95B2-0F998ACD808E}" type="slidenum">
              <a:rPr lang="ru-RU"/>
              <a:pPr/>
              <a:t>10</a:t>
            </a:fld>
            <a:endParaRPr lang="ru-R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15025" cy="1138237"/>
          </a:xfrm>
        </p:spPr>
        <p:txBody>
          <a:bodyPr/>
          <a:lstStyle/>
          <a:p>
            <a:r>
              <a:rPr lang="ru-RU">
                <a:latin typeface="Monotype Corsiva" pitchFamily="66" charset="0"/>
              </a:rPr>
              <a:t>Физические свойства</a:t>
            </a:r>
          </a:p>
        </p:txBody>
      </p:sp>
      <p:graphicFrame>
        <p:nvGraphicFramePr>
          <p:cNvPr id="18600" name="Group 168"/>
          <p:cNvGraphicFramePr>
            <a:graphicFrameLocks noGrp="1"/>
          </p:cNvGraphicFramePr>
          <p:nvPr>
            <p:ph idx="1"/>
          </p:nvPr>
        </p:nvGraphicFramePr>
        <p:xfrm>
          <a:off x="179388" y="1557338"/>
          <a:ext cx="8686800" cy="4568827"/>
        </p:xfrm>
        <a:graphic>
          <a:graphicData uri="http://schemas.openxmlformats.org/drawingml/2006/table">
            <a:tbl>
              <a:tblPr/>
              <a:tblGrid>
                <a:gridCol w="3606800"/>
                <a:gridCol w="1555750"/>
                <a:gridCol w="1751012"/>
                <a:gridCol w="1773238"/>
              </a:tblGrid>
              <a:tr h="814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Соединение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пл.,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кип.,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 </a:t>
                      </a:r>
                      <a:r>
                        <a:rPr kumimoji="0" lang="ru-RU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Циклопропан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-126,9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0,688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Метилциклопропан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-177,2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0,6912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Циклобутан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Метилциклобутан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-149,3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Циклопентан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- 94,4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Метилциклопентан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-142,2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0,7488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Циклогексан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0,7781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</a:tr>
              <a:tr h="706438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При температуре кипения.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При -20,0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602" name="Picture 170" descr="i?id=18055155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88913"/>
            <a:ext cx="12239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43E-6C39-4B53-903A-9D497DB0D70A}" type="slidenum">
              <a:rPr lang="ru-RU"/>
              <a:pPr/>
              <a:t>11</a:t>
            </a:fld>
            <a:endParaRPr lang="ru-RU"/>
          </a:p>
        </p:txBody>
      </p:sp>
      <p:sp>
        <p:nvSpPr>
          <p:cNvPr id="48210" name="Rectangle 8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30700" cy="706437"/>
          </a:xfrm>
        </p:spPr>
        <p:txBody>
          <a:bodyPr/>
          <a:lstStyle/>
          <a:p>
            <a:r>
              <a:rPr lang="ru-RU" sz="4000">
                <a:latin typeface="Monotype Corsiva" pitchFamily="66" charset="0"/>
              </a:rPr>
              <a:t>Химические свойства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8208962" cy="5040312"/>
          </a:xfrm>
          <a:gradFill rotWithShape="1">
            <a:gsLst>
              <a:gs pos="0">
                <a:srgbClr val="FF9900">
                  <a:alpha val="80000"/>
                </a:srgbClr>
              </a:gs>
              <a:gs pos="50000">
                <a:srgbClr val="EBFFEB"/>
              </a:gs>
              <a:gs pos="100000">
                <a:srgbClr val="FF9900">
                  <a:alpha val="80000"/>
                </a:srgbClr>
              </a:gs>
            </a:gsLst>
            <a:lin ang="5400000" scaled="1"/>
          </a:gradFill>
          <a:ln w="12700" cap="flat">
            <a:solidFill>
              <a:srgbClr val="000000"/>
            </a:solidFill>
            <a:prstDash val="lgDash"/>
          </a:ln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sz="1800" b="1"/>
              <a:t>Гидрирование:</a:t>
            </a:r>
          </a:p>
          <a:p>
            <a:pPr>
              <a:buFontTx/>
              <a:buBlip>
                <a:blip r:embed="rId2"/>
              </a:buBlip>
            </a:pPr>
            <a:endParaRPr lang="ru-RU" sz="1800" b="1"/>
          </a:p>
          <a:p>
            <a:pPr>
              <a:buFontTx/>
              <a:buBlip>
                <a:blip r:embed="rId2"/>
              </a:buBlip>
            </a:pPr>
            <a:r>
              <a:rPr lang="ru-RU" sz="1800" b="1"/>
              <a:t>Галогенирование:</a:t>
            </a:r>
          </a:p>
          <a:p>
            <a:pPr>
              <a:buFontTx/>
              <a:buBlip>
                <a:blip r:embed="rId2"/>
              </a:buBlip>
            </a:pPr>
            <a:endParaRPr lang="ru-RU" sz="1800" b="1"/>
          </a:p>
          <a:p>
            <a:pPr>
              <a:buFontTx/>
              <a:buBlip>
                <a:blip r:embed="rId2"/>
              </a:buBlip>
            </a:pPr>
            <a:r>
              <a:rPr lang="ru-RU" sz="1800" b="1"/>
              <a:t>Гидрогалогенирование: </a:t>
            </a:r>
          </a:p>
          <a:p>
            <a:pPr>
              <a:buFontTx/>
              <a:buBlip>
                <a:blip r:embed="rId2"/>
              </a:buBlip>
            </a:pPr>
            <a:endParaRPr lang="ru-RU" sz="1800" b="1"/>
          </a:p>
          <a:p>
            <a:pPr>
              <a:buFontTx/>
              <a:buBlip>
                <a:blip r:embed="rId2"/>
              </a:buBlip>
            </a:pPr>
            <a:endParaRPr lang="ru-RU" sz="2000" b="1"/>
          </a:p>
          <a:p>
            <a:pPr>
              <a:buFontTx/>
              <a:buBlip>
                <a:blip r:embed="rId2"/>
              </a:buBlip>
            </a:pPr>
            <a:endParaRPr lang="ru-RU" sz="2000" b="1"/>
          </a:p>
          <a:p>
            <a:pPr>
              <a:buFontTx/>
              <a:buBlip>
                <a:blip r:embed="rId2"/>
              </a:buBlip>
            </a:pPr>
            <a:r>
              <a:rPr lang="ru-RU" sz="2000" b="1"/>
              <a:t>Дегидрирование:</a:t>
            </a:r>
          </a:p>
        </p:txBody>
      </p:sp>
      <p:graphicFrame>
        <p:nvGraphicFramePr>
          <p:cNvPr id="48331" name="Group 203"/>
          <p:cNvGraphicFramePr>
            <a:graphicFrameLocks noGrp="1"/>
          </p:cNvGraphicFramePr>
          <p:nvPr>
            <p:ph sz="quarter" idx="2"/>
          </p:nvPr>
        </p:nvGraphicFramePr>
        <p:xfrm>
          <a:off x="4356100" y="2636838"/>
          <a:ext cx="4176713" cy="1066800"/>
        </p:xfrm>
        <a:graphic>
          <a:graphicData uri="http://schemas.openxmlformats.org/drawingml/2006/table">
            <a:tbl>
              <a:tblPr/>
              <a:tblGrid>
                <a:gridCol w="4176713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(метилциклопропан)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 HBr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®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CH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¾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бромбутан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843213" y="1268413"/>
            <a:ext cx="5400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(циклопропан) + </a:t>
            </a:r>
            <a:r>
              <a:rPr lang="en-US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H</a:t>
            </a:r>
            <a:r>
              <a:rPr lang="ru-RU" sz="1600" baseline="-30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  </a:t>
            </a:r>
            <a:r>
              <a:rPr lang="ru-RU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––</a:t>
            </a:r>
            <a:r>
              <a:rPr lang="ru-RU" sz="1600" baseline="30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120º</a:t>
            </a:r>
            <a:r>
              <a:rPr lang="en-US" sz="1600" baseline="30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ru-RU" sz="1600" baseline="30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,</a:t>
            </a:r>
            <a:r>
              <a:rPr lang="en-US" sz="1600" baseline="30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Ni</a:t>
            </a:r>
            <a:r>
              <a:rPr lang="en-US" sz="1600">
                <a:solidFill>
                  <a:srgbClr val="0000FF"/>
                </a:solidFill>
                <a:latin typeface="Symbol" pitchFamily="18" charset="2"/>
                <a:ea typeface="Times New Roman" pitchFamily="18" charset="0"/>
                <a:cs typeface="Arial" charset="0"/>
              </a:rPr>
              <a:t>®</a:t>
            </a:r>
            <a:r>
              <a:rPr lang="en-US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  CH</a:t>
            </a:r>
            <a:r>
              <a:rPr lang="ru-RU" sz="1600" baseline="-30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ru-RU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CH</a:t>
            </a:r>
            <a:r>
              <a:rPr lang="ru-RU" sz="1600" baseline="-30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ru-RU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CH</a:t>
            </a:r>
            <a:r>
              <a:rPr lang="ru-RU" sz="1600" baseline="-30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ru-RU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ru-RU" sz="1600" i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пропан</a:t>
            </a:r>
            <a:r>
              <a:rPr lang="ru-RU" sz="16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)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endParaRPr lang="ru-RU" sz="1600">
              <a:ea typeface="Times New Roman" pitchFamily="18" charset="0"/>
              <a:cs typeface="Arial" charset="0"/>
            </a:endParaRPr>
          </a:p>
        </p:txBody>
      </p:sp>
      <p:pic>
        <p:nvPicPr>
          <p:cNvPr id="48139" name="Picture 11" descr="http://school-sector.relarn.ru/nsm/chemistry/Rus/Data/Text/Ch3_2-12/img025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700338" y="1268413"/>
            <a:ext cx="250825" cy="288925"/>
          </a:xfrm>
          <a:prstGeom prst="rect">
            <a:avLst/>
          </a:prstGeom>
          <a:noFill/>
        </p:spPr>
      </p:pic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8141" name="Picture 13" descr="http://school-sector.relarn.ru/nsm/chemistry/Rus/Data/Text/Ch3_2-12/img027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987675" y="1916113"/>
            <a:ext cx="288925" cy="250825"/>
          </a:xfrm>
          <a:prstGeom prst="rect">
            <a:avLst/>
          </a:prstGeom>
          <a:noFill/>
        </p:spPr>
      </p:pic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3132138" y="1916113"/>
            <a:ext cx="540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>
                <a:solidFill>
                  <a:srgbClr val="0000FF"/>
                </a:solidFill>
                <a:cs typeface="Times New Roman" pitchFamily="18" charset="0"/>
              </a:rPr>
              <a:t> </a:t>
            </a:r>
            <a:r>
              <a:rPr lang="ru-RU" sz="160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en-US" sz="1600">
                <a:solidFill>
                  <a:srgbClr val="0000FF"/>
                </a:solidFill>
                <a:cs typeface="Times New Roman" pitchFamily="18" charset="0"/>
              </a:rPr>
              <a:t>  Br</a:t>
            </a:r>
            <a:r>
              <a:rPr lang="ru-RU" sz="1600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ru-RU" sz="160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Symbol" pitchFamily="18" charset="2"/>
                <a:ea typeface="Times New Roman" pitchFamily="18" charset="0"/>
                <a:cs typeface="Arial" charset="0"/>
              </a:rPr>
              <a:t>®</a:t>
            </a:r>
            <a:r>
              <a:rPr lang="en-US" sz="1600">
                <a:solidFill>
                  <a:srgbClr val="0000FF"/>
                </a:solidFill>
                <a:cs typeface="Times New Roman" pitchFamily="18" charset="0"/>
              </a:rPr>
              <a:t> BrCH</a:t>
            </a:r>
            <a:r>
              <a:rPr lang="ru-RU" sz="1600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ru-RU" sz="1600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en-US" sz="1600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sz="1600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ru-RU" sz="1600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en-US" sz="1600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sz="1600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sz="1600">
                <a:solidFill>
                  <a:srgbClr val="0000FF"/>
                </a:solidFill>
                <a:cs typeface="Times New Roman" pitchFamily="18" charset="0"/>
              </a:rPr>
              <a:t>Br</a:t>
            </a:r>
            <a:r>
              <a:rPr lang="ru-RU" sz="1600">
                <a:solidFill>
                  <a:srgbClr val="0000FF"/>
                </a:solidFill>
                <a:cs typeface="Times New Roman" pitchFamily="18" charset="0"/>
              </a:rPr>
              <a:t> (</a:t>
            </a:r>
            <a:r>
              <a:rPr lang="ru-RU" sz="1600" i="1">
                <a:solidFill>
                  <a:srgbClr val="0000FF"/>
                </a:solidFill>
                <a:cs typeface="Times New Roman" pitchFamily="18" charset="0"/>
              </a:rPr>
              <a:t>1,3- дибромпропан</a:t>
            </a:r>
            <a:r>
              <a:rPr lang="ru-RU" sz="1600">
                <a:solidFill>
                  <a:srgbClr val="0000FF"/>
                </a:solidFill>
                <a:cs typeface="Times New Roman" pitchFamily="18" charset="0"/>
              </a:rPr>
              <a:t>)</a:t>
            </a:r>
            <a:r>
              <a:rPr lang="ru-RU" sz="1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178" name="Picture 50" descr="http://school-sector.relarn.ru/nsm/chemistry/Rus/Data/Text/Ch3_2-12/img030.gif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635375" y="2708275"/>
            <a:ext cx="581025" cy="219075"/>
          </a:xfrm>
          <a:prstGeom prst="rect">
            <a:avLst/>
          </a:prstGeom>
          <a:noFill/>
        </p:spPr>
      </p:pic>
      <p:sp>
        <p:nvSpPr>
          <p:cNvPr id="48180" name="AutoShape 52"/>
          <p:cNvSpPr>
            <a:spLocks noChangeAspect="1" noChangeArrowheads="1"/>
          </p:cNvSpPr>
          <p:nvPr/>
        </p:nvSpPr>
        <p:spPr bwMode="auto">
          <a:xfrm>
            <a:off x="0" y="3170238"/>
            <a:ext cx="219075" cy="1905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8182" name="Rectangle 5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85" name="Rectangle 57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8351" name="Group 223"/>
          <p:cNvGraphicFramePr>
            <a:graphicFrameLocks noGrp="1"/>
          </p:cNvGraphicFramePr>
          <p:nvPr>
            <p:ph sz="quarter" idx="3"/>
          </p:nvPr>
        </p:nvGraphicFramePr>
        <p:xfrm>
          <a:off x="3059113" y="4005263"/>
          <a:ext cx="4100512" cy="503238"/>
        </p:xfrm>
        <a:graphic>
          <a:graphicData uri="http://schemas.openxmlformats.org/drawingml/2006/table">
            <a:tbl>
              <a:tblPr/>
              <a:tblGrid>
                <a:gridCol w="410051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––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300ºC,Pd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®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бензол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+ 3H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212" name="Picture 84" descr="http://school-sector.relarn.ru/nsm/chemistry/Rus/Data/Text/Ch3_2-12/img031.gif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3132138" y="4149725"/>
            <a:ext cx="200025" cy="238125"/>
          </a:xfrm>
          <a:prstGeom prst="rect">
            <a:avLst/>
          </a:prstGeom>
          <a:noFill/>
        </p:spPr>
      </p:pic>
      <p:sp>
        <p:nvSpPr>
          <p:cNvPr id="48234" name="Rectangle 106"/>
          <p:cNvSpPr>
            <a:spLocks noChangeArrowheads="1"/>
          </p:cNvSpPr>
          <p:nvPr/>
        </p:nvSpPr>
        <p:spPr bwMode="auto">
          <a:xfrm>
            <a:off x="0" y="2836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8300" name="i-main-pic" descr="Картинка 785 из 221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8075" y="3984625"/>
            <a:ext cx="16859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1B1E-8771-426A-BF98-2900112AC4F3}" type="slidenum">
              <a:rPr lang="ru-RU"/>
              <a:pPr/>
              <a:t>12</a:t>
            </a:fld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02138" cy="1138237"/>
          </a:xfrm>
        </p:spPr>
        <p:txBody>
          <a:bodyPr/>
          <a:lstStyle/>
          <a:p>
            <a:r>
              <a:rPr lang="ru-RU" sz="4800">
                <a:latin typeface="Monotype Corsiva" pitchFamily="66" charset="0"/>
              </a:rPr>
              <a:t>Применение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84213" y="1268413"/>
            <a:ext cx="7848600" cy="4824412"/>
          </a:xfrm>
          <a:prstGeom prst="flowChartManualInput">
            <a:avLst/>
          </a:prstGeom>
          <a:gradFill rotWithShape="1">
            <a:gsLst>
              <a:gs pos="0">
                <a:srgbClr val="96AB94">
                  <a:alpha val="42999"/>
                </a:srgbClr>
              </a:gs>
              <a:gs pos="17000">
                <a:srgbClr val="D4DEFF">
                  <a:alpha val="52689"/>
                </a:srgbClr>
              </a:gs>
              <a:gs pos="47000">
                <a:srgbClr val="D4DEFF">
                  <a:alpha val="69790"/>
                </a:srgbClr>
              </a:gs>
              <a:gs pos="100000">
                <a:srgbClr val="8488C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643813" cy="4065588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>
                <a:latin typeface="Monotype Corsiva" pitchFamily="66" charset="0"/>
              </a:rPr>
              <a:t>   </a:t>
            </a:r>
            <a:r>
              <a:rPr lang="en-US">
                <a:latin typeface="Monotype Corsiva" pitchFamily="66" charset="0"/>
              </a:rPr>
              <a:t>Наибольшее практическое значение имеют 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циклогексан</a:t>
            </a:r>
            <a:r>
              <a:rPr lang="en-US">
                <a:latin typeface="Monotype Corsiva" pitchFamily="66" charset="0"/>
              </a:rPr>
              <a:t>, 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этилциклогексан</a:t>
            </a:r>
            <a:r>
              <a:rPr lang="en-US">
                <a:latin typeface="Monotype Corsiva" pitchFamily="66" charset="0"/>
              </a:rPr>
              <a:t>. 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Циклогексан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en-US">
                <a:latin typeface="Monotype Corsiva" pitchFamily="66" charset="0"/>
              </a:rPr>
              <a:t>используется для получения </a:t>
            </a:r>
            <a:r>
              <a:rPr lang="en-US">
                <a:solidFill>
                  <a:schemeClr val="accent2"/>
                </a:solidFill>
                <a:latin typeface="Monotype Corsiva" pitchFamily="66" charset="0"/>
              </a:rPr>
              <a:t>циклогексанола, циклогексанона, адипиновой кислоты, капролактама</a:t>
            </a:r>
            <a:r>
              <a:rPr lang="en-US">
                <a:latin typeface="Monotype Corsiva" pitchFamily="66" charset="0"/>
              </a:rPr>
              <a:t>, а также </a:t>
            </a:r>
            <a:r>
              <a:rPr lang="en-US">
                <a:solidFill>
                  <a:schemeClr val="accent2"/>
                </a:solidFill>
                <a:latin typeface="Monotype Corsiva" pitchFamily="66" charset="0"/>
              </a:rPr>
              <a:t>в качестве растворителя.</a:t>
            </a:r>
            <a:r>
              <a:rPr lang="en-US">
                <a:latin typeface="Monotype Corsiva" pitchFamily="66" charset="0"/>
              </a:rPr>
              <a:t> 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Циклопропан</a:t>
            </a:r>
            <a:r>
              <a:rPr lang="en-US">
                <a:latin typeface="Monotype Corsiva" pitchFamily="66" charset="0"/>
              </a:rPr>
              <a:t> используется </a:t>
            </a:r>
            <a:r>
              <a:rPr lang="en-US">
                <a:solidFill>
                  <a:schemeClr val="accent2"/>
                </a:solidFill>
                <a:latin typeface="Monotype Corsiva" pitchFamily="66" charset="0"/>
              </a:rPr>
              <a:t>в медицинской практике в качестве ингаляционного анестезирующего средства. </a:t>
            </a:r>
            <a:endParaRPr lang="ru-RU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5368" name="imgb" descr="iStock_000004827087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8913"/>
            <a:ext cx="2303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1"/>
      <p:bldP spid="15364" grpId="0" animBg="1"/>
      <p:bldP spid="153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6C5E-254B-4E0D-84CE-92E38B505B6F}" type="slidenum">
              <a:rPr lang="ru-RU"/>
              <a:pPr/>
              <a:t>13</a:t>
            </a:fld>
            <a:endParaRPr lang="ru-RU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4248150" cy="1150938"/>
          </a:xfrm>
        </p:spPr>
        <p:txBody>
          <a:bodyPr/>
          <a:lstStyle/>
          <a:p>
            <a:r>
              <a:rPr lang="ru-RU" sz="6000" b="1">
                <a:solidFill>
                  <a:srgbClr val="660066"/>
                </a:solidFill>
                <a:latin typeface="Monotype Corsiva" pitchFamily="66" charset="0"/>
              </a:rPr>
              <a:t>Алкены</a:t>
            </a: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6011863" y="188913"/>
            <a:ext cx="1943100" cy="1873250"/>
          </a:xfrm>
          <a:prstGeom prst="foldedCorner">
            <a:avLst>
              <a:gd name="adj" fmla="val 12500"/>
            </a:avLst>
          </a:prstGeom>
          <a:solidFill>
            <a:srgbClr val="FFCCFF">
              <a:alpha val="7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5724525" y="39211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Monotype Corsiva" pitchFamily="66" charset="0"/>
              </a:rPr>
              <a:t>Общая формула</a:t>
            </a:r>
            <a:r>
              <a:rPr lang="en-US" sz="2400">
                <a:latin typeface="Monotype Corsiva" pitchFamily="66" charset="0"/>
              </a:rPr>
              <a:t> 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6300788" y="1184275"/>
            <a:ext cx="12969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/>
              <a:t>C</a:t>
            </a:r>
            <a:r>
              <a:rPr lang="en-US"/>
              <a:t>n</a:t>
            </a:r>
            <a:r>
              <a:rPr lang="en-US" sz="2400"/>
              <a:t>H</a:t>
            </a:r>
            <a:r>
              <a:rPr lang="ru-RU"/>
              <a:t>2</a:t>
            </a:r>
            <a:r>
              <a:rPr lang="en-US"/>
              <a:t>n</a:t>
            </a:r>
            <a:r>
              <a:rPr lang="en-US" sz="2400"/>
              <a:t> </a:t>
            </a:r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539750" y="2205038"/>
            <a:ext cx="8207375" cy="1800225"/>
          </a:xfrm>
          <a:prstGeom prst="wave">
            <a:avLst>
              <a:gd name="adj1" fmla="val 7745"/>
              <a:gd name="adj2" fmla="val 0"/>
            </a:avLst>
          </a:prstGeom>
          <a:gradFill rotWithShape="1">
            <a:gsLst>
              <a:gs pos="0">
                <a:srgbClr val="FEE7F2">
                  <a:alpha val="70000"/>
                </a:srgbClr>
              </a:gs>
              <a:gs pos="17999">
                <a:srgbClr val="FBD49C">
                  <a:alpha val="75399"/>
                </a:srgbClr>
              </a:gs>
              <a:gs pos="39000">
                <a:srgbClr val="FBA97D">
                  <a:alpha val="81700"/>
                </a:srgbClr>
              </a:gs>
              <a:gs pos="64000">
                <a:srgbClr val="FAC77D">
                  <a:alpha val="89200"/>
                </a:srgbClr>
              </a:gs>
              <a:gs pos="82001">
                <a:srgbClr val="FEE7F2">
                  <a:alpha val="94600"/>
                </a:srgbClr>
              </a:gs>
              <a:gs pos="100000">
                <a:srgbClr val="FBEAC7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135937" cy="15843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z="2400">
                <a:latin typeface="Monotype Corsiva" pitchFamily="66" charset="0"/>
              </a:rPr>
              <a:t/>
            </a:r>
            <a:br>
              <a:rPr lang="ru-RU" sz="2400">
                <a:latin typeface="Monotype Corsiva" pitchFamily="66" charset="0"/>
              </a:rPr>
            </a:br>
            <a:r>
              <a:rPr lang="ru-RU" sz="2400">
                <a:solidFill>
                  <a:srgbClr val="FF3300"/>
                </a:solidFill>
                <a:latin typeface="Monotype Corsiva" pitchFamily="66" charset="0"/>
              </a:rPr>
              <a:t>Алкенами </a:t>
            </a:r>
            <a:r>
              <a:rPr lang="ru-RU" sz="2400">
                <a:latin typeface="Monotype Corsiva" pitchFamily="66" charset="0"/>
              </a:rPr>
              <a:t>или </a:t>
            </a:r>
            <a:r>
              <a:rPr lang="ru-RU" sz="2400">
                <a:solidFill>
                  <a:srgbClr val="FF3300"/>
                </a:solidFill>
                <a:latin typeface="Monotype Corsiva" pitchFamily="66" charset="0"/>
              </a:rPr>
              <a:t>олефинами</a:t>
            </a:r>
            <a:r>
              <a:rPr lang="ru-RU" sz="2400">
                <a:latin typeface="Monotype Corsiva" pitchFamily="66" charset="0"/>
              </a:rPr>
              <a:t>, или </a:t>
            </a:r>
            <a:r>
              <a:rPr lang="ru-RU" sz="2400">
                <a:solidFill>
                  <a:srgbClr val="FF3300"/>
                </a:solidFill>
                <a:latin typeface="Monotype Corsiva" pitchFamily="66" charset="0"/>
              </a:rPr>
              <a:t>этиленовыми углеводородами</a:t>
            </a:r>
            <a:r>
              <a:rPr lang="ru-RU" sz="2400">
                <a:latin typeface="Monotype Corsiva" pitchFamily="66" charset="0"/>
              </a:rPr>
              <a:t> называются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углеводороды, содержащие в молекуле одну двойную связь</a:t>
            </a: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 rot="5400000">
            <a:off x="-2557462" y="3284537"/>
            <a:ext cx="6121400" cy="504825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Непредельные</a:t>
            </a:r>
          </a:p>
        </p:txBody>
      </p:sp>
      <p:pic>
        <p:nvPicPr>
          <p:cNvPr id="10278" name="imgb" descr="l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403725"/>
            <a:ext cx="374332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2" grpId="0"/>
      <p:bldP spid="10271" grpId="0" animBg="1"/>
      <p:bldP spid="10271" grpId="1" animBg="1"/>
      <p:bldP spid="10272" grpId="0"/>
      <p:bldP spid="10273" grpId="0" animBg="1"/>
      <p:bldP spid="10274" grpId="0" animBg="1"/>
      <p:bldP spid="1027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48E-5AB7-4469-98E0-B2F441C92782}" type="slidenum">
              <a:rPr lang="ru-RU"/>
              <a:pPr/>
              <a:t>14</a:t>
            </a:fld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5111750" cy="549275"/>
          </a:xfrm>
        </p:spPr>
        <p:txBody>
          <a:bodyPr/>
          <a:lstStyle/>
          <a:p>
            <a:r>
              <a:rPr lang="ru-RU" sz="4000">
                <a:latin typeface="Monotype Corsiva" pitchFamily="66" charset="0"/>
              </a:rPr>
              <a:t>Физические свойства</a:t>
            </a:r>
          </a:p>
        </p:txBody>
      </p:sp>
      <p:graphicFrame>
        <p:nvGraphicFramePr>
          <p:cNvPr id="12536" name="Group 248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353425" cy="5882640"/>
        </p:xfrm>
        <a:graphic>
          <a:graphicData uri="http://schemas.openxmlformats.org/drawingml/2006/table">
            <a:tbl>
              <a:tblPr/>
              <a:tblGrid>
                <a:gridCol w="1912937"/>
                <a:gridCol w="2911475"/>
                <a:gridCol w="995363"/>
                <a:gridCol w="990600"/>
                <a:gridCol w="1543050"/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Название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Формула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пл.,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кип.,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ru-RU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Этилен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=CH</a:t>
                      </a:r>
                      <a:r>
                        <a:rPr kumimoji="0" lang="ru-RU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-169,2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-103,8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0,570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-103,8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Пропилен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=CH–CH</a:t>
                      </a:r>
                      <a:r>
                        <a:rPr kumimoji="0" lang="ru-RU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-187,6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-47,7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0,610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-47,7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Бутен-1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=CH–CH</a:t>
                      </a:r>
                      <a:r>
                        <a:rPr kumimoji="0" lang="ru-RU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ru-RU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-185,3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0,630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-10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цис-Бутен-2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    I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C=C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    I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   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-138,9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0,644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-10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транс-Бутен-2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CH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    I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C=C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    I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   H  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-105,9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0,660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-10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Изобутилен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=C–CH</a:t>
                      </a:r>
                      <a:r>
                        <a:rPr kumimoji="0" lang="ru-RU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 CH</a:t>
                      </a:r>
                      <a:r>
                        <a:rPr kumimoji="0" lang="ru-RU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-140,8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0,631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-10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Пентен-1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=CH–CH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-165,2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0,641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-25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цис-Пентен-2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CH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C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    I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C=C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    I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   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-151,4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транс-Пентен-2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   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    I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C=C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    I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   H  C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-140,2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99"/>
                        </a:gs>
                        <a:gs pos="50000">
                          <a:srgbClr val="FF81C0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67C5-111C-4A3C-9DC7-259DE38536EA}" type="slidenum">
              <a:rPr lang="ru-RU"/>
              <a:pPr/>
              <a:t>15</a:t>
            </a:fld>
            <a:endParaRPr lang="ru-RU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6600" cy="850900"/>
          </a:xfrm>
        </p:spPr>
        <p:txBody>
          <a:bodyPr/>
          <a:lstStyle/>
          <a:p>
            <a:r>
              <a:rPr lang="ru-RU" sz="4000">
                <a:latin typeface="Monotype Corsiva" pitchFamily="66" charset="0"/>
              </a:rPr>
              <a:t>Химические свойства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781550"/>
          </a:xfr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28575">
            <a:pattFill prst="solidDmnd">
              <a:fgClr>
                <a:schemeClr val="tx1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sz="1800"/>
              <a:t>Галогенирование: </a:t>
            </a:r>
            <a:r>
              <a:rPr lang="en-US" sz="1800"/>
              <a:t>H</a:t>
            </a:r>
            <a:r>
              <a:rPr lang="en-US" sz="1000"/>
              <a:t>2</a:t>
            </a:r>
            <a:r>
              <a:rPr lang="en-US" sz="1800"/>
              <a:t>C=CH</a:t>
            </a:r>
            <a:r>
              <a:rPr lang="en-US" sz="1000"/>
              <a:t>2</a:t>
            </a:r>
            <a:r>
              <a:rPr lang="en-US" sz="1800"/>
              <a:t> + Br</a:t>
            </a:r>
            <a:r>
              <a:rPr lang="en-US" sz="1000"/>
              <a:t>2</a:t>
            </a:r>
            <a:r>
              <a:rPr lang="en-US" sz="1800"/>
              <a:t>  </a:t>
            </a:r>
            <a:r>
              <a:rPr lang="en-US" sz="1800">
                <a:cs typeface="Arial" charset="0"/>
              </a:rPr>
              <a:t>→</a:t>
            </a:r>
            <a:r>
              <a:rPr lang="en-US" sz="1800"/>
              <a:t>  BrCH</a:t>
            </a:r>
            <a:r>
              <a:rPr lang="en-US" sz="1000"/>
              <a:t>2</a:t>
            </a:r>
            <a:r>
              <a:rPr lang="en-US" sz="1800"/>
              <a:t>­–CH</a:t>
            </a:r>
            <a:r>
              <a:rPr lang="en-US" sz="1000"/>
              <a:t>2</a:t>
            </a:r>
            <a:r>
              <a:rPr lang="en-US" sz="1800"/>
              <a:t>Br</a:t>
            </a:r>
            <a:r>
              <a:rPr lang="ru-RU" sz="1800"/>
              <a:t> </a:t>
            </a:r>
            <a:r>
              <a:rPr lang="en-US" sz="1800" i="1">
                <a:latin typeface="Times New Roman" pitchFamily="18" charset="0"/>
              </a:rPr>
              <a:t>(1,2-дибромэтан</a:t>
            </a:r>
            <a:r>
              <a:rPr lang="en-US" sz="1800"/>
              <a:t>)</a:t>
            </a:r>
            <a:br>
              <a:rPr lang="en-US" sz="1800"/>
            </a:br>
            <a:endParaRPr lang="ru-RU" sz="1800"/>
          </a:p>
          <a:p>
            <a:pPr>
              <a:buFontTx/>
              <a:buBlip>
                <a:blip r:embed="rId2"/>
              </a:buBlip>
            </a:pPr>
            <a:r>
              <a:rPr lang="ru-RU" sz="1800"/>
              <a:t>Гидрирование: </a:t>
            </a:r>
            <a:r>
              <a:rPr lang="en-US" sz="1800"/>
              <a:t>CH</a:t>
            </a:r>
            <a:r>
              <a:rPr lang="en-US" sz="1000"/>
              <a:t>3</a:t>
            </a:r>
            <a:r>
              <a:rPr lang="en-US" sz="1800"/>
              <a:t>–CH=CH</a:t>
            </a:r>
            <a:r>
              <a:rPr lang="en-US" sz="1000"/>
              <a:t>2</a:t>
            </a:r>
            <a:r>
              <a:rPr lang="en-US" sz="1800"/>
              <a:t>  + H</a:t>
            </a:r>
            <a:r>
              <a:rPr lang="en-US" sz="1000"/>
              <a:t>2</a:t>
            </a:r>
            <a:r>
              <a:rPr lang="en-US" sz="1800"/>
              <a:t>  ––</a:t>
            </a:r>
            <a:r>
              <a:rPr lang="en-US" sz="1000"/>
              <a:t>Ni</a:t>
            </a:r>
            <a:r>
              <a:rPr lang="en-US" sz="1800">
                <a:cs typeface="Arial" charset="0"/>
              </a:rPr>
              <a:t>→</a:t>
            </a:r>
            <a:r>
              <a:rPr lang="en-US" sz="1800"/>
              <a:t>  CH</a:t>
            </a:r>
            <a:r>
              <a:rPr lang="en-US" sz="1000"/>
              <a:t>3</a:t>
            </a:r>
            <a:r>
              <a:rPr lang="en-US" sz="1800"/>
              <a:t>–CH</a:t>
            </a:r>
            <a:r>
              <a:rPr lang="en-US" sz="1000"/>
              <a:t>2</a:t>
            </a:r>
            <a:r>
              <a:rPr lang="en-US" sz="1800"/>
              <a:t>–CH</a:t>
            </a:r>
            <a:r>
              <a:rPr lang="en-US" sz="1000"/>
              <a:t>3</a:t>
            </a:r>
            <a:r>
              <a:rPr lang="ru-RU" sz="1000"/>
              <a:t> </a:t>
            </a:r>
            <a:r>
              <a:rPr lang="en-US" sz="1800"/>
              <a:t>(</a:t>
            </a:r>
            <a:r>
              <a:rPr lang="en-US" sz="1800" i="1">
                <a:latin typeface="Times New Roman" pitchFamily="18" charset="0"/>
              </a:rPr>
              <a:t>пропан</a:t>
            </a:r>
            <a:r>
              <a:rPr lang="en-US" sz="1800"/>
              <a:t>)</a:t>
            </a:r>
            <a:endParaRPr lang="ru-RU" sz="1800"/>
          </a:p>
          <a:p>
            <a:pPr>
              <a:buFontTx/>
              <a:buNone/>
            </a:pPr>
            <a:endParaRPr lang="ru-RU" sz="1800"/>
          </a:p>
          <a:p>
            <a:pPr>
              <a:buFontTx/>
              <a:buBlip>
                <a:blip r:embed="rId2"/>
              </a:buBlip>
            </a:pPr>
            <a:r>
              <a:rPr lang="ru-RU" sz="1800"/>
              <a:t>Гидрогалогенирование: </a:t>
            </a:r>
            <a:r>
              <a:rPr lang="en-US" sz="1800"/>
              <a:t>H</a:t>
            </a:r>
            <a:r>
              <a:rPr lang="ru-RU" sz="1000"/>
              <a:t>2</a:t>
            </a:r>
            <a:r>
              <a:rPr lang="en-US" sz="1800"/>
              <a:t>C</a:t>
            </a:r>
            <a:r>
              <a:rPr lang="ru-RU" sz="1800"/>
              <a:t>=</a:t>
            </a:r>
            <a:r>
              <a:rPr lang="en-US" sz="1800"/>
              <a:t>CH</a:t>
            </a:r>
            <a:r>
              <a:rPr lang="ru-RU" sz="1000"/>
              <a:t>2</a:t>
            </a:r>
            <a:r>
              <a:rPr lang="ru-RU" sz="1800"/>
              <a:t> + </a:t>
            </a:r>
            <a:r>
              <a:rPr lang="en-US" sz="1800"/>
              <a:t>HBr</a:t>
            </a:r>
            <a:r>
              <a:rPr lang="ru-RU" sz="1800"/>
              <a:t>  </a:t>
            </a:r>
            <a:r>
              <a:rPr lang="en-US" sz="1800">
                <a:cs typeface="Arial" charset="0"/>
              </a:rPr>
              <a:t>→</a:t>
            </a:r>
            <a:r>
              <a:rPr lang="ru-RU" sz="1800"/>
              <a:t>  </a:t>
            </a:r>
            <a:r>
              <a:rPr lang="en-US" sz="1800"/>
              <a:t>CH</a:t>
            </a:r>
            <a:r>
              <a:rPr lang="ru-RU" sz="1000"/>
              <a:t>3</a:t>
            </a:r>
            <a:r>
              <a:rPr lang="ru-RU" sz="1800"/>
              <a:t>–</a:t>
            </a:r>
            <a:r>
              <a:rPr lang="en-US" sz="1800"/>
              <a:t>CH</a:t>
            </a:r>
            <a:r>
              <a:rPr lang="ru-RU" sz="1000"/>
              <a:t>2</a:t>
            </a:r>
            <a:r>
              <a:rPr lang="en-US" sz="1800"/>
              <a:t>Br</a:t>
            </a:r>
            <a:r>
              <a:rPr lang="ru-RU" sz="1800" i="1">
                <a:latin typeface="Times New Roman" pitchFamily="18" charset="0"/>
              </a:rPr>
              <a:t>(бромистый этил</a:t>
            </a:r>
            <a:r>
              <a:rPr lang="ru-RU" sz="1800"/>
              <a:t>)</a:t>
            </a:r>
            <a:br>
              <a:rPr lang="ru-RU" sz="1800"/>
            </a:br>
            <a:endParaRPr lang="ru-RU" sz="1800"/>
          </a:p>
          <a:p>
            <a:pPr>
              <a:buFontTx/>
              <a:buBlip>
                <a:blip r:embed="rId2"/>
              </a:buBlip>
            </a:pPr>
            <a:r>
              <a:rPr lang="ru-RU" sz="1800"/>
              <a:t>Гидратация: СН</a:t>
            </a:r>
            <a:r>
              <a:rPr lang="ru-RU" sz="1200"/>
              <a:t>2</a:t>
            </a:r>
            <a:r>
              <a:rPr lang="ru-RU" sz="1800"/>
              <a:t>=СН</a:t>
            </a:r>
            <a:r>
              <a:rPr lang="ru-RU" sz="1200"/>
              <a:t>2 </a:t>
            </a:r>
            <a:r>
              <a:rPr lang="ru-RU" sz="1600"/>
              <a:t>+ Н</a:t>
            </a:r>
            <a:r>
              <a:rPr lang="ru-RU" sz="1200"/>
              <a:t>2</a:t>
            </a:r>
            <a:r>
              <a:rPr lang="ru-RU" sz="1600"/>
              <a:t>О </a:t>
            </a:r>
            <a:r>
              <a:rPr lang="en-US" sz="1800">
                <a:cs typeface="Arial" charset="0"/>
              </a:rPr>
              <a:t>→</a:t>
            </a:r>
            <a:r>
              <a:rPr lang="ru-RU" sz="1800"/>
              <a:t> СН</a:t>
            </a:r>
            <a:r>
              <a:rPr lang="ru-RU" sz="1200"/>
              <a:t>3</a:t>
            </a:r>
            <a:r>
              <a:rPr lang="ru-RU" sz="1800"/>
              <a:t>-СН</a:t>
            </a:r>
            <a:r>
              <a:rPr lang="ru-RU" sz="1200"/>
              <a:t>2</a:t>
            </a:r>
            <a:r>
              <a:rPr lang="ru-RU" sz="1800"/>
              <a:t>ОН (</a:t>
            </a:r>
            <a:r>
              <a:rPr lang="ru-RU" sz="1800" i="1">
                <a:latin typeface="Times New Roman" pitchFamily="18" charset="0"/>
              </a:rPr>
              <a:t>этанол</a:t>
            </a:r>
            <a:r>
              <a:rPr lang="ru-RU" sz="1800"/>
              <a:t>)</a:t>
            </a:r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Blip>
                <a:blip r:embed="rId2"/>
              </a:buBlip>
            </a:pPr>
            <a:r>
              <a:rPr lang="ru-RU" sz="1800"/>
              <a:t>Полимеризация </a:t>
            </a:r>
            <a:r>
              <a:rPr lang="ru-RU" sz="1800" i="1">
                <a:latin typeface="Times New Roman" pitchFamily="18" charset="0"/>
              </a:rPr>
              <a:t>п </a:t>
            </a:r>
            <a:r>
              <a:rPr lang="ru-RU" sz="1800"/>
              <a:t>СН</a:t>
            </a:r>
            <a:r>
              <a:rPr lang="ru-RU" sz="1200"/>
              <a:t>2</a:t>
            </a:r>
            <a:r>
              <a:rPr lang="ru-RU" sz="1800"/>
              <a:t> = СН</a:t>
            </a:r>
            <a:r>
              <a:rPr lang="ru-RU" sz="1200"/>
              <a:t>2</a:t>
            </a:r>
            <a:r>
              <a:rPr lang="ru-RU" sz="1800"/>
              <a:t> </a:t>
            </a:r>
            <a:r>
              <a:rPr lang="en-US" sz="1800">
                <a:cs typeface="Arial" charset="0"/>
              </a:rPr>
              <a:t>→</a:t>
            </a:r>
            <a:r>
              <a:rPr lang="ru-RU" sz="1800"/>
              <a:t> ( … - СН</a:t>
            </a:r>
            <a:r>
              <a:rPr lang="ru-RU" sz="1200"/>
              <a:t>2</a:t>
            </a:r>
            <a:r>
              <a:rPr lang="ru-RU" sz="1800"/>
              <a:t> - СН</a:t>
            </a:r>
            <a:r>
              <a:rPr lang="ru-RU" sz="1200"/>
              <a:t>2</a:t>
            </a:r>
            <a:r>
              <a:rPr lang="ru-RU" sz="1800"/>
              <a:t>- …) </a:t>
            </a:r>
            <a:r>
              <a:rPr lang="ru-RU" sz="1200" i="1">
                <a:latin typeface="Times New Roman" pitchFamily="18" charset="0"/>
              </a:rPr>
              <a:t>п </a:t>
            </a:r>
            <a:r>
              <a:rPr lang="ru-RU" sz="1800" i="1">
                <a:latin typeface="Times New Roman" pitchFamily="18" charset="0"/>
              </a:rPr>
              <a:t>(полиэтилен)</a:t>
            </a:r>
          </a:p>
          <a:p>
            <a:pPr>
              <a:buFontTx/>
              <a:buBlip>
                <a:blip r:embed="rId2"/>
              </a:buBlip>
            </a:pPr>
            <a:endParaRPr lang="ru-RU" sz="2800"/>
          </a:p>
          <a:p>
            <a:pPr>
              <a:buFontTx/>
              <a:buBlip>
                <a:blip r:embed="rId2"/>
              </a:buBlip>
            </a:pPr>
            <a:r>
              <a:rPr lang="ru-RU" sz="1800"/>
              <a:t>Окисление </a:t>
            </a:r>
            <a:r>
              <a:rPr lang="ru-RU" sz="1400"/>
              <a:t>1</a:t>
            </a:r>
            <a:r>
              <a:rPr lang="ru-RU" sz="1800"/>
              <a:t>. СН</a:t>
            </a:r>
            <a:r>
              <a:rPr lang="ru-RU" sz="1200"/>
              <a:t>2</a:t>
            </a:r>
            <a:r>
              <a:rPr lang="ru-RU" sz="1800"/>
              <a:t>=СН</a:t>
            </a:r>
            <a:r>
              <a:rPr lang="ru-RU" sz="1200"/>
              <a:t>2 </a:t>
            </a:r>
            <a:r>
              <a:rPr lang="ru-RU" sz="1800"/>
              <a:t>+ 3 О</a:t>
            </a:r>
            <a:r>
              <a:rPr lang="ru-RU" sz="1200"/>
              <a:t>2</a:t>
            </a:r>
            <a:r>
              <a:rPr lang="ru-RU" sz="1800"/>
              <a:t> </a:t>
            </a:r>
            <a:r>
              <a:rPr lang="en-US" sz="1800">
                <a:cs typeface="Arial" charset="0"/>
              </a:rPr>
              <a:t>→</a:t>
            </a:r>
            <a:r>
              <a:rPr lang="ru-RU" sz="1800"/>
              <a:t> 2 СО</a:t>
            </a:r>
            <a:r>
              <a:rPr lang="ru-RU" sz="1200"/>
              <a:t>2</a:t>
            </a:r>
            <a:r>
              <a:rPr lang="ru-RU" sz="1800"/>
              <a:t> + 2 Н</a:t>
            </a:r>
            <a:r>
              <a:rPr lang="ru-RU" sz="1200"/>
              <a:t>2</a:t>
            </a:r>
            <a:r>
              <a:rPr lang="ru-RU" sz="1800"/>
              <a:t>О</a:t>
            </a:r>
          </a:p>
          <a:p>
            <a:pPr>
              <a:buFontTx/>
              <a:buNone/>
            </a:pPr>
            <a:r>
              <a:rPr lang="ru-RU" sz="1800"/>
              <a:t>                         </a:t>
            </a:r>
            <a:r>
              <a:rPr lang="ru-RU" sz="1400"/>
              <a:t>2</a:t>
            </a:r>
            <a:r>
              <a:rPr lang="ru-RU" sz="1800"/>
              <a:t>. СН</a:t>
            </a:r>
            <a:r>
              <a:rPr lang="ru-RU" sz="1200"/>
              <a:t>2</a:t>
            </a:r>
            <a:r>
              <a:rPr lang="ru-RU" sz="1800"/>
              <a:t> = СН</a:t>
            </a:r>
            <a:r>
              <a:rPr lang="ru-RU" sz="1200"/>
              <a:t>2</a:t>
            </a:r>
            <a:r>
              <a:rPr lang="ru-RU" sz="1800"/>
              <a:t> + </a:t>
            </a:r>
            <a:r>
              <a:rPr lang="en-US" sz="1800"/>
              <a:t>[ </a:t>
            </a:r>
            <a:r>
              <a:rPr lang="ru-RU" sz="1800"/>
              <a:t>О </a:t>
            </a:r>
            <a:r>
              <a:rPr lang="en-US" sz="1800"/>
              <a:t>]</a:t>
            </a:r>
            <a:r>
              <a:rPr lang="ru-RU" sz="1800"/>
              <a:t> + Н</a:t>
            </a:r>
            <a:r>
              <a:rPr lang="ru-RU" sz="1200"/>
              <a:t>2</a:t>
            </a:r>
            <a:r>
              <a:rPr lang="ru-RU" sz="1800"/>
              <a:t>О </a:t>
            </a:r>
            <a:r>
              <a:rPr lang="en-US" sz="1800">
                <a:cs typeface="Arial" charset="0"/>
              </a:rPr>
              <a:t>→</a:t>
            </a:r>
            <a:r>
              <a:rPr lang="ru-RU" sz="1800"/>
              <a:t> СН</a:t>
            </a:r>
            <a:r>
              <a:rPr lang="ru-RU" sz="1200"/>
              <a:t>2</a:t>
            </a:r>
            <a:r>
              <a:rPr lang="ru-RU" sz="1800"/>
              <a:t>ОН – СН</a:t>
            </a:r>
            <a:r>
              <a:rPr lang="ru-RU" sz="1200"/>
              <a:t>2</a:t>
            </a:r>
            <a:r>
              <a:rPr lang="ru-RU" sz="1800"/>
              <a:t>ОН </a:t>
            </a:r>
            <a:r>
              <a:rPr lang="ru-RU" sz="1800" i="1">
                <a:latin typeface="Times New Roman" pitchFamily="18" charset="0"/>
              </a:rPr>
              <a:t>(этиленгликоль)</a:t>
            </a:r>
          </a:p>
        </p:txBody>
      </p:sp>
      <p:pic>
        <p:nvPicPr>
          <p:cNvPr id="63659" name="Picture 171" descr="i?id=30971001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13604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C0B-2639-44B2-9779-A9292602CCAA}" type="slidenum">
              <a:rPr lang="ru-RU"/>
              <a:pPr/>
              <a:t>16</a:t>
            </a:fld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6600" cy="1282700"/>
          </a:xfrm>
        </p:spPr>
        <p:txBody>
          <a:bodyPr/>
          <a:lstStyle/>
          <a:p>
            <a:r>
              <a:rPr lang="ru-RU" sz="6000">
                <a:latin typeface="Monotype Corsiva" pitchFamily="66" charset="0"/>
              </a:rPr>
              <a:t>Применение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755650" y="1484313"/>
            <a:ext cx="7632700" cy="4824412"/>
          </a:xfrm>
          <a:prstGeom prst="flowChartMultidocument">
            <a:avLst/>
          </a:prstGeom>
          <a:gradFill rotWithShape="1">
            <a:gsLst>
              <a:gs pos="0">
                <a:srgbClr val="CCCCFF">
                  <a:alpha val="50999"/>
                </a:srgbClr>
              </a:gs>
              <a:gs pos="8999">
                <a:srgbClr val="99CCFF">
                  <a:alpha val="59819"/>
                </a:srgbClr>
              </a:gs>
              <a:gs pos="19500">
                <a:srgbClr val="CC99FF">
                  <a:alpha val="70110"/>
                </a:srgbClr>
              </a:gs>
              <a:gs pos="32000">
                <a:srgbClr val="9966FF">
                  <a:alpha val="82360"/>
                </a:srgbClr>
              </a:gs>
              <a:gs pos="41001">
                <a:srgbClr val="99CCFF">
                  <a:alpha val="91180"/>
                </a:srgbClr>
              </a:gs>
              <a:gs pos="50000">
                <a:srgbClr val="CCCCFF"/>
              </a:gs>
              <a:gs pos="59000">
                <a:srgbClr val="99CCFF">
                  <a:alpha val="91180"/>
                </a:srgbClr>
              </a:gs>
              <a:gs pos="68000">
                <a:srgbClr val="9966FF">
                  <a:alpha val="82360"/>
                </a:srgbClr>
              </a:gs>
              <a:gs pos="80500">
                <a:srgbClr val="CC99FF">
                  <a:alpha val="70110"/>
                </a:srgbClr>
              </a:gs>
              <a:gs pos="91001">
                <a:srgbClr val="99CCFF">
                  <a:alpha val="59819"/>
                </a:srgbClr>
              </a:gs>
              <a:gs pos="100000">
                <a:srgbClr val="CCCCFF">
                  <a:alpha val="50999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2492375"/>
            <a:ext cx="6840538" cy="33845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latin typeface="Monotype Corsiva" pitchFamily="66" charset="0"/>
              </a:rPr>
              <a:t>   </a:t>
            </a:r>
            <a:r>
              <a:rPr lang="ru-RU" sz="2800">
                <a:solidFill>
                  <a:srgbClr val="FF3300"/>
                </a:solidFill>
                <a:latin typeface="Monotype Corsiva" pitchFamily="66" charset="0"/>
              </a:rPr>
              <a:t>Алкены</a:t>
            </a:r>
            <a:r>
              <a:rPr lang="ru-RU" sz="2800">
                <a:latin typeface="Monotype Corsiva" pitchFamily="66" charset="0"/>
              </a:rPr>
              <a:t> широко используются </a:t>
            </a: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в промышленности в качестве исходных веществ для получения растворителей</a:t>
            </a:r>
            <a:r>
              <a:rPr lang="ru-RU" sz="2800">
                <a:latin typeface="Monotype Corsiva" pitchFamily="66" charset="0"/>
              </a:rPr>
              <a:t> (</a:t>
            </a:r>
            <a:r>
              <a:rPr lang="ru-RU" sz="2800">
                <a:solidFill>
                  <a:srgbClr val="008000"/>
                </a:solidFill>
                <a:latin typeface="Monotype Corsiva" pitchFamily="66" charset="0"/>
              </a:rPr>
              <a:t>спирты, дихлорэтан, эфиры гликолей и пр</a:t>
            </a: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.</a:t>
            </a:r>
            <a:r>
              <a:rPr lang="ru-RU" sz="2800">
                <a:latin typeface="Monotype Corsiva" pitchFamily="66" charset="0"/>
              </a:rPr>
              <a:t>)</a:t>
            </a: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,</a:t>
            </a:r>
            <a:r>
              <a:rPr lang="ru-RU" sz="2800">
                <a:latin typeface="Monotype Corsiva" pitchFamily="66" charset="0"/>
              </a:rPr>
              <a:t> </a:t>
            </a: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полимеров</a:t>
            </a:r>
            <a:r>
              <a:rPr lang="ru-RU" sz="2800">
                <a:latin typeface="Monotype Corsiva" pitchFamily="66" charset="0"/>
              </a:rPr>
              <a:t> (</a:t>
            </a:r>
            <a:r>
              <a:rPr lang="ru-RU" sz="2800">
                <a:solidFill>
                  <a:srgbClr val="008000"/>
                </a:solidFill>
                <a:latin typeface="Monotype Corsiva" pitchFamily="66" charset="0"/>
              </a:rPr>
              <a:t>полиэтилен, поливинилхлорид</a:t>
            </a:r>
            <a:r>
              <a:rPr lang="ru-RU" sz="2800">
                <a:latin typeface="Monotype Corsiva" pitchFamily="66" charset="0"/>
              </a:rPr>
              <a:t>, </a:t>
            </a:r>
            <a:r>
              <a:rPr lang="ru-RU" sz="2800">
                <a:solidFill>
                  <a:srgbClr val="008000"/>
                </a:solidFill>
                <a:latin typeface="Monotype Corsiva" pitchFamily="66" charset="0"/>
              </a:rPr>
              <a:t>полиизобутилен и др.),</a:t>
            </a:r>
            <a:r>
              <a:rPr lang="ru-RU" sz="2800">
                <a:latin typeface="Monotype Corsiva" pitchFamily="66" charset="0"/>
              </a:rPr>
              <a:t> а также многих других 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важнейших продуктов</a:t>
            </a:r>
            <a:r>
              <a:rPr lang="ru-RU" sz="2800">
                <a:latin typeface="Monotype Corsiva" pitchFamily="66" charset="0"/>
              </a:rPr>
              <a:t>.</a:t>
            </a:r>
            <a:br>
              <a:rPr lang="ru-RU" sz="2800">
                <a:latin typeface="Monotype Corsiva" pitchFamily="66" charset="0"/>
              </a:rPr>
            </a:br>
            <a:endParaRPr lang="ru-RU" sz="2800">
              <a:latin typeface="Monotype Corsiva" pitchFamily="66" charset="0"/>
            </a:endParaRPr>
          </a:p>
        </p:txBody>
      </p:sp>
      <p:pic>
        <p:nvPicPr>
          <p:cNvPr id="13319" name="i-main-pic" descr="Картинка 208 из 31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292600"/>
            <a:ext cx="16573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animBg="1"/>
      <p:bldP spid="133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1B0-89DD-42D0-A9DA-B596FE7B4B7D}" type="slidenum">
              <a:rPr lang="ru-RU"/>
              <a:pPr/>
              <a:t>17</a:t>
            </a:fld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5483225" cy="922338"/>
          </a:xfrm>
        </p:spPr>
        <p:txBody>
          <a:bodyPr/>
          <a:lstStyle/>
          <a:p>
            <a:r>
              <a:rPr lang="ru-RU" sz="4000">
                <a:solidFill>
                  <a:srgbClr val="660066"/>
                </a:solidFill>
                <a:latin typeface="Monotype Corsiva" pitchFamily="66" charset="0"/>
              </a:rPr>
              <a:t>Диеновые углеводороды (</a:t>
            </a:r>
            <a:r>
              <a:rPr lang="ru-RU" sz="4000" b="1">
                <a:solidFill>
                  <a:srgbClr val="660066"/>
                </a:solidFill>
                <a:latin typeface="Monotype Corsiva" pitchFamily="66" charset="0"/>
              </a:rPr>
              <a:t>Алкадиены</a:t>
            </a:r>
            <a:r>
              <a:rPr lang="ru-RU" sz="4000">
                <a:solidFill>
                  <a:srgbClr val="660066"/>
                </a:solidFill>
                <a:latin typeface="Monotype Corsiva" pitchFamily="66" charset="0"/>
              </a:rPr>
              <a:t>)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611188" y="2060575"/>
            <a:ext cx="8208962" cy="2881313"/>
          </a:xfrm>
          <a:prstGeom prst="wave">
            <a:avLst>
              <a:gd name="adj1" fmla="val 7745"/>
              <a:gd name="adj2" fmla="val 0"/>
            </a:avLst>
          </a:prstGeom>
          <a:gradFill rotWithShape="1">
            <a:gsLst>
              <a:gs pos="0">
                <a:srgbClr val="FFEFD1"/>
              </a:gs>
              <a:gs pos="32499">
                <a:srgbClr val="F0EBD5">
                  <a:alpha val="88301"/>
                </a:srgbClr>
              </a:gs>
              <a:gs pos="50000">
                <a:srgbClr val="D1C39F">
                  <a:alpha val="82001"/>
                </a:srgbClr>
              </a:gs>
              <a:gs pos="67501">
                <a:srgbClr val="F0EBD5">
                  <a:alpha val="88301"/>
                </a:srgbClr>
              </a:gs>
              <a:gs pos="100000">
                <a:srgbClr val="FFEFD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 rot="5400000">
            <a:off x="-2663824" y="3176587"/>
            <a:ext cx="6191250" cy="504825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Непредельные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2720975"/>
            <a:ext cx="8208962" cy="2147888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FF3300"/>
                </a:solidFill>
                <a:latin typeface="Monotype Corsiva" pitchFamily="66" charset="0"/>
              </a:rPr>
              <a:t>Диеновые углеводороды</a:t>
            </a:r>
            <a:r>
              <a:rPr lang="ru-RU">
                <a:latin typeface="Monotype Corsiva" pitchFamily="66" charset="0"/>
              </a:rPr>
              <a:t> или </a:t>
            </a:r>
            <a:r>
              <a:rPr lang="ru-RU">
                <a:solidFill>
                  <a:srgbClr val="FF3300"/>
                </a:solidFill>
                <a:latin typeface="Monotype Corsiva" pitchFamily="66" charset="0"/>
              </a:rPr>
              <a:t>алкадиены</a:t>
            </a:r>
            <a:r>
              <a:rPr lang="ru-RU">
                <a:latin typeface="Monotype Corsiva" pitchFamily="66" charset="0"/>
              </a:rPr>
              <a:t> – это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непредельные углеводороды, содержащие две двойные углерод - углеродные связи. 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011863" y="188913"/>
            <a:ext cx="1943100" cy="1873250"/>
          </a:xfrm>
          <a:prstGeom prst="foldedCorner">
            <a:avLst>
              <a:gd name="adj" fmla="val 12500"/>
            </a:avLst>
          </a:prstGeom>
          <a:solidFill>
            <a:srgbClr val="FFCCFF">
              <a:alpha val="7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724525" y="39211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Monotype Corsiva" pitchFamily="66" charset="0"/>
              </a:rPr>
              <a:t>Общая формула</a:t>
            </a:r>
            <a:r>
              <a:rPr lang="en-US" sz="2400">
                <a:latin typeface="Monotype Corsiva" pitchFamily="66" charset="0"/>
              </a:rPr>
              <a:t> 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300788" y="1184275"/>
            <a:ext cx="12969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/>
              <a:t>C</a:t>
            </a:r>
            <a:r>
              <a:rPr lang="en-US"/>
              <a:t>n</a:t>
            </a:r>
            <a:r>
              <a:rPr lang="en-US" sz="2400"/>
              <a:t>H</a:t>
            </a:r>
            <a:r>
              <a:rPr lang="ru-RU"/>
              <a:t>2</a:t>
            </a:r>
            <a:r>
              <a:rPr lang="en-US"/>
              <a:t>n</a:t>
            </a:r>
            <a:r>
              <a:rPr lang="ru-RU"/>
              <a:t>-2</a:t>
            </a:r>
            <a:r>
              <a:rPr lang="en-US" sz="2400"/>
              <a:t> </a:t>
            </a:r>
          </a:p>
        </p:txBody>
      </p:sp>
      <p:pic>
        <p:nvPicPr>
          <p:cNvPr id="25614" name="imgb" descr="chemistr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868863"/>
            <a:ext cx="26638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6" grpId="0" animBg="1"/>
      <p:bldP spid="25609" grpId="0" build="p"/>
      <p:bldP spid="25610" grpId="0" animBg="1"/>
      <p:bldP spid="25610" grpId="1" animBg="1"/>
      <p:bldP spid="25611" grpId="0"/>
      <p:bldP spid="256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D3D7-BA0A-4923-9221-560468C798F0}" type="slidenum">
              <a:rPr lang="ru-RU"/>
              <a:pPr/>
              <a:t>18</a:t>
            </a:fld>
            <a:endParaRPr lang="ru-RU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55650" y="476250"/>
            <a:ext cx="7488238" cy="1223963"/>
          </a:xfrm>
          <a:prstGeom prst="rect">
            <a:avLst/>
          </a:prstGeom>
          <a:gradFill rotWithShape="1">
            <a:gsLst>
              <a:gs pos="0">
                <a:srgbClr val="E6E6E6">
                  <a:alpha val="37000"/>
                </a:srgbClr>
              </a:gs>
              <a:gs pos="14999">
                <a:srgbClr val="7D8496">
                  <a:alpha val="46449"/>
                </a:srgbClr>
              </a:gs>
              <a:gs pos="53000">
                <a:srgbClr val="E6E6E6">
                  <a:alpha val="70390"/>
                </a:srgbClr>
              </a:gs>
              <a:gs pos="67999">
                <a:srgbClr val="7D8496">
                  <a:alpha val="79839"/>
                </a:srgbClr>
              </a:gs>
              <a:gs pos="92999">
                <a:srgbClr val="E6E6E6">
                  <a:alpha val="95589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200">
                <a:latin typeface="Monotype Corsiva" pitchFamily="66" charset="0"/>
              </a:rPr>
              <a:t>  В зависимости от взаимного расположения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двойных связей</a:t>
            </a:r>
            <a:r>
              <a:rPr lang="ru-RU" sz="3200">
                <a:latin typeface="Monotype Corsiva" pitchFamily="66" charset="0"/>
              </a:rPr>
              <a:t> диены подразделяются на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три типа</a:t>
            </a:r>
            <a:r>
              <a:rPr lang="ru-RU" sz="3200">
                <a:latin typeface="Monotype Corsiva" pitchFamily="66" charset="0"/>
              </a:rPr>
              <a:t>:</a:t>
            </a:r>
            <a:br>
              <a:rPr lang="ru-RU" sz="3200">
                <a:latin typeface="Monotype Corsiva" pitchFamily="66" charset="0"/>
              </a:rPr>
            </a:br>
            <a:endParaRPr lang="ru-RU" sz="3200">
              <a:latin typeface="Monotype Corsiva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>
                <a:latin typeface="Monotype Corsiva" pitchFamily="66" charset="0"/>
              </a:rPr>
              <a:t>     </a:t>
            </a:r>
            <a:endParaRPr lang="ru-RU" sz="2000">
              <a:latin typeface="Monotype Corsiva" pitchFamily="66" charset="0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  <a:gradFill rotWithShape="1">
            <a:gsLst>
              <a:gs pos="0">
                <a:srgbClr val="FFF200"/>
              </a:gs>
              <a:gs pos="45000">
                <a:srgbClr val="FF7A00">
                  <a:alpha val="72550"/>
                </a:srgbClr>
              </a:gs>
              <a:gs pos="70000">
                <a:srgbClr val="FF0300">
                  <a:alpha val="57300"/>
                </a:srgbClr>
              </a:gs>
              <a:gs pos="100000">
                <a:srgbClr val="4D0808">
                  <a:alpha val="39000"/>
                </a:srgbClr>
              </a:gs>
            </a:gsLst>
            <a:lin ang="2700000" scaled="1"/>
          </a:gradFill>
          <a:ln w="19050" cap="flat">
            <a:solidFill>
              <a:srgbClr val="808080"/>
            </a:solidFill>
            <a:prstDash val="dashDot"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1) </a:t>
            </a:r>
            <a:r>
              <a:rPr lang="ru-RU" sz="2400">
                <a:latin typeface="Monotype Corsiva" pitchFamily="66" charset="0"/>
              </a:rPr>
              <a:t>углеводороды с </a:t>
            </a:r>
            <a:r>
              <a:rPr lang="ru-RU" sz="2400" i="1">
                <a:latin typeface="Monotype Corsiva" pitchFamily="66" charset="0"/>
              </a:rPr>
              <a:t>кумулированными </a:t>
            </a:r>
            <a:r>
              <a:rPr lang="ru-RU" sz="2400">
                <a:latin typeface="Monotype Corsiva" pitchFamily="66" charset="0"/>
              </a:rPr>
              <a:t>двойными связями, т.е. примыкающими к одному атому углерода. Например, пропадиен или аллен</a:t>
            </a:r>
            <a:r>
              <a:rPr lang="ru-RU" sz="2000"/>
              <a:t>    </a:t>
            </a:r>
            <a:r>
              <a:rPr lang="en-US" sz="2000"/>
              <a:t>CH</a:t>
            </a:r>
            <a:r>
              <a:rPr lang="ru-RU" sz="1400"/>
              <a:t>2</a:t>
            </a:r>
            <a:r>
              <a:rPr lang="ru-RU" sz="2000"/>
              <a:t>=</a:t>
            </a:r>
            <a:r>
              <a:rPr lang="en-US" sz="2000"/>
              <a:t>C</a:t>
            </a:r>
            <a:r>
              <a:rPr lang="ru-RU" sz="2000"/>
              <a:t>=</a:t>
            </a:r>
            <a:r>
              <a:rPr lang="en-US" sz="2000"/>
              <a:t>CH</a:t>
            </a:r>
            <a:r>
              <a:rPr lang="ru-RU" sz="1400"/>
              <a:t>2</a:t>
            </a:r>
            <a:r>
              <a:rPr lang="ru-RU" sz="2000"/>
              <a:t>;</a:t>
            </a:r>
            <a:br>
              <a:rPr lang="ru-RU" sz="2000"/>
            </a:b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2) </a:t>
            </a:r>
            <a:r>
              <a:rPr lang="ru-RU" sz="2400">
                <a:latin typeface="Monotype Corsiva" pitchFamily="66" charset="0"/>
              </a:rPr>
              <a:t>углеводороды с </a:t>
            </a:r>
            <a:r>
              <a:rPr lang="ru-RU" sz="2400" i="1">
                <a:latin typeface="Monotype Corsiva" pitchFamily="66" charset="0"/>
              </a:rPr>
              <a:t>изолированными </a:t>
            </a:r>
            <a:r>
              <a:rPr lang="ru-RU" sz="2400">
                <a:latin typeface="Monotype Corsiva" pitchFamily="66" charset="0"/>
              </a:rPr>
              <a:t>двойными связями, т.е разделенными двумя и более простыми связями. Например, пентадиен -1,4</a:t>
            </a:r>
            <a:r>
              <a:rPr lang="ru-RU" sz="2000"/>
              <a:t>     </a:t>
            </a:r>
            <a:r>
              <a:rPr lang="en-US" sz="2000"/>
              <a:t>CH</a:t>
            </a:r>
            <a:r>
              <a:rPr lang="ru-RU" sz="1400"/>
              <a:t>2</a:t>
            </a:r>
            <a:r>
              <a:rPr lang="ru-RU" sz="2000"/>
              <a:t>=</a:t>
            </a:r>
            <a:r>
              <a:rPr lang="en-US" sz="2000"/>
              <a:t>CH</a:t>
            </a:r>
            <a:r>
              <a:rPr lang="ru-RU" sz="2000"/>
              <a:t>–</a:t>
            </a:r>
            <a:r>
              <a:rPr lang="en-US" sz="2000"/>
              <a:t>CH</a:t>
            </a:r>
            <a:r>
              <a:rPr lang="ru-RU" sz="1400"/>
              <a:t>2</a:t>
            </a:r>
            <a:r>
              <a:rPr lang="ru-RU" sz="2000"/>
              <a:t>–</a:t>
            </a:r>
            <a:r>
              <a:rPr lang="en-US" sz="2000"/>
              <a:t>CH</a:t>
            </a:r>
            <a:r>
              <a:rPr lang="ru-RU" sz="2000"/>
              <a:t>=</a:t>
            </a:r>
            <a:r>
              <a:rPr lang="en-US" sz="2000"/>
              <a:t>CH</a:t>
            </a:r>
            <a:r>
              <a:rPr lang="ru-RU" sz="1400"/>
              <a:t>2</a:t>
            </a:r>
            <a:r>
              <a:rPr lang="ru-RU" sz="2000"/>
              <a:t>;</a:t>
            </a:r>
            <a:br>
              <a:rPr lang="ru-RU" sz="2000"/>
            </a:b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3) </a:t>
            </a:r>
            <a:r>
              <a:rPr lang="ru-RU" sz="2400">
                <a:latin typeface="Monotype Corsiva" pitchFamily="66" charset="0"/>
              </a:rPr>
              <a:t>углеводороды с </a:t>
            </a:r>
            <a:r>
              <a:rPr lang="ru-RU" sz="2400" i="1">
                <a:latin typeface="Monotype Corsiva" pitchFamily="66" charset="0"/>
              </a:rPr>
              <a:t>сопряженными </a:t>
            </a:r>
            <a:r>
              <a:rPr lang="ru-RU" sz="2400">
                <a:latin typeface="Monotype Corsiva" pitchFamily="66" charset="0"/>
              </a:rPr>
              <a:t>двойными связями, т.е. разделенными одной простой связью. Например, бутадиен -1,3 или дивинил</a:t>
            </a:r>
            <a:r>
              <a:rPr lang="ru-RU" sz="2000"/>
              <a:t> </a:t>
            </a:r>
            <a:r>
              <a:rPr lang="en-US" sz="2000"/>
              <a:t>CH</a:t>
            </a:r>
            <a:r>
              <a:rPr lang="ru-RU" sz="1200"/>
              <a:t>2</a:t>
            </a:r>
            <a:r>
              <a:rPr lang="ru-RU" sz="2000"/>
              <a:t>=</a:t>
            </a:r>
            <a:r>
              <a:rPr lang="en-US" sz="2000"/>
              <a:t>CH</a:t>
            </a:r>
            <a:r>
              <a:rPr lang="ru-RU" sz="2000"/>
              <a:t>–</a:t>
            </a:r>
            <a:r>
              <a:rPr lang="en-US" sz="2000"/>
              <a:t>CH</a:t>
            </a:r>
            <a:r>
              <a:rPr lang="ru-RU" sz="2000"/>
              <a:t>=</a:t>
            </a:r>
            <a:r>
              <a:rPr lang="en-US" sz="2000"/>
              <a:t>CH</a:t>
            </a:r>
            <a:r>
              <a:rPr lang="ru-RU" sz="1200"/>
              <a:t>2</a:t>
            </a:r>
            <a:r>
              <a:rPr lang="ru-RU" sz="2000"/>
              <a:t>, </a:t>
            </a:r>
            <a:r>
              <a:rPr lang="ru-RU" sz="2400">
                <a:latin typeface="Monotype Corsiva" pitchFamily="66" charset="0"/>
              </a:rPr>
              <a:t>2-метилбутадиен -1,3 или изопрен</a:t>
            </a:r>
            <a:r>
              <a:rPr lang="ru-RU" sz="2000"/>
              <a:t/>
            </a:r>
            <a:br>
              <a:rPr lang="ru-RU" sz="2000"/>
            </a:b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</a:t>
            </a:r>
            <a:r>
              <a:rPr lang="en-US" sz="2000"/>
              <a:t>CH</a:t>
            </a:r>
            <a:r>
              <a:rPr lang="en-US" sz="1400"/>
              <a:t>2</a:t>
            </a:r>
            <a:r>
              <a:rPr lang="en-US" sz="2000"/>
              <a:t>=С–CH=CH</a:t>
            </a:r>
            <a:r>
              <a:rPr lang="en-US" sz="1400"/>
              <a:t>2</a:t>
            </a:r>
            <a:r>
              <a:rPr lang="en-US" sz="2000"/>
              <a:t>.</a:t>
            </a:r>
            <a:br>
              <a:rPr lang="en-US" sz="2000"/>
            </a:br>
            <a:r>
              <a:rPr lang="en-US" sz="2000"/>
              <a:t>          I</a:t>
            </a:r>
            <a:r>
              <a:rPr lang="ru-RU" sz="2000"/>
              <a:t/>
            </a:r>
            <a:br>
              <a:rPr lang="ru-RU" sz="2000"/>
            </a:br>
            <a:r>
              <a:rPr lang="en-US" sz="2000"/>
              <a:t>         CH</a:t>
            </a:r>
            <a:r>
              <a:rPr lang="ru-RU" sz="1400"/>
              <a:t>3</a:t>
            </a:r>
          </a:p>
          <a:p>
            <a:pPr>
              <a:lnSpc>
                <a:spcPct val="80000"/>
              </a:lnSpc>
            </a:pPr>
            <a:endParaRPr lang="ru-RU" sz="14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25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25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25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25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25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89E-72D0-4D24-A928-5128EBE2A75E}" type="slidenum">
              <a:rPr lang="ru-RU"/>
              <a:pPr/>
              <a:t>19</a:t>
            </a:fld>
            <a:endParaRPr 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22863" cy="1066800"/>
          </a:xfrm>
        </p:spPr>
        <p:txBody>
          <a:bodyPr/>
          <a:lstStyle/>
          <a:p>
            <a:r>
              <a:rPr lang="ru-RU" sz="4800">
                <a:latin typeface="Monotype Corsiva" pitchFamily="66" charset="0"/>
              </a:rPr>
              <a:t>Физические свойства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68313" y="1268413"/>
            <a:ext cx="8280400" cy="4392612"/>
          </a:xfrm>
          <a:prstGeom prst="flowChartPunchedCard">
            <a:avLst/>
          </a:prstGeom>
          <a:gradFill rotWithShape="1">
            <a:gsLst>
              <a:gs pos="0">
                <a:srgbClr val="DCEBF5"/>
              </a:gs>
              <a:gs pos="8000">
                <a:srgbClr val="83A7C3">
                  <a:alpha val="93920"/>
                </a:srgbClr>
              </a:gs>
              <a:gs pos="13000">
                <a:srgbClr val="768FB9">
                  <a:alpha val="90120"/>
                </a:srgbClr>
              </a:gs>
              <a:gs pos="21001">
                <a:srgbClr val="83A7C3">
                  <a:alpha val="84039"/>
                </a:srgbClr>
              </a:gs>
              <a:gs pos="52000">
                <a:srgbClr val="FFFFFF">
                  <a:alpha val="60480"/>
                </a:srgbClr>
              </a:gs>
              <a:gs pos="56000">
                <a:srgbClr val="9C6563">
                  <a:alpha val="57440"/>
                </a:srgbClr>
              </a:gs>
              <a:gs pos="58000">
                <a:srgbClr val="80302D">
                  <a:alpha val="55920"/>
                </a:srgbClr>
              </a:gs>
              <a:gs pos="71001">
                <a:srgbClr val="C0524E">
                  <a:alpha val="46040"/>
                </a:srgbClr>
              </a:gs>
              <a:gs pos="94000">
                <a:srgbClr val="EBDAD4">
                  <a:alpha val="28561"/>
                </a:srgbClr>
              </a:gs>
              <a:gs pos="100000">
                <a:srgbClr val="55261C">
                  <a:alpha val="24001"/>
                </a:srgbClr>
              </a:gs>
            </a:gsLst>
            <a:lin ang="18900000" scaled="1"/>
          </a:gra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5"/>
            <a:ext cx="7715250" cy="41370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Бутадиен -1,3</a:t>
            </a:r>
            <a:r>
              <a:rPr lang="ru-RU" sz="2800"/>
              <a:t> – легко сжижающийся газ с неприятным запахом, </a:t>
            </a:r>
            <a:r>
              <a:rPr lang="en-US" sz="2800"/>
              <a:t>t°</a:t>
            </a:r>
            <a:r>
              <a:rPr lang="ru-RU" sz="2800"/>
              <a:t>пл.= -108,9</a:t>
            </a:r>
            <a:r>
              <a:rPr lang="en-US" sz="2800"/>
              <a:t>°C</a:t>
            </a:r>
            <a:r>
              <a:rPr lang="ru-RU" sz="2800"/>
              <a:t>, </a:t>
            </a:r>
            <a:r>
              <a:rPr lang="en-US" sz="2800"/>
              <a:t>t°</a:t>
            </a:r>
            <a:r>
              <a:rPr lang="ru-RU" sz="2800"/>
              <a:t>кип.= -4,5</a:t>
            </a:r>
            <a:r>
              <a:rPr lang="en-US" sz="2800"/>
              <a:t>°C</a:t>
            </a:r>
            <a:r>
              <a:rPr lang="ru-RU" sz="2800"/>
              <a:t>; растворяется в эфире, бензоле, не растворяется в воде.</a:t>
            </a:r>
            <a:br>
              <a:rPr lang="ru-RU" sz="2800"/>
            </a:b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Метилбутадиен -1,3</a:t>
            </a:r>
            <a:r>
              <a:rPr lang="ru-RU" sz="2800"/>
              <a:t> – летучая жидкость, </a:t>
            </a:r>
            <a:r>
              <a:rPr lang="en-US" sz="2800"/>
              <a:t>t°</a:t>
            </a:r>
            <a:r>
              <a:rPr lang="ru-RU" sz="2800"/>
              <a:t>пл.= -146</a:t>
            </a:r>
            <a:r>
              <a:rPr lang="en-US" sz="2800"/>
              <a:t>°C</a:t>
            </a:r>
            <a:r>
              <a:rPr lang="ru-RU" sz="2800"/>
              <a:t>, </a:t>
            </a:r>
            <a:r>
              <a:rPr lang="en-US" sz="2800"/>
              <a:t>t°</a:t>
            </a:r>
            <a:r>
              <a:rPr lang="ru-RU" sz="2800"/>
              <a:t>кип.= 34,1</a:t>
            </a:r>
            <a:r>
              <a:rPr lang="en-US" sz="2800"/>
              <a:t>°C</a:t>
            </a:r>
            <a:r>
              <a:rPr lang="ru-RU" sz="2800"/>
              <a:t>; растворяется в большинстве углеводородных растворителях, эфире, спирте, не растворяется в воде.</a:t>
            </a:r>
            <a:br>
              <a:rPr lang="ru-RU" sz="2800"/>
            </a:br>
            <a:endParaRPr lang="ru-RU" sz="2800"/>
          </a:p>
        </p:txBody>
      </p:sp>
      <p:pic>
        <p:nvPicPr>
          <p:cNvPr id="26632" name="imgb" descr="78166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260350"/>
            <a:ext cx="10683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9" grpId="0" animBg="1"/>
      <p:bldP spid="266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8DB7-876D-4368-AF7E-E79C2C25892F}" type="slidenum">
              <a:rPr lang="ru-RU"/>
              <a:pPr/>
              <a:t>2</a:t>
            </a:fld>
            <a:endParaRPr lang="ru-RU"/>
          </a:p>
        </p:txBody>
      </p:sp>
      <p:sp>
        <p:nvSpPr>
          <p:cNvPr id="4139" name="Oval 43"/>
          <p:cNvSpPr>
            <a:spLocks noChangeArrowheads="1"/>
          </p:cNvSpPr>
          <p:nvPr/>
        </p:nvSpPr>
        <p:spPr bwMode="auto">
          <a:xfrm>
            <a:off x="2916238" y="260350"/>
            <a:ext cx="3240087" cy="1368425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3348038" y="620713"/>
            <a:ext cx="2376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solidFill>
                  <a:srgbClr val="660066"/>
                </a:solidFill>
                <a:latin typeface="Monotype Corsiva" pitchFamily="66" charset="0"/>
              </a:rPr>
              <a:t>Углеводороды</a:t>
            </a:r>
          </a:p>
        </p:txBody>
      </p:sp>
      <p:sp>
        <p:nvSpPr>
          <p:cNvPr id="4141" name="AutoShape 45"/>
          <p:cNvSpPr>
            <a:spLocks noChangeArrowheads="1"/>
          </p:cNvSpPr>
          <p:nvPr/>
        </p:nvSpPr>
        <p:spPr bwMode="auto">
          <a:xfrm flipH="1" flipV="1">
            <a:off x="1187450" y="765175"/>
            <a:ext cx="1296988" cy="10080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42" name="AutoShape 46"/>
          <p:cNvSpPr>
            <a:spLocks noChangeArrowheads="1"/>
          </p:cNvSpPr>
          <p:nvPr/>
        </p:nvSpPr>
        <p:spPr bwMode="auto">
          <a:xfrm flipV="1">
            <a:off x="6659563" y="765175"/>
            <a:ext cx="1296987" cy="10080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250825" y="1916113"/>
            <a:ext cx="3240088" cy="1368425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9BDE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45" name="Oval 49"/>
          <p:cNvSpPr>
            <a:spLocks noChangeArrowheads="1"/>
          </p:cNvSpPr>
          <p:nvPr/>
        </p:nvSpPr>
        <p:spPr bwMode="auto">
          <a:xfrm>
            <a:off x="5651500" y="1989138"/>
            <a:ext cx="3240088" cy="1368425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9BDE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250825" y="2133600"/>
            <a:ext cx="32416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>
                <a:latin typeface="Monotype Corsiva" pitchFamily="66" charset="0"/>
              </a:rPr>
              <a:t>Предельные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>
                <a:latin typeface="Monotype Corsiva" pitchFamily="66" charset="0"/>
              </a:rPr>
              <a:t>(насыщенные)</a:t>
            </a: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5724525" y="2349500"/>
            <a:ext cx="3035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latin typeface="Monotype Corsiva" pitchFamily="66" charset="0"/>
              </a:rPr>
              <a:t>Непредельные</a:t>
            </a:r>
          </a:p>
        </p:txBody>
      </p:sp>
      <p:sp>
        <p:nvSpPr>
          <p:cNvPr id="4149" name="Oval 53"/>
          <p:cNvSpPr>
            <a:spLocks noChangeArrowheads="1"/>
          </p:cNvSpPr>
          <p:nvPr/>
        </p:nvSpPr>
        <p:spPr bwMode="auto">
          <a:xfrm>
            <a:off x="6372225" y="3429000"/>
            <a:ext cx="1944688" cy="936625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100000">
                <a:srgbClr val="2FFFFF"/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6372225" y="5445125"/>
            <a:ext cx="1944688" cy="936625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100000">
                <a:srgbClr val="2FFFFF"/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6372225" y="4437063"/>
            <a:ext cx="1944688" cy="936625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100000">
                <a:srgbClr val="2FFFFF"/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4" name="Oval 58"/>
          <p:cNvSpPr>
            <a:spLocks noChangeArrowheads="1"/>
          </p:cNvSpPr>
          <p:nvPr/>
        </p:nvSpPr>
        <p:spPr bwMode="auto">
          <a:xfrm>
            <a:off x="755650" y="4652963"/>
            <a:ext cx="1944688" cy="936625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100000">
                <a:srgbClr val="2FFFFF"/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5" name="Oval 59"/>
          <p:cNvSpPr>
            <a:spLocks noChangeArrowheads="1"/>
          </p:cNvSpPr>
          <p:nvPr/>
        </p:nvSpPr>
        <p:spPr bwMode="auto">
          <a:xfrm>
            <a:off x="755650" y="3500438"/>
            <a:ext cx="1944688" cy="936625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100000">
                <a:srgbClr val="2FFFFF"/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755650" y="3644900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rgbClr val="006600"/>
                </a:solidFill>
                <a:latin typeface="Monotype Corsiva" pitchFamily="66" charset="0"/>
              </a:rPr>
              <a:t>Алканы</a:t>
            </a: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827088" y="4868863"/>
            <a:ext cx="1800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>
                <a:solidFill>
                  <a:srgbClr val="006600"/>
                </a:solidFill>
                <a:latin typeface="Monotype Corsiva" pitchFamily="66" charset="0"/>
              </a:rPr>
              <a:t>Циклоалканы</a:t>
            </a: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6443663" y="3573463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rgbClr val="006600"/>
                </a:solidFill>
                <a:latin typeface="Monotype Corsiva" pitchFamily="66" charset="0"/>
              </a:rPr>
              <a:t>Алкены</a:t>
            </a:r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auto">
          <a:xfrm>
            <a:off x="6372225" y="4581525"/>
            <a:ext cx="1943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rgbClr val="006600"/>
                </a:solidFill>
                <a:latin typeface="Monotype Corsiva" pitchFamily="66" charset="0"/>
              </a:rPr>
              <a:t>Алкадиены</a:t>
            </a: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6156325" y="5589588"/>
            <a:ext cx="23050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rgbClr val="006600"/>
                </a:solidFill>
                <a:latin typeface="Monotype Corsiva" pitchFamily="66" charset="0"/>
              </a:rPr>
              <a:t>Алкины</a:t>
            </a:r>
          </a:p>
        </p:txBody>
      </p:sp>
      <p:pic>
        <p:nvPicPr>
          <p:cNvPr id="4163" name="imgb" descr="DarMar-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997200"/>
            <a:ext cx="2151063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0" animBg="1"/>
      <p:bldP spid="4140" grpId="0"/>
      <p:bldP spid="4141" grpId="0" animBg="1"/>
      <p:bldP spid="4142" grpId="0" animBg="1"/>
      <p:bldP spid="4143" grpId="0" animBg="1"/>
      <p:bldP spid="4145" grpId="0" animBg="1"/>
      <p:bldP spid="4146" grpId="0"/>
      <p:bldP spid="4148" grpId="0"/>
      <p:bldP spid="4149" grpId="0" animBg="1"/>
      <p:bldP spid="4150" grpId="0" animBg="1"/>
      <p:bldP spid="4153" grpId="0" animBg="1"/>
      <p:bldP spid="4154" grpId="0" animBg="1"/>
      <p:bldP spid="4155" grpId="0" animBg="1"/>
      <p:bldP spid="4156" grpId="0"/>
      <p:bldP spid="4157" grpId="0"/>
      <p:bldP spid="4158" grpId="0"/>
      <p:bldP spid="4159" grpId="0"/>
      <p:bldP spid="41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7C3D-2D8A-460A-BF65-C68E4CA9AE68}" type="slidenum">
              <a:rPr lang="ru-RU"/>
              <a:pPr/>
              <a:t>20</a:t>
            </a:fld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1209675"/>
          </a:xfrm>
        </p:spPr>
        <p:txBody>
          <a:bodyPr/>
          <a:lstStyle/>
          <a:p>
            <a:r>
              <a:rPr lang="ru-RU" sz="5400" b="1">
                <a:solidFill>
                  <a:srgbClr val="660066"/>
                </a:solidFill>
                <a:latin typeface="Monotype Corsiva" pitchFamily="66" charset="0"/>
              </a:rPr>
              <a:t>Алкины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6011863" y="188913"/>
            <a:ext cx="1943100" cy="1873250"/>
          </a:xfrm>
          <a:prstGeom prst="foldedCorner">
            <a:avLst>
              <a:gd name="adj" fmla="val 12500"/>
            </a:avLst>
          </a:prstGeom>
          <a:solidFill>
            <a:srgbClr val="FFCCFF">
              <a:alpha val="7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724525" y="39211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Monotype Corsiva" pitchFamily="66" charset="0"/>
              </a:rPr>
              <a:t>Общая формула</a:t>
            </a:r>
            <a:r>
              <a:rPr lang="en-US" sz="2400">
                <a:latin typeface="Monotype Corsiva" pitchFamily="66" charset="0"/>
              </a:rPr>
              <a:t>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300788" y="1184275"/>
            <a:ext cx="12969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/>
              <a:t>C</a:t>
            </a:r>
            <a:r>
              <a:rPr lang="en-US"/>
              <a:t>n</a:t>
            </a:r>
            <a:r>
              <a:rPr lang="en-US" sz="2400"/>
              <a:t>H</a:t>
            </a:r>
            <a:r>
              <a:rPr lang="ru-RU"/>
              <a:t>2</a:t>
            </a:r>
            <a:r>
              <a:rPr lang="en-US"/>
              <a:t>n</a:t>
            </a:r>
            <a:r>
              <a:rPr lang="ru-RU"/>
              <a:t>-2</a:t>
            </a:r>
            <a:r>
              <a:rPr lang="en-US" sz="2400"/>
              <a:t> 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68313" y="2276475"/>
            <a:ext cx="8353425" cy="2808288"/>
          </a:xfrm>
          <a:prstGeom prst="wave">
            <a:avLst>
              <a:gd name="adj1" fmla="val 7745"/>
              <a:gd name="adj2" fmla="val 0"/>
            </a:avLst>
          </a:prstGeom>
          <a:gradFill rotWithShape="1">
            <a:gsLst>
              <a:gs pos="0">
                <a:srgbClr val="FBE4AE"/>
              </a:gs>
              <a:gs pos="13000">
                <a:srgbClr val="BD922A">
                  <a:alpha val="89340"/>
                </a:srgbClr>
              </a:gs>
              <a:gs pos="21001">
                <a:srgbClr val="BD922A">
                  <a:alpha val="82779"/>
                </a:srgbClr>
              </a:gs>
              <a:gs pos="63000">
                <a:srgbClr val="FBE4AE">
                  <a:alpha val="48340"/>
                </a:srgbClr>
              </a:gs>
              <a:gs pos="67000">
                <a:srgbClr val="BD922A">
                  <a:alpha val="45060"/>
                </a:srgbClr>
              </a:gs>
              <a:gs pos="69000">
                <a:srgbClr val="835E17">
                  <a:alpha val="43419"/>
                </a:srgbClr>
              </a:gs>
              <a:gs pos="82001">
                <a:srgbClr val="A28949">
                  <a:alpha val="32759"/>
                </a:srgbClr>
              </a:gs>
              <a:gs pos="100000">
                <a:srgbClr val="FAE3B7">
                  <a:alpha val="17999"/>
                </a:srgbClr>
              </a:gs>
            </a:gsLst>
            <a:lin ang="5400000" scaled="1"/>
          </a:grad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71550" y="2708275"/>
            <a:ext cx="7643813" cy="24765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  Ацетиленовыми углеводородами</a:t>
            </a:r>
            <a:r>
              <a:rPr lang="ru-RU">
                <a:latin typeface="Monotype Corsiva" pitchFamily="66" charset="0"/>
              </a:rPr>
              <a:t> (</a:t>
            </a:r>
            <a:r>
              <a:rPr lang="ru-RU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алкинами</a:t>
            </a:r>
            <a:r>
              <a:rPr lang="ru-RU">
                <a:latin typeface="Monotype Corsiva" pitchFamily="66" charset="0"/>
              </a:rPr>
              <a:t>) называются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непредельные (ненасыщенные) углеводороды, содержащие в молекуле одну тройную связь. 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 rot="5400000">
            <a:off x="-2485231" y="3212306"/>
            <a:ext cx="6121400" cy="649288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Непредельные</a:t>
            </a:r>
          </a:p>
        </p:txBody>
      </p:sp>
      <p:pic>
        <p:nvPicPr>
          <p:cNvPr id="27660" name="imgb" descr="chemistry-stu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941888"/>
            <a:ext cx="23034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3" grpId="0" animBg="1"/>
      <p:bldP spid="27653" grpId="1" animBg="1"/>
      <p:bldP spid="27654" grpId="0"/>
      <p:bldP spid="27655" grpId="0" animBg="1"/>
      <p:bldP spid="27656" grpId="0" animBg="1"/>
      <p:bldP spid="2765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D680-34A5-4746-91D9-55E3A5A19C1D}" type="slidenum">
              <a:rPr lang="ru-RU"/>
              <a:pPr/>
              <a:t>21</a:t>
            </a:fld>
            <a:endParaRPr lang="ru-RU"/>
          </a:p>
        </p:txBody>
      </p:sp>
      <p:sp>
        <p:nvSpPr>
          <p:cNvPr id="29901" name="Rectangle 20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7325" cy="850900"/>
          </a:xfrm>
        </p:spPr>
        <p:txBody>
          <a:bodyPr/>
          <a:lstStyle/>
          <a:p>
            <a:r>
              <a:rPr lang="ru-RU" sz="4800">
                <a:latin typeface="Monotype Corsiva" pitchFamily="66" charset="0"/>
              </a:rPr>
              <a:t>Физические свойства</a:t>
            </a:r>
          </a:p>
        </p:txBody>
      </p:sp>
      <p:graphicFrame>
        <p:nvGraphicFramePr>
          <p:cNvPr id="29905" name="Group 20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0" cy="4687570"/>
        </p:xfrm>
        <a:graphic>
          <a:graphicData uri="http://schemas.openxmlformats.org/drawingml/2006/table">
            <a:tbl>
              <a:tblPr/>
              <a:tblGrid>
                <a:gridCol w="2187575"/>
                <a:gridCol w="2906713"/>
                <a:gridCol w="1063625"/>
                <a:gridCol w="1055687"/>
                <a:gridCol w="1149350"/>
              </a:tblGrid>
              <a:tr h="650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Название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Формула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пл.,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кип.,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ru-RU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Ацетилен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HC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-80,8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-83,6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0,565 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Метилацетилен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-102,7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0,670 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Бутин-1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  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0,678 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Бутин-2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C–CH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 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Пентин-1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 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Пентин-2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C–CH</a:t>
                      </a:r>
                      <a:r>
                        <a:rPr kumimoji="0" lang="ru-RU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 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3-Метилбутин-1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–CH–C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º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      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 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603250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При температуре кипения.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При 0°C.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50000">
                          <a:srgbClr val="B4ABE7"/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908" name="i-main-pic" descr="Картинка 11 из 31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88913"/>
            <a:ext cx="2376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46C9-3160-4B71-BE4B-476EA7AE9C4C}" type="slidenum">
              <a:rPr lang="ru-RU"/>
              <a:pPr/>
              <a:t>22</a:t>
            </a:fld>
            <a:endParaRPr 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83225" cy="850900"/>
          </a:xfrm>
        </p:spPr>
        <p:txBody>
          <a:bodyPr/>
          <a:lstStyle/>
          <a:p>
            <a:r>
              <a:rPr lang="ru-RU">
                <a:latin typeface="Monotype Corsiva" pitchFamily="66" charset="0"/>
              </a:rPr>
              <a:t>Химические свойства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179388" y="1412875"/>
            <a:ext cx="8785225" cy="367188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3366FF">
                  <a:alpha val="34000"/>
                </a:srgbClr>
              </a:gs>
              <a:gs pos="12500">
                <a:srgbClr val="01A78F">
                  <a:alpha val="50500"/>
                </a:srgbClr>
              </a:gs>
              <a:gs pos="25000">
                <a:srgbClr val="FFFF00">
                  <a:alpha val="67000"/>
                </a:srgbClr>
              </a:gs>
              <a:gs pos="37500">
                <a:srgbClr val="FF6633">
                  <a:alpha val="83500"/>
                </a:srgbClr>
              </a:gs>
              <a:gs pos="50000">
                <a:srgbClr val="FF3399"/>
              </a:gs>
              <a:gs pos="62500">
                <a:srgbClr val="FF6633">
                  <a:alpha val="83500"/>
                </a:srgbClr>
              </a:gs>
              <a:gs pos="75000">
                <a:srgbClr val="FFFF00">
                  <a:alpha val="67000"/>
                </a:srgbClr>
              </a:gs>
              <a:gs pos="87500">
                <a:srgbClr val="01A78F">
                  <a:alpha val="50500"/>
                </a:srgbClr>
              </a:gs>
              <a:gs pos="100000">
                <a:srgbClr val="3366FF">
                  <a:alpha val="3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785225" cy="345757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z="2000" b="1" u="sng">
                <a:solidFill>
                  <a:srgbClr val="006600"/>
                </a:solidFill>
              </a:rPr>
              <a:t>Реакции присоединения:</a:t>
            </a:r>
          </a:p>
          <a:p>
            <a:r>
              <a:rPr lang="ru-RU" sz="2000" b="1"/>
              <a:t>Гидрирование:</a:t>
            </a:r>
          </a:p>
          <a:p>
            <a:endParaRPr lang="ru-RU" sz="2000" b="1"/>
          </a:p>
          <a:p>
            <a:r>
              <a:rPr lang="ru-RU" sz="2000" b="1"/>
              <a:t>Галогенирование:</a:t>
            </a:r>
          </a:p>
          <a:p>
            <a:endParaRPr lang="ru-RU" sz="2000" b="1"/>
          </a:p>
          <a:p>
            <a:r>
              <a:rPr lang="ru-RU" sz="2000" b="1"/>
              <a:t>Гидрогалогенирование:</a:t>
            </a:r>
          </a:p>
          <a:p>
            <a:endParaRPr lang="ru-RU" sz="2000" b="1"/>
          </a:p>
          <a:p>
            <a:pPr>
              <a:buFontTx/>
              <a:buNone/>
            </a:pPr>
            <a:r>
              <a:rPr lang="ru-RU" sz="2000" b="1" u="sng">
                <a:solidFill>
                  <a:srgbClr val="006600"/>
                </a:solidFill>
              </a:rPr>
              <a:t>Тримеризация </a:t>
            </a:r>
            <a:r>
              <a:rPr lang="ru-RU" sz="2000" b="1">
                <a:solidFill>
                  <a:srgbClr val="006600"/>
                </a:solidFill>
              </a:rPr>
              <a:t> :   </a:t>
            </a:r>
            <a:r>
              <a:rPr lang="ru-RU" sz="2000">
                <a:solidFill>
                  <a:schemeClr val="accent2"/>
                </a:solidFill>
              </a:rPr>
              <a:t>3</a:t>
            </a:r>
            <a:r>
              <a:rPr lang="en-US" sz="2000">
                <a:solidFill>
                  <a:srgbClr val="0000FF"/>
                </a:solidFill>
              </a:rPr>
              <a:t>HC≡CH  →</a:t>
            </a:r>
            <a:r>
              <a:rPr lang="ru-RU" sz="2000">
                <a:solidFill>
                  <a:srgbClr val="0000FF"/>
                </a:solidFill>
              </a:rPr>
              <a:t> </a:t>
            </a:r>
            <a:r>
              <a:rPr lang="ru-RU" sz="2000">
                <a:solidFill>
                  <a:schemeClr val="accent2"/>
                </a:solidFill>
                <a:cs typeface="Arial" charset="0"/>
              </a:rPr>
              <a:t>С</a:t>
            </a:r>
            <a:r>
              <a:rPr lang="ru-RU" sz="1600">
                <a:solidFill>
                  <a:schemeClr val="accent2"/>
                </a:solidFill>
                <a:cs typeface="Arial" charset="0"/>
              </a:rPr>
              <a:t>6 </a:t>
            </a:r>
            <a:r>
              <a:rPr lang="ru-RU" sz="2000">
                <a:solidFill>
                  <a:schemeClr val="accent2"/>
                </a:solidFill>
                <a:cs typeface="Arial" charset="0"/>
              </a:rPr>
              <a:t>Н</a:t>
            </a:r>
            <a:r>
              <a:rPr lang="ru-RU" sz="1600">
                <a:solidFill>
                  <a:schemeClr val="accent2"/>
                </a:solidFill>
                <a:cs typeface="Arial" charset="0"/>
              </a:rPr>
              <a:t>6 </a:t>
            </a:r>
            <a:r>
              <a:rPr lang="ru-RU" sz="200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ru-RU" sz="2000" i="1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бензол</a:t>
            </a:r>
            <a:r>
              <a:rPr lang="ru-RU" sz="200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)</a:t>
            </a:r>
            <a:endParaRPr lang="ru-RU" sz="3600">
              <a:solidFill>
                <a:srgbClr val="0000FF"/>
              </a:solidFill>
            </a:endParaRPr>
          </a:p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555875" y="1974850"/>
            <a:ext cx="61563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CH</a:t>
            </a:r>
            <a:r>
              <a:rPr lang="ru-RU" sz="1200">
                <a:solidFill>
                  <a:srgbClr val="0000FF"/>
                </a:solidFill>
              </a:rPr>
              <a:t>3</a:t>
            </a:r>
            <a:r>
              <a:rPr lang="ru-RU" sz="1600">
                <a:solidFill>
                  <a:srgbClr val="0000FF"/>
                </a:solidFill>
              </a:rPr>
              <a:t>–</a:t>
            </a:r>
            <a:r>
              <a:rPr lang="en-US" sz="1600">
                <a:solidFill>
                  <a:srgbClr val="0000FF"/>
                </a:solidFill>
              </a:rPr>
              <a:t>C</a:t>
            </a:r>
            <a:r>
              <a:rPr lang="en-US" sz="1600">
                <a:solidFill>
                  <a:srgbClr val="0000FF"/>
                </a:solidFill>
                <a:cs typeface="Arial" charset="0"/>
              </a:rPr>
              <a:t>≡</a:t>
            </a:r>
            <a:r>
              <a:rPr lang="en-US" sz="1600">
                <a:solidFill>
                  <a:srgbClr val="0000FF"/>
                </a:solidFill>
              </a:rPr>
              <a:t>CH</a:t>
            </a:r>
            <a:r>
              <a:rPr lang="ru-RU" sz="1600">
                <a:solidFill>
                  <a:srgbClr val="0000FF"/>
                </a:solidFill>
              </a:rPr>
              <a:t>  (</a:t>
            </a: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пропин</a:t>
            </a:r>
            <a:r>
              <a:rPr lang="ru-RU" sz="1600">
                <a:solidFill>
                  <a:srgbClr val="0000FF"/>
                </a:solidFill>
              </a:rPr>
              <a:t>)</a:t>
            </a:r>
            <a:r>
              <a:rPr lang="en-US" sz="1600">
                <a:solidFill>
                  <a:srgbClr val="0000FF"/>
                </a:solidFill>
              </a:rPr>
              <a:t>   </a:t>
            </a:r>
            <a:r>
              <a:rPr lang="en-US">
                <a:solidFill>
                  <a:srgbClr val="0000FF"/>
                </a:solidFill>
              </a:rPr>
              <a:t>→</a:t>
            </a:r>
            <a:r>
              <a:rPr lang="ru-RU"/>
              <a:t> </a:t>
            </a:r>
            <a:r>
              <a:rPr lang="en-US" sz="1600">
                <a:solidFill>
                  <a:srgbClr val="0000FF"/>
                </a:solidFill>
              </a:rPr>
              <a:t>t°</a:t>
            </a:r>
            <a:r>
              <a:rPr lang="ru-RU" sz="1600">
                <a:solidFill>
                  <a:srgbClr val="0000FF"/>
                </a:solidFill>
              </a:rPr>
              <a:t>,</a:t>
            </a:r>
            <a:r>
              <a:rPr lang="en-US" sz="1600">
                <a:solidFill>
                  <a:srgbClr val="0000FF"/>
                </a:solidFill>
              </a:rPr>
              <a:t>Pd</a:t>
            </a:r>
            <a:r>
              <a:rPr lang="ru-RU" sz="1600">
                <a:solidFill>
                  <a:srgbClr val="0000FF"/>
                </a:solidFill>
              </a:rPr>
              <a:t>;</a:t>
            </a:r>
            <a:r>
              <a:rPr lang="en-US" sz="1600">
                <a:solidFill>
                  <a:srgbClr val="0000FF"/>
                </a:solidFill>
              </a:rPr>
              <a:t>H</a:t>
            </a:r>
            <a:r>
              <a:rPr lang="ru-RU" sz="1000">
                <a:solidFill>
                  <a:srgbClr val="0000FF"/>
                </a:solidFill>
              </a:rPr>
              <a:t>2</a:t>
            </a:r>
            <a:r>
              <a:rPr lang="ru-RU" sz="1600">
                <a:solidFill>
                  <a:srgbClr val="0000FF"/>
                </a:solidFill>
              </a:rPr>
              <a:t>•</a:t>
            </a:r>
            <a:r>
              <a:rPr lang="en-US" sz="1600">
                <a:solidFill>
                  <a:srgbClr val="0000FF"/>
                </a:solidFill>
                <a:cs typeface="Arial" charset="0"/>
              </a:rPr>
              <a:t>→</a:t>
            </a:r>
            <a:r>
              <a:rPr lang="en-US" sz="1600">
                <a:solidFill>
                  <a:srgbClr val="0000FF"/>
                </a:solidFill>
              </a:rPr>
              <a:t> CH</a:t>
            </a:r>
            <a:r>
              <a:rPr lang="ru-RU" sz="1000">
                <a:solidFill>
                  <a:srgbClr val="0000FF"/>
                </a:solidFill>
              </a:rPr>
              <a:t>3</a:t>
            </a:r>
            <a:r>
              <a:rPr lang="ru-RU" sz="1600">
                <a:solidFill>
                  <a:srgbClr val="0000FF"/>
                </a:solidFill>
              </a:rPr>
              <a:t>–</a:t>
            </a:r>
            <a:r>
              <a:rPr lang="en-US" sz="1600">
                <a:solidFill>
                  <a:srgbClr val="0000FF"/>
                </a:solidFill>
              </a:rPr>
              <a:t>CH</a:t>
            </a:r>
            <a:r>
              <a:rPr lang="ru-RU" sz="1600">
                <a:solidFill>
                  <a:srgbClr val="0000FF"/>
                </a:solidFill>
              </a:rPr>
              <a:t>=</a:t>
            </a:r>
            <a:r>
              <a:rPr lang="en-US" sz="1600">
                <a:solidFill>
                  <a:srgbClr val="0000FF"/>
                </a:solidFill>
              </a:rPr>
              <a:t>CH</a:t>
            </a:r>
            <a:r>
              <a:rPr lang="ru-RU" sz="1000">
                <a:solidFill>
                  <a:srgbClr val="0000FF"/>
                </a:solidFill>
              </a:rPr>
              <a:t>2</a:t>
            </a:r>
            <a:r>
              <a:rPr lang="ru-RU" sz="1600">
                <a:solidFill>
                  <a:srgbClr val="0000FF"/>
                </a:solidFill>
              </a:rPr>
              <a:t>(</a:t>
            </a: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пропен</a:t>
            </a:r>
            <a:r>
              <a:rPr lang="ru-RU" sz="1600">
                <a:solidFill>
                  <a:srgbClr val="0000FF"/>
                </a:solidFill>
              </a:rPr>
              <a:t>) </a:t>
            </a:r>
            <a:r>
              <a:rPr lang="en-US" sz="1600">
                <a:solidFill>
                  <a:srgbClr val="0000FF"/>
                </a:solidFill>
              </a:rPr>
              <a:t>   </a:t>
            </a:r>
            <a:r>
              <a:rPr lang="en-US">
                <a:solidFill>
                  <a:srgbClr val="0000FF"/>
                </a:solidFill>
              </a:rPr>
              <a:t>→</a:t>
            </a:r>
            <a:r>
              <a:rPr lang="ru-RU"/>
              <a:t> </a:t>
            </a:r>
            <a:r>
              <a:rPr lang="en-US" sz="1600">
                <a:solidFill>
                  <a:srgbClr val="0000FF"/>
                </a:solidFill>
              </a:rPr>
              <a:t>t°</a:t>
            </a:r>
            <a:r>
              <a:rPr lang="ru-RU" sz="1600">
                <a:solidFill>
                  <a:srgbClr val="0000FF"/>
                </a:solidFill>
              </a:rPr>
              <a:t>,</a:t>
            </a:r>
            <a:r>
              <a:rPr lang="en-US" sz="1600">
                <a:solidFill>
                  <a:srgbClr val="0000FF"/>
                </a:solidFill>
              </a:rPr>
              <a:t>Pd</a:t>
            </a:r>
            <a:r>
              <a:rPr lang="ru-RU" sz="1600">
                <a:solidFill>
                  <a:srgbClr val="0000FF"/>
                </a:solidFill>
              </a:rPr>
              <a:t>;</a:t>
            </a:r>
            <a:r>
              <a:rPr lang="en-US" sz="1600">
                <a:solidFill>
                  <a:srgbClr val="0000FF"/>
                </a:solidFill>
              </a:rPr>
              <a:t>H</a:t>
            </a:r>
            <a:r>
              <a:rPr lang="ru-RU" sz="1000">
                <a:solidFill>
                  <a:srgbClr val="0000FF"/>
                </a:solidFill>
              </a:rPr>
              <a:t>2</a:t>
            </a:r>
            <a:r>
              <a:rPr lang="en-US" sz="1600">
                <a:solidFill>
                  <a:srgbClr val="0000FF"/>
                </a:solidFill>
                <a:cs typeface="Arial" charset="0"/>
              </a:rPr>
              <a:t>→</a:t>
            </a:r>
            <a:r>
              <a:rPr lang="en-US" sz="1600">
                <a:solidFill>
                  <a:srgbClr val="0000FF"/>
                </a:solidFill>
              </a:rPr>
              <a:t> CH</a:t>
            </a:r>
            <a:r>
              <a:rPr lang="ru-RU" sz="1000">
                <a:solidFill>
                  <a:srgbClr val="0000FF"/>
                </a:solidFill>
              </a:rPr>
              <a:t>3</a:t>
            </a:r>
            <a:r>
              <a:rPr lang="ru-RU" sz="1600">
                <a:solidFill>
                  <a:srgbClr val="0000FF"/>
                </a:solidFill>
              </a:rPr>
              <a:t>–</a:t>
            </a:r>
            <a:r>
              <a:rPr lang="en-US" sz="1600">
                <a:solidFill>
                  <a:srgbClr val="0000FF"/>
                </a:solidFill>
              </a:rPr>
              <a:t>CH</a:t>
            </a:r>
            <a:r>
              <a:rPr lang="ru-RU" sz="1000">
                <a:solidFill>
                  <a:srgbClr val="0000FF"/>
                </a:solidFill>
              </a:rPr>
              <a:t>2</a:t>
            </a:r>
            <a:r>
              <a:rPr lang="ru-RU" sz="1600">
                <a:solidFill>
                  <a:srgbClr val="0000FF"/>
                </a:solidFill>
              </a:rPr>
              <a:t>–</a:t>
            </a:r>
            <a:r>
              <a:rPr lang="en-US" sz="1600">
                <a:solidFill>
                  <a:srgbClr val="0000FF"/>
                </a:solidFill>
              </a:rPr>
              <a:t>CH</a:t>
            </a:r>
            <a:r>
              <a:rPr lang="ru-RU" sz="1000">
                <a:solidFill>
                  <a:srgbClr val="0000FF"/>
                </a:solidFill>
              </a:rPr>
              <a:t>3</a:t>
            </a:r>
            <a:r>
              <a:rPr lang="ru-RU" sz="1600">
                <a:solidFill>
                  <a:srgbClr val="0000FF"/>
                </a:solidFill>
              </a:rPr>
              <a:t>(</a:t>
            </a:r>
            <a:r>
              <a:rPr lang="ru-RU" sz="1600" i="1">
                <a:solidFill>
                  <a:srgbClr val="0000FF"/>
                </a:solidFill>
                <a:latin typeface="Times New Roman" pitchFamily="18" charset="0"/>
              </a:rPr>
              <a:t>пропан</a:t>
            </a:r>
            <a:r>
              <a:rPr lang="ru-RU" sz="16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132138" y="2708275"/>
            <a:ext cx="633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HC ≡ CH  </a:t>
            </a:r>
            <a:r>
              <a:rPr lang="ru-RU">
                <a:solidFill>
                  <a:srgbClr val="0000FF"/>
                </a:solidFill>
              </a:rPr>
              <a:t>+</a:t>
            </a:r>
            <a:r>
              <a:rPr lang="en-US">
                <a:solidFill>
                  <a:srgbClr val="0000FF"/>
                </a:solidFill>
              </a:rPr>
              <a:t>Br</a:t>
            </a:r>
            <a:r>
              <a:rPr lang="ru-RU" sz="1200">
                <a:solidFill>
                  <a:srgbClr val="0000FF"/>
                </a:solidFill>
              </a:rPr>
              <a:t>2</a:t>
            </a:r>
            <a:r>
              <a:rPr lang="ru-RU" sz="800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→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 CH</a:t>
            </a:r>
            <a:r>
              <a:rPr lang="ru-RU" sz="12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Br </a:t>
            </a:r>
            <a:r>
              <a:rPr lang="ru-RU">
                <a:solidFill>
                  <a:srgbClr val="0000FF"/>
                </a:solidFill>
              </a:rPr>
              <a:t>= </a:t>
            </a:r>
            <a:r>
              <a:rPr lang="en-US">
                <a:solidFill>
                  <a:srgbClr val="0000FF"/>
                </a:solidFill>
              </a:rPr>
              <a:t>CH</a:t>
            </a:r>
            <a:r>
              <a:rPr lang="ru-RU" sz="12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Br</a:t>
            </a:r>
            <a:r>
              <a:rPr lang="en-US"/>
              <a:t> </a:t>
            </a:r>
            <a:r>
              <a:rPr lang="ru-RU">
                <a:solidFill>
                  <a:srgbClr val="0000FF"/>
                </a:solidFill>
              </a:rPr>
              <a:t>(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1,2- дибромэтен</a:t>
            </a:r>
            <a:r>
              <a:rPr lang="ru-RU">
                <a:solidFill>
                  <a:srgbClr val="0000FF"/>
                </a:solidFill>
              </a:rPr>
              <a:t>)</a:t>
            </a:r>
            <a:r>
              <a:rPr lang="en-US">
                <a:solidFill>
                  <a:srgbClr val="0000FF"/>
                </a:solidFill>
              </a:rPr>
              <a:t>   →</a:t>
            </a:r>
            <a:r>
              <a:rPr lang="ru-RU"/>
              <a:t> </a:t>
            </a:r>
            <a:r>
              <a:rPr lang="ru-RU">
                <a:solidFill>
                  <a:schemeClr val="accent2"/>
                </a:solidFill>
              </a:rPr>
              <a:t>+</a:t>
            </a:r>
            <a:r>
              <a:rPr lang="en-US">
                <a:solidFill>
                  <a:schemeClr val="accent2"/>
                </a:solidFill>
              </a:rPr>
              <a:t>Br</a:t>
            </a:r>
            <a:r>
              <a:rPr lang="ru-RU" sz="1200">
                <a:solidFill>
                  <a:srgbClr val="0000FF"/>
                </a:solidFill>
              </a:rPr>
              <a:t>2 </a:t>
            </a:r>
            <a:r>
              <a:rPr lang="en-US">
                <a:solidFill>
                  <a:srgbClr val="0000FF"/>
                </a:solidFill>
              </a:rPr>
              <a:t>→CHBr</a:t>
            </a:r>
            <a:r>
              <a:rPr lang="ru-RU" sz="1000">
                <a:solidFill>
                  <a:srgbClr val="0000FF"/>
                </a:solidFill>
              </a:rPr>
              <a:t>2</a:t>
            </a:r>
            <a:r>
              <a:rPr lang="ru-RU">
                <a:solidFill>
                  <a:srgbClr val="0000FF"/>
                </a:solidFill>
              </a:rPr>
              <a:t>–</a:t>
            </a:r>
            <a:r>
              <a:rPr lang="en-US">
                <a:solidFill>
                  <a:srgbClr val="0000FF"/>
                </a:solidFill>
              </a:rPr>
              <a:t>CHBr</a:t>
            </a:r>
            <a:r>
              <a:rPr lang="ru-RU" sz="1000" i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(1,1,2,2- тетрабромэтан)</a:t>
            </a:r>
            <a:r>
              <a:rPr lang="ru-RU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563938" y="3225800"/>
            <a:ext cx="5400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CH</a:t>
            </a:r>
            <a:r>
              <a:rPr lang="ru-RU" sz="1000">
                <a:solidFill>
                  <a:srgbClr val="0000FF"/>
                </a:solidFill>
              </a:rPr>
              <a:t>3</a:t>
            </a:r>
            <a:r>
              <a:rPr lang="ru-RU">
                <a:solidFill>
                  <a:srgbClr val="0000FF"/>
                </a:solidFill>
              </a:rPr>
              <a:t>–</a:t>
            </a: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>
                <a:solidFill>
                  <a:srgbClr val="0000FF"/>
                </a:solidFill>
                <a:cs typeface="Arial" charset="0"/>
              </a:rPr>
              <a:t>≡</a:t>
            </a:r>
            <a:r>
              <a:rPr lang="en-US">
                <a:solidFill>
                  <a:srgbClr val="0000FF"/>
                </a:solidFill>
              </a:rPr>
              <a:t>CH</a:t>
            </a:r>
            <a:r>
              <a:rPr lang="ru-RU">
                <a:solidFill>
                  <a:srgbClr val="0000FF"/>
                </a:solidFill>
              </a:rPr>
              <a:t>+</a:t>
            </a:r>
            <a:r>
              <a:rPr lang="en-US" sz="1600">
                <a:solidFill>
                  <a:srgbClr val="0000FF"/>
                </a:solidFill>
              </a:rPr>
              <a:t>HBr </a:t>
            </a:r>
            <a:r>
              <a:rPr lang="en-US">
                <a:solidFill>
                  <a:srgbClr val="0000FF"/>
                </a:solidFill>
              </a:rPr>
              <a:t>→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CH</a:t>
            </a:r>
            <a:r>
              <a:rPr lang="ru-RU" sz="1000">
                <a:solidFill>
                  <a:srgbClr val="0000FF"/>
                </a:solidFill>
              </a:rPr>
              <a:t>3</a:t>
            </a:r>
            <a:r>
              <a:rPr lang="ru-RU">
                <a:solidFill>
                  <a:srgbClr val="0000FF"/>
                </a:solidFill>
              </a:rPr>
              <a:t>–</a:t>
            </a:r>
            <a:r>
              <a:rPr lang="en-US">
                <a:solidFill>
                  <a:srgbClr val="0000FF"/>
                </a:solidFill>
              </a:rPr>
              <a:t>CBr</a:t>
            </a:r>
            <a:r>
              <a:rPr lang="ru-RU">
                <a:solidFill>
                  <a:srgbClr val="0000FF"/>
                </a:solidFill>
              </a:rPr>
              <a:t>=</a:t>
            </a:r>
            <a:r>
              <a:rPr lang="en-US">
                <a:solidFill>
                  <a:srgbClr val="0000FF"/>
                </a:solidFill>
              </a:rPr>
              <a:t>CH</a:t>
            </a:r>
            <a:r>
              <a:rPr lang="ru-RU" sz="1000">
                <a:solidFill>
                  <a:srgbClr val="0000FF"/>
                </a:solidFill>
              </a:rPr>
              <a:t>2                                            </a:t>
            </a:r>
            <a:r>
              <a:rPr lang="ru-RU">
                <a:solidFill>
                  <a:srgbClr val="0000FF"/>
                </a:solidFill>
              </a:rPr>
              <a:t>(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2- бромпропен</a:t>
            </a:r>
            <a:r>
              <a:rPr lang="ru-RU">
                <a:solidFill>
                  <a:srgbClr val="0000FF"/>
                </a:solidFill>
              </a:rPr>
              <a:t> -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>
                <a:solidFill>
                  <a:srgbClr val="0000FF"/>
                </a:solidFill>
              </a:rPr>
              <a:t>)</a:t>
            </a:r>
            <a:r>
              <a:rPr lang="en-US">
                <a:solidFill>
                  <a:srgbClr val="0000FF"/>
                </a:solidFill>
              </a:rPr>
              <a:t>  →</a:t>
            </a:r>
            <a:r>
              <a:rPr lang="ru-RU"/>
              <a:t> </a:t>
            </a:r>
            <a:r>
              <a:rPr lang="ru-RU">
                <a:solidFill>
                  <a:schemeClr val="accent2"/>
                </a:solidFill>
              </a:rPr>
              <a:t>+</a:t>
            </a:r>
            <a:r>
              <a:rPr lang="en-US" sz="1600">
                <a:solidFill>
                  <a:srgbClr val="0000FF"/>
                </a:solidFill>
              </a:rPr>
              <a:t>HBr</a:t>
            </a:r>
            <a:r>
              <a:rPr lang="en-US" sz="1200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→ CH</a:t>
            </a:r>
            <a:r>
              <a:rPr lang="ru-RU" sz="1000">
                <a:solidFill>
                  <a:srgbClr val="0000FF"/>
                </a:solidFill>
              </a:rPr>
              <a:t>3</a:t>
            </a:r>
            <a:r>
              <a:rPr lang="ru-RU">
                <a:solidFill>
                  <a:srgbClr val="0000FF"/>
                </a:solidFill>
              </a:rPr>
              <a:t>–</a:t>
            </a:r>
            <a:r>
              <a:rPr lang="en-US">
                <a:solidFill>
                  <a:srgbClr val="0000FF"/>
                </a:solidFill>
              </a:rPr>
              <a:t>CBr</a:t>
            </a:r>
            <a:r>
              <a:rPr lang="ru-RU" sz="1000">
                <a:solidFill>
                  <a:srgbClr val="0000FF"/>
                </a:solidFill>
              </a:rPr>
              <a:t>2</a:t>
            </a:r>
            <a:r>
              <a:rPr lang="ru-RU">
                <a:solidFill>
                  <a:srgbClr val="0000FF"/>
                </a:solidFill>
              </a:rPr>
              <a:t>–</a:t>
            </a:r>
            <a:r>
              <a:rPr lang="en-US">
                <a:solidFill>
                  <a:srgbClr val="0000FF"/>
                </a:solidFill>
              </a:rPr>
              <a:t>CH</a:t>
            </a:r>
            <a:r>
              <a:rPr lang="ru-RU" sz="1000">
                <a:solidFill>
                  <a:srgbClr val="0000FF"/>
                </a:solidFill>
              </a:rPr>
              <a:t>3       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(2,2- дибромпропан)</a:t>
            </a:r>
          </a:p>
        </p:txBody>
      </p:sp>
      <p:pic>
        <p:nvPicPr>
          <p:cNvPr id="56403" name="i-main-pic" descr="Картинка 284 из 31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581525"/>
            <a:ext cx="149225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FABE-5583-489E-B6D1-575D8AF41E53}" type="slidenum">
              <a:rPr lang="ru-RU"/>
              <a:pPr/>
              <a:t>23</a:t>
            </a:fld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209675"/>
          </a:xfrm>
        </p:spPr>
        <p:txBody>
          <a:bodyPr/>
          <a:lstStyle/>
          <a:p>
            <a:r>
              <a:rPr lang="ru-RU" sz="5400">
                <a:latin typeface="Monotype Corsiva" pitchFamily="66" charset="0"/>
              </a:rPr>
              <a:t>Применение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900113" y="1557338"/>
            <a:ext cx="7704137" cy="4210050"/>
          </a:xfrm>
          <a:prstGeom prst="flowChartDisplay">
            <a:avLst/>
          </a:prstGeom>
          <a:gradFill rotWithShape="1">
            <a:gsLst>
              <a:gs pos="0">
                <a:srgbClr val="FEE7F2">
                  <a:alpha val="46001"/>
                </a:srgbClr>
              </a:gs>
              <a:gs pos="8999">
                <a:srgbClr val="FBD49C">
                  <a:alpha val="55720"/>
                </a:srgbClr>
              </a:gs>
              <a:gs pos="19500">
                <a:srgbClr val="FBA97D">
                  <a:alpha val="67060"/>
                </a:srgbClr>
              </a:gs>
              <a:gs pos="32000">
                <a:srgbClr val="FAC77D">
                  <a:alpha val="80560"/>
                </a:srgbClr>
              </a:gs>
              <a:gs pos="41001">
                <a:srgbClr val="FEE7F2">
                  <a:alpha val="90281"/>
                </a:srgbClr>
              </a:gs>
              <a:gs pos="50000">
                <a:srgbClr val="FBEAC7"/>
              </a:gs>
              <a:gs pos="59000">
                <a:srgbClr val="FEE7F2">
                  <a:alpha val="90281"/>
                </a:srgbClr>
              </a:gs>
              <a:gs pos="68000">
                <a:srgbClr val="FAC77D">
                  <a:alpha val="80560"/>
                </a:srgbClr>
              </a:gs>
              <a:gs pos="80500">
                <a:srgbClr val="FBA97D">
                  <a:alpha val="67060"/>
                </a:srgbClr>
              </a:gs>
              <a:gs pos="91001">
                <a:srgbClr val="FBD49C">
                  <a:alpha val="55720"/>
                </a:srgbClr>
              </a:gs>
              <a:gs pos="100000">
                <a:srgbClr val="FEE7F2">
                  <a:alpha val="46001"/>
                </a:srgbClr>
              </a:gs>
            </a:gsLst>
            <a:lin ang="5400000" scaled="1"/>
          </a:gradFill>
          <a:ln w="57150" cap="rnd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63713" y="1844675"/>
            <a:ext cx="6275387" cy="38496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latin typeface="Monotype Corsiva" pitchFamily="66" charset="0"/>
              </a:rPr>
              <a:t/>
            </a:r>
            <a:br>
              <a:rPr lang="ru-RU" sz="2400">
                <a:latin typeface="Monotype Corsiva" pitchFamily="66" charset="0"/>
              </a:rPr>
            </a:br>
            <a:r>
              <a:rPr lang="ru-RU" sz="2400">
                <a:latin typeface="Monotype Corsiva" pitchFamily="66" charset="0"/>
              </a:rPr>
              <a:t>При горении </a:t>
            </a:r>
            <a:r>
              <a:rPr lang="ru-RU" sz="2400">
                <a:solidFill>
                  <a:srgbClr val="FF3300"/>
                </a:solidFill>
                <a:latin typeface="Monotype Corsiva" pitchFamily="66" charset="0"/>
              </a:rPr>
              <a:t>ацетилена в кислороде</a:t>
            </a:r>
            <a:r>
              <a:rPr lang="ru-RU" sz="2400">
                <a:latin typeface="Monotype Corsiva" pitchFamily="66" charset="0"/>
              </a:rPr>
              <a:t> температура пламени достигает </a:t>
            </a:r>
            <a:r>
              <a:rPr lang="ru-RU" sz="2400" b="1">
                <a:latin typeface="Monotype Corsiva" pitchFamily="66" charset="0"/>
              </a:rPr>
              <a:t>3150</a:t>
            </a:r>
            <a:r>
              <a:rPr lang="en-US" sz="2400" b="1">
                <a:latin typeface="Monotype Corsiva" pitchFamily="66" charset="0"/>
              </a:rPr>
              <a:t>°C</a:t>
            </a:r>
            <a:r>
              <a:rPr lang="ru-RU" sz="2400">
                <a:latin typeface="Monotype Corsiva" pitchFamily="66" charset="0"/>
              </a:rPr>
              <a:t>, поэтому </a:t>
            </a:r>
            <a:r>
              <a:rPr lang="ru-RU" sz="2400">
                <a:solidFill>
                  <a:srgbClr val="FF3300"/>
                </a:solidFill>
                <a:latin typeface="Monotype Corsiva" pitchFamily="66" charset="0"/>
              </a:rPr>
              <a:t>ацетилен </a:t>
            </a:r>
            <a:r>
              <a:rPr lang="ru-RU" sz="2400">
                <a:latin typeface="Monotype Corsiva" pitchFamily="66" charset="0"/>
              </a:rPr>
              <a:t>используют </a:t>
            </a:r>
            <a:r>
              <a:rPr lang="ru-RU" sz="2400">
                <a:solidFill>
                  <a:schemeClr val="accent2"/>
                </a:solidFill>
                <a:latin typeface="Monotype Corsiva" pitchFamily="66" charset="0"/>
              </a:rPr>
              <a:t>для резки и сварки металлов</a:t>
            </a:r>
            <a:r>
              <a:rPr lang="ru-RU" sz="2400">
                <a:latin typeface="Monotype Corsiva" pitchFamily="66" charset="0"/>
              </a:rPr>
              <a:t>. Кроме того,</a:t>
            </a:r>
            <a:r>
              <a:rPr lang="ru-RU" sz="2400">
                <a:solidFill>
                  <a:srgbClr val="FF3300"/>
                </a:solidFill>
                <a:latin typeface="Monotype Corsiva" pitchFamily="66" charset="0"/>
              </a:rPr>
              <a:t> ацетилен</a:t>
            </a:r>
            <a:r>
              <a:rPr lang="ru-RU" sz="2400">
                <a:latin typeface="Monotype Corsiva" pitchFamily="66" charset="0"/>
              </a:rPr>
              <a:t> широко используется в 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органическом синтезе разнообразных веществ</a:t>
            </a:r>
            <a:r>
              <a:rPr lang="ru-RU" sz="2400">
                <a:latin typeface="Monotype Corsiva" pitchFamily="66" charset="0"/>
              </a:rPr>
              <a:t> - например, уксусной кислоты, 1,1,2,2- тетрахлорэтана и др. Он является одним из исходных веществ при производстве </a:t>
            </a:r>
            <a:r>
              <a:rPr lang="ru-RU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синтетических каучуков, поливинилхлорида и других полимеров.</a:t>
            </a:r>
            <a:br>
              <a:rPr lang="ru-RU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1753" name="imgb" descr="MCj04110470000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084763"/>
            <a:ext cx="1347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imgb" descr="1246966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88913"/>
            <a:ext cx="190817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 animBg="1"/>
      <p:bldP spid="3175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EEC4-1490-4F4D-849A-4410521EC079}" type="slidenum">
              <a:rPr lang="ru-RU"/>
              <a:pPr/>
              <a:t>24</a:t>
            </a:fld>
            <a:endParaRPr lang="ru-RU"/>
          </a:p>
        </p:txBody>
      </p:sp>
      <p:pic>
        <p:nvPicPr>
          <p:cNvPr id="40970" name="imgb" descr="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2197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3492500" y="1557338"/>
            <a:ext cx="4752975" cy="2016125"/>
          </a:xfrm>
          <a:prstGeom prst="wedgeEllipseCallout">
            <a:avLst>
              <a:gd name="adj1" fmla="val -71644"/>
              <a:gd name="adj2" fmla="val 39213"/>
            </a:avLst>
          </a:prstGeom>
          <a:solidFill>
            <a:schemeClr val="accent1">
              <a:alpha val="67999"/>
            </a:scheme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0972" name="WordArt 12"/>
          <p:cNvSpPr>
            <a:spLocks noChangeArrowheads="1" noChangeShapeType="1" noTextEdit="1"/>
          </p:cNvSpPr>
          <p:nvPr/>
        </p:nvSpPr>
        <p:spPr bwMode="auto">
          <a:xfrm>
            <a:off x="3995738" y="2276475"/>
            <a:ext cx="37433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3"/>
              </a:rPr>
              <a:t>Prezented.Ru</a:t>
            </a:r>
            <a:r>
              <a:rPr lang="ru-RU" dirty="0" smtClean="0">
                <a:hlinkClick r:id="rId3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  <p:bldP spid="409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C3E-23C6-4D1F-ADBE-173E72BA97EC}" type="slidenum">
              <a:rPr lang="ru-RU"/>
              <a:pPr/>
              <a:t>3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5410200" cy="1138238"/>
          </a:xfrm>
        </p:spPr>
        <p:txBody>
          <a:bodyPr/>
          <a:lstStyle/>
          <a:p>
            <a:r>
              <a:rPr lang="ru-RU" sz="5400" b="1">
                <a:solidFill>
                  <a:srgbClr val="660066"/>
                </a:solidFill>
                <a:latin typeface="Monotype Corsiva" pitchFamily="66" charset="0"/>
              </a:rPr>
              <a:t>Алканы </a:t>
            </a:r>
            <a:r>
              <a:rPr lang="ru-RU">
                <a:solidFill>
                  <a:srgbClr val="660066"/>
                </a:solidFill>
                <a:latin typeface="Monotype Corsiva" pitchFamily="66" charset="0"/>
              </a:rPr>
              <a:t>(парафины)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95288" y="1557338"/>
            <a:ext cx="8281987" cy="4897437"/>
          </a:xfrm>
          <a:prstGeom prst="wave">
            <a:avLst>
              <a:gd name="adj1" fmla="val 7745"/>
              <a:gd name="adj2" fmla="val 0"/>
            </a:avLst>
          </a:prstGeom>
          <a:solidFill>
            <a:srgbClr val="FFFF99">
              <a:alpha val="82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07375" cy="36004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   К </a:t>
            </a:r>
            <a:r>
              <a:rPr lang="ru-RU" sz="2800">
                <a:solidFill>
                  <a:srgbClr val="FF3300"/>
                </a:solidFill>
              </a:rPr>
              <a:t>алканам</a:t>
            </a:r>
            <a:r>
              <a:rPr lang="ru-RU" sz="2800">
                <a:solidFill>
                  <a:schemeClr val="accent2"/>
                </a:solidFill>
              </a:rPr>
              <a:t> (парафинам)</a:t>
            </a:r>
            <a:r>
              <a:rPr lang="ru-RU" sz="2800"/>
              <a:t> относятся соединения с открытой цепью, в которых атомы углерода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соединены друг с другом простыми (одинарными) связями</a:t>
            </a:r>
            <a:r>
              <a:rPr lang="ru-RU" sz="2800"/>
              <a:t>, а 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остальные свободные их валентности насыщены атомами водорода.</a:t>
            </a:r>
            <a:r>
              <a:rPr lang="ru-RU" sz="2800"/>
              <a:t> В обычных условиях</a:t>
            </a:r>
            <a:r>
              <a:rPr lang="ru-RU" sz="2800">
                <a:solidFill>
                  <a:srgbClr val="FF3300"/>
                </a:solidFill>
              </a:rPr>
              <a:t> алканы</a:t>
            </a:r>
            <a:r>
              <a:rPr lang="ru-RU" sz="2800"/>
              <a:t> мало 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реакционноспособны</a:t>
            </a:r>
            <a:r>
              <a:rPr lang="ru-RU" sz="2800"/>
              <a:t>, откуда возникло их название </a:t>
            </a:r>
            <a:r>
              <a:rPr lang="ru-RU" sz="2800">
                <a:solidFill>
                  <a:schemeClr val="accent2"/>
                </a:solidFill>
              </a:rPr>
              <a:t>"парафины"</a:t>
            </a:r>
            <a:r>
              <a:rPr lang="ru-RU" sz="2800"/>
              <a:t> – от лат. </a:t>
            </a:r>
            <a:r>
              <a:rPr lang="en-US" sz="2800"/>
              <a:t>parrum affinis</a:t>
            </a:r>
            <a:r>
              <a:rPr lang="ru-RU" sz="2800"/>
              <a:t> – 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малоактивный.</a:t>
            </a:r>
            <a:b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5940425" y="188913"/>
            <a:ext cx="1943100" cy="1873250"/>
          </a:xfrm>
          <a:prstGeom prst="foldedCorner">
            <a:avLst>
              <a:gd name="adj" fmla="val 12500"/>
            </a:avLst>
          </a:prstGeom>
          <a:solidFill>
            <a:srgbClr val="FFCCFF">
              <a:alpha val="7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580063" y="404813"/>
            <a:ext cx="25923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>
                <a:solidFill>
                  <a:schemeClr val="tx2"/>
                </a:solidFill>
                <a:latin typeface="Monotype Corsiva" pitchFamily="66" charset="0"/>
              </a:rPr>
              <a:t>Общая формула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227763" y="1196975"/>
            <a:ext cx="1366837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/>
              <a:t> </a:t>
            </a:r>
            <a:r>
              <a:rPr lang="en-US" sz="2400"/>
              <a:t>C</a:t>
            </a:r>
            <a:r>
              <a:rPr lang="en-US" sz="1400"/>
              <a:t>n</a:t>
            </a:r>
            <a:r>
              <a:rPr lang="en-US" sz="2400"/>
              <a:t>H</a:t>
            </a:r>
            <a:r>
              <a:rPr lang="ru-RU" sz="1400"/>
              <a:t>2</a:t>
            </a:r>
            <a:r>
              <a:rPr lang="en-US" sz="1400"/>
              <a:t>n</a:t>
            </a:r>
            <a:r>
              <a:rPr lang="ru-RU" sz="1400"/>
              <a:t>+2</a:t>
            </a:r>
            <a:r>
              <a:rPr lang="ru-RU" sz="2400"/>
              <a:t> </a:t>
            </a:r>
          </a:p>
        </p:txBody>
      </p:sp>
      <p:pic>
        <p:nvPicPr>
          <p:cNvPr id="5134" name="imgb" descr="Chemiman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5084763"/>
            <a:ext cx="13065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 rot="5400000">
            <a:off x="-2655093" y="3310731"/>
            <a:ext cx="6192838" cy="523875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Предельные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animBg="1"/>
      <p:bldP spid="5128" grpId="0" build="p"/>
      <p:bldP spid="5131" grpId="0" animBg="1"/>
      <p:bldP spid="5132" grpId="0"/>
      <p:bldP spid="5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5080-A494-4CAB-B70D-406D9725D021}" type="slidenum">
              <a:rPr lang="ru-RU"/>
              <a:pPr/>
              <a:t>4</a:t>
            </a:fld>
            <a:endParaRPr lang="ru-RU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95288" y="1484313"/>
            <a:ext cx="3889375" cy="2376487"/>
          </a:xfrm>
          <a:prstGeom prst="rect">
            <a:avLst/>
          </a:prstGeom>
          <a:solidFill>
            <a:schemeClr val="accent1">
              <a:alpha val="55000"/>
            </a:schemeClr>
          </a:solidFill>
          <a:ln w="28575" cap="rnd">
            <a:solidFill>
              <a:srgbClr val="CC66FF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/>
              <a:t>      Это означает, что </a:t>
            </a:r>
            <a:r>
              <a:rPr lang="ru-RU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 четыре гибридные орбитали атома углерода одинаковы по форме,</a:t>
            </a:r>
            <a:r>
              <a:rPr lang="ru-RU">
                <a:solidFill>
                  <a:srgbClr val="4D4D4D"/>
                </a:solidFill>
              </a:rPr>
              <a:t> </a:t>
            </a:r>
            <a:r>
              <a:rPr lang="ru-RU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энергии и направлены в углы равносторонней треугольной пирамиды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-</a:t>
            </a:r>
            <a:r>
              <a:rPr lang="ru-RU">
                <a:solidFill>
                  <a:schemeClr val="folHlink"/>
                </a:solidFill>
              </a:rPr>
              <a:t>тетраэдра. </a:t>
            </a:r>
            <a:r>
              <a:rPr lang="ru-RU" u="sng">
                <a:effectLst>
                  <a:outerShdw blurRad="38100" dist="38100" dir="2700000" algn="tl">
                    <a:srgbClr val="FFFFFF"/>
                  </a:outerShdw>
                </a:effectLst>
              </a:rPr>
              <a:t>Углы между орбиталями</a:t>
            </a:r>
            <a:r>
              <a:rPr lang="ru-RU" u="sng"/>
              <a:t> равны</a:t>
            </a:r>
            <a:r>
              <a:rPr lang="ru-RU"/>
              <a:t> </a:t>
            </a:r>
            <a:r>
              <a:rPr lang="ru-RU" b="1">
                <a:solidFill>
                  <a:srgbClr val="CC3300"/>
                </a:solidFill>
              </a:rPr>
              <a:t>109</a:t>
            </a:r>
            <a:r>
              <a:rPr lang="en-US" b="1">
                <a:solidFill>
                  <a:srgbClr val="CC3300"/>
                </a:solidFill>
                <a:cs typeface="Arial" charset="0"/>
              </a:rPr>
              <a:t>°</a:t>
            </a:r>
            <a:r>
              <a:rPr lang="ru-RU" b="1">
                <a:solidFill>
                  <a:srgbClr val="CC3300"/>
                </a:solidFill>
                <a:cs typeface="Arial" charset="0"/>
              </a:rPr>
              <a:t>28</a:t>
            </a:r>
            <a:r>
              <a:rPr lang="ru-RU">
                <a:cs typeface="Arial" charset="0"/>
              </a:rPr>
              <a:t>.</a:t>
            </a:r>
            <a:endParaRPr lang="en-US">
              <a:cs typeface="Arial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50825" y="188913"/>
            <a:ext cx="4105275" cy="1152525"/>
          </a:xfrm>
          <a:prstGeom prst="flowChartTerminator">
            <a:avLst/>
          </a:prstGeom>
          <a:gradFill rotWithShape="1">
            <a:gsLst>
              <a:gs pos="0">
                <a:srgbClr val="CCFFCC"/>
              </a:gs>
              <a:gs pos="50000">
                <a:srgbClr val="FFFF99">
                  <a:alpha val="37000"/>
                </a:srgbClr>
              </a:gs>
              <a:gs pos="100000">
                <a:srgbClr val="CCFFCC"/>
              </a:gs>
            </a:gsLst>
            <a:lin ang="189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88" name="Picture 20" descr="img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941888"/>
            <a:ext cx="2808288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90" name="Picture 22" descr="img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221163"/>
            <a:ext cx="21097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4859338" y="188913"/>
            <a:ext cx="3816350" cy="1439862"/>
          </a:xfrm>
          <a:prstGeom prst="flowChartTerminator">
            <a:avLst/>
          </a:prstGeom>
          <a:gradFill rotWithShape="1">
            <a:gsLst>
              <a:gs pos="0">
                <a:srgbClr val="CCFFCC"/>
              </a:gs>
              <a:gs pos="50000">
                <a:srgbClr val="FFFF99">
                  <a:alpha val="37000"/>
                </a:srgbClr>
              </a:gs>
              <a:gs pos="100000">
                <a:srgbClr val="CCFFCC"/>
              </a:gs>
            </a:gsLst>
            <a:lin ang="189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4859338" y="333375"/>
            <a:ext cx="3816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>
                <a:latin typeface="Monotype Corsiva" pitchFamily="66" charset="0"/>
              </a:rPr>
              <a:t>       </a:t>
            </a:r>
            <a:r>
              <a:rPr lang="ru-RU" b="1">
                <a:latin typeface="Monotype Corsiva" pitchFamily="66" charset="0"/>
              </a:rPr>
              <a:t>Все </a:t>
            </a:r>
            <a:r>
              <a:rPr lang="ru-RU" b="1">
                <a:solidFill>
                  <a:srgbClr val="336600"/>
                </a:solidFill>
                <a:latin typeface="Monotype Corsiva" pitchFamily="66" charset="0"/>
              </a:rPr>
              <a:t>связи</a:t>
            </a:r>
            <a:r>
              <a:rPr lang="ru-RU" b="1">
                <a:latin typeface="Monotype Corsiva" pitchFamily="66" charset="0"/>
              </a:rPr>
              <a:t> в молекулах </a:t>
            </a:r>
            <a:r>
              <a:rPr lang="ru-RU" b="1">
                <a:solidFill>
                  <a:schemeClr val="accent2"/>
                </a:solidFill>
                <a:latin typeface="Monotype Corsiva" pitchFamily="66" charset="0"/>
              </a:rPr>
              <a:t>алканов </a:t>
            </a:r>
            <a:r>
              <a:rPr lang="ru-RU" b="1">
                <a:latin typeface="Monotype Corsiva" pitchFamily="66" charset="0"/>
              </a:rPr>
              <a:t>одинарные. Перекрывание происходит по оси соединяющей ядра атомов, т.е. это  </a:t>
            </a:r>
            <a:r>
              <a:rPr lang="el-GR" b="1">
                <a:solidFill>
                  <a:srgbClr val="336600"/>
                </a:solidFill>
                <a:latin typeface="Monotype Corsiva" pitchFamily="66" charset="0"/>
                <a:cs typeface="Arial" charset="0"/>
              </a:rPr>
              <a:t>σ</a:t>
            </a:r>
            <a:r>
              <a:rPr lang="ru-RU" b="1">
                <a:solidFill>
                  <a:srgbClr val="336600"/>
                </a:solidFill>
                <a:latin typeface="Monotype Corsiva" pitchFamily="66" charset="0"/>
                <a:cs typeface="Arial" charset="0"/>
              </a:rPr>
              <a:t>-связи</a:t>
            </a:r>
            <a:r>
              <a:rPr lang="ru-RU" b="1">
                <a:latin typeface="Monotype Corsiva" pitchFamily="66" charset="0"/>
                <a:cs typeface="Arial" charset="0"/>
              </a:rPr>
              <a:t>.</a:t>
            </a:r>
            <a:endParaRPr lang="el-GR" b="1">
              <a:solidFill>
                <a:schemeClr val="accent2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250825" y="333375"/>
            <a:ext cx="41052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 b="1">
                <a:latin typeface="Monotype Corsiva" pitchFamily="66" charset="0"/>
              </a:rPr>
              <a:t>     В молекулах </a:t>
            </a:r>
            <a:r>
              <a:rPr lang="ru-RU" sz="2200" b="1">
                <a:solidFill>
                  <a:schemeClr val="accent2"/>
                </a:solidFill>
                <a:latin typeface="Monotype Corsiva" pitchFamily="66" charset="0"/>
              </a:rPr>
              <a:t>алканов</a:t>
            </a:r>
            <a:r>
              <a:rPr lang="ru-RU" sz="2200" b="1">
                <a:latin typeface="Monotype Corsiva" pitchFamily="66" charset="0"/>
              </a:rPr>
              <a:t>  все атомы углерода находятся в состоянии </a:t>
            </a:r>
            <a:r>
              <a:rPr lang="en-US" sz="2200" b="1">
                <a:solidFill>
                  <a:srgbClr val="006600"/>
                </a:solidFill>
                <a:latin typeface="Monotype Corsiva" pitchFamily="66" charset="0"/>
              </a:rPr>
              <a:t>sp³-</a:t>
            </a:r>
            <a:r>
              <a:rPr lang="ru-RU" sz="2200" b="1">
                <a:solidFill>
                  <a:srgbClr val="006600"/>
                </a:solidFill>
                <a:latin typeface="Monotype Corsiva" pitchFamily="66" charset="0"/>
              </a:rPr>
              <a:t>гибридизации.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200" b="1">
              <a:solidFill>
                <a:srgbClr val="FFCCFF"/>
              </a:solidFill>
              <a:latin typeface="Monotype Corsiva" pitchFamily="66" charset="0"/>
            </a:endParaRPr>
          </a:p>
        </p:txBody>
      </p:sp>
      <p:sp>
        <p:nvSpPr>
          <p:cNvPr id="720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4859338" y="1916113"/>
            <a:ext cx="4033837" cy="2520950"/>
          </a:xfrm>
          <a:gradFill rotWithShape="1">
            <a:gsLst>
              <a:gs pos="0">
                <a:schemeClr val="accent1">
                  <a:alpha val="55000"/>
                </a:schemeClr>
              </a:gs>
              <a:gs pos="100000">
                <a:schemeClr val="bg1"/>
              </a:gs>
            </a:gsLst>
            <a:lin ang="2700000" scaled="1"/>
          </a:gradFill>
          <a:ln w="25400" cap="rnd">
            <a:solidFill>
              <a:srgbClr val="FF00FF"/>
            </a:solidFill>
            <a:prstDash val="sysDot"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В молекуле этана (</a:t>
            </a:r>
            <a:r>
              <a:rPr lang="en-US" sz="2000"/>
              <a:t>CH</a:t>
            </a:r>
            <a:r>
              <a:rPr lang="ru-RU" sz="1400"/>
              <a:t>3</a:t>
            </a:r>
            <a:r>
              <a:rPr lang="ru-RU" sz="2000"/>
              <a:t>–С</a:t>
            </a:r>
            <a:r>
              <a:rPr lang="en-US" sz="2000"/>
              <a:t>H</a:t>
            </a:r>
            <a:r>
              <a:rPr lang="ru-RU" sz="1400"/>
              <a:t>3</a:t>
            </a:r>
            <a:r>
              <a:rPr lang="ru-RU" sz="2000"/>
              <a:t>) одна из семи </a:t>
            </a:r>
            <a:r>
              <a:rPr lang="el-GR" sz="2000">
                <a:solidFill>
                  <a:srgbClr val="336600"/>
                </a:solidFill>
                <a:cs typeface="Arial" charset="0"/>
              </a:rPr>
              <a:t>σ</a:t>
            </a:r>
            <a:r>
              <a:rPr lang="ru-RU" sz="2000">
                <a:solidFill>
                  <a:srgbClr val="336600"/>
                </a:solidFill>
              </a:rPr>
              <a:t>- связей</a:t>
            </a:r>
            <a:r>
              <a:rPr lang="ru-RU" sz="2000"/>
              <a:t> (С–С) образуется в результате перекрывания двух </a:t>
            </a:r>
            <a:r>
              <a:rPr lang="en-US" sz="2000">
                <a:solidFill>
                  <a:srgbClr val="336600"/>
                </a:solidFill>
              </a:rPr>
              <a:t>sp</a:t>
            </a:r>
            <a:r>
              <a:rPr lang="ru-RU" sz="2000">
                <a:solidFill>
                  <a:srgbClr val="336600"/>
                </a:solidFill>
              </a:rPr>
              <a:t>3- гибридных орбиталей</a:t>
            </a:r>
            <a:r>
              <a:rPr lang="ru-RU" sz="2000"/>
              <a:t> атомов углерода. Длина С–С связи в алканах равна  </a:t>
            </a:r>
            <a:r>
              <a:rPr lang="ru-RU" sz="2000">
                <a:solidFill>
                  <a:srgbClr val="996600"/>
                </a:solidFill>
              </a:rPr>
              <a:t>0,154нм(1,54*10</a:t>
            </a:r>
            <a:r>
              <a:rPr lang="ru-RU" sz="2000">
                <a:solidFill>
                  <a:srgbClr val="996600"/>
                </a:solidFill>
                <a:cs typeface="Arial" charset="0"/>
              </a:rPr>
              <a:t>ˉ</a:t>
            </a:r>
            <a:r>
              <a:rPr lang="en-US" sz="2000">
                <a:solidFill>
                  <a:srgbClr val="996600"/>
                </a:solidFill>
                <a:cs typeface="Arial" charset="0"/>
              </a:rPr>
              <a:t>¹º</a:t>
            </a:r>
            <a:r>
              <a:rPr lang="ru-RU" sz="2000">
                <a:solidFill>
                  <a:srgbClr val="996600"/>
                </a:solidFill>
                <a:cs typeface="Arial" charset="0"/>
              </a:rPr>
              <a:t>м).</a:t>
            </a:r>
            <a:r>
              <a:rPr lang="ru-RU" sz="2000">
                <a:cs typeface="Arial" charset="0"/>
              </a:rPr>
              <a:t> Связи С–Н несколько короче.</a:t>
            </a:r>
            <a:r>
              <a:rPr lang="ru-RU" sz="2000"/>
              <a:t> </a:t>
            </a:r>
            <a:endParaRPr lang="el-GR" sz="200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7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4" grpId="0" animBg="1"/>
      <p:bldP spid="7196" grpId="0" animBg="1"/>
      <p:bldP spid="7198" grpId="0"/>
      <p:bldP spid="7200" grpId="0"/>
      <p:bldP spid="720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561C-83C0-4FCA-B72D-A286BE16B706}" type="slidenum">
              <a:rPr lang="ru-RU"/>
              <a:pPr/>
              <a:t>5</a:t>
            </a:fld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38763" cy="1138237"/>
          </a:xfrm>
        </p:spPr>
        <p:txBody>
          <a:bodyPr/>
          <a:lstStyle/>
          <a:p>
            <a:r>
              <a:rPr lang="ru-RU">
                <a:latin typeface="Monotype Corsiva" pitchFamily="66" charset="0"/>
              </a:rPr>
              <a:t>Физические свойства</a:t>
            </a:r>
          </a:p>
        </p:txBody>
      </p:sp>
      <p:graphicFrame>
        <p:nvGraphicFramePr>
          <p:cNvPr id="17836" name="Group 42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5819"/>
        </p:xfrm>
        <a:graphic>
          <a:graphicData uri="http://schemas.openxmlformats.org/drawingml/2006/table">
            <a:tbl>
              <a:tblPr/>
              <a:tblGrid>
                <a:gridCol w="1560513"/>
                <a:gridCol w="2727325"/>
                <a:gridCol w="1095375"/>
                <a:gridCol w="1368425"/>
                <a:gridCol w="1477962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Название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Формула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пл.,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кип.,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Плотность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Метан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-182,5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-161,5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0,415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-164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Этан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-182,8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 -88,6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0,561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-100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Пропан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 -42,1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0,583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-44,5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Бутан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-138,3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(при 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Изобутан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–CH(CH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)–CH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-159,4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 -11,7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Пентан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-129,7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   36,07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Изопентан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(CH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CH–CH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–CH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-159,9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 27,9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Неопентан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ru-RU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 -16,6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    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15000">
                          <a:srgbClr val="C4D6EB"/>
                        </a:gs>
                        <a:gs pos="30001">
                          <a:srgbClr val="85C2FF"/>
                        </a:gs>
                        <a:gs pos="50000">
                          <a:srgbClr val="5E9EFF"/>
                        </a:gs>
                        <a:gs pos="70000">
                          <a:srgbClr val="85C2FF"/>
                        </a:gs>
                        <a:gs pos="85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7837" name="i-main-pic" descr="Картинка 77 из 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0"/>
            <a:ext cx="21209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E9E6-1E54-4A63-84F9-9F01E6E30615}" type="slidenum">
              <a:rPr lang="ru-RU"/>
              <a:pPr/>
              <a:t>6</a:t>
            </a:fld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4608512" cy="806450"/>
          </a:xfrm>
        </p:spPr>
        <p:txBody>
          <a:bodyPr/>
          <a:lstStyle/>
          <a:p>
            <a:r>
              <a:rPr lang="ru-RU" sz="4000">
                <a:latin typeface="Monotype Corsiva" pitchFamily="66" charset="0"/>
              </a:rPr>
              <a:t>Химические свойства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179388" y="1052513"/>
            <a:ext cx="8785225" cy="4103687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A7A9"/>
              </a:gs>
              <a:gs pos="50000">
                <a:srgbClr val="FFFF00">
                  <a:alpha val="55000"/>
                </a:srgbClr>
              </a:gs>
              <a:gs pos="100000">
                <a:srgbClr val="FFA7A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250825" y="1557338"/>
            <a:ext cx="8893175" cy="3816350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120000"/>
              <a:buFontTx/>
              <a:buBlip>
                <a:blip r:embed="rId2"/>
              </a:buBlip>
            </a:pPr>
            <a:r>
              <a:rPr lang="ru-RU" sz="2000" b="1"/>
              <a:t>Реакции замещения:</a:t>
            </a:r>
            <a:r>
              <a:rPr lang="ru-RU" sz="2000"/>
              <a:t> </a:t>
            </a:r>
            <a:r>
              <a:rPr lang="ru-RU" sz="1600"/>
              <a:t>Галогенирование:</a:t>
            </a:r>
            <a:r>
              <a:rPr lang="ru-RU" sz="2000"/>
              <a:t> </a:t>
            </a:r>
            <a:r>
              <a:rPr lang="en-US" sz="2000">
                <a:solidFill>
                  <a:srgbClr val="0000FF"/>
                </a:solidFill>
              </a:rPr>
              <a:t>CH</a:t>
            </a:r>
            <a:r>
              <a:rPr lang="ru-RU" sz="1000">
                <a:solidFill>
                  <a:srgbClr val="0000FF"/>
                </a:solidFill>
              </a:rPr>
              <a:t>4</a:t>
            </a:r>
            <a:r>
              <a:rPr lang="ru-RU" sz="2000">
                <a:solidFill>
                  <a:srgbClr val="0000FF"/>
                </a:solidFill>
              </a:rPr>
              <a:t>+ C</a:t>
            </a:r>
            <a:r>
              <a:rPr lang="en-US" sz="2000">
                <a:solidFill>
                  <a:srgbClr val="0000FF"/>
                </a:solidFill>
              </a:rPr>
              <a:t>l</a:t>
            </a:r>
            <a:r>
              <a:rPr lang="ru-RU" sz="1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ru-RU" sz="2000">
                <a:solidFill>
                  <a:srgbClr val="0000FF"/>
                </a:solidFill>
              </a:rPr>
              <a:t>→</a:t>
            </a:r>
            <a:r>
              <a:rPr lang="en-US" sz="2000">
                <a:solidFill>
                  <a:srgbClr val="0000FF"/>
                </a:solidFill>
              </a:rPr>
              <a:t>C</a:t>
            </a:r>
            <a:r>
              <a:rPr lang="ru-RU" sz="2000">
                <a:solidFill>
                  <a:srgbClr val="0000FF"/>
                </a:solidFill>
              </a:rPr>
              <a:t>H</a:t>
            </a:r>
            <a:r>
              <a:rPr lang="ru-RU" sz="1000">
                <a:solidFill>
                  <a:srgbClr val="0000FF"/>
                </a:solidFill>
              </a:rPr>
              <a:t>3</a:t>
            </a:r>
            <a:r>
              <a:rPr lang="ru-RU" sz="2000">
                <a:solidFill>
                  <a:srgbClr val="0000FF"/>
                </a:solidFill>
              </a:rPr>
              <a:t>C</a:t>
            </a:r>
            <a:r>
              <a:rPr lang="en-US" sz="2000">
                <a:solidFill>
                  <a:srgbClr val="0000FF"/>
                </a:solidFill>
              </a:rPr>
              <a:t>l +H</a:t>
            </a:r>
            <a:r>
              <a:rPr lang="ru-RU" sz="2000">
                <a:solidFill>
                  <a:srgbClr val="0000FF"/>
                </a:solidFill>
              </a:rPr>
              <a:t>C</a:t>
            </a:r>
            <a:r>
              <a:rPr lang="en-US" sz="2000">
                <a:solidFill>
                  <a:srgbClr val="0000FF"/>
                </a:solidFill>
              </a:rPr>
              <a:t>l </a:t>
            </a:r>
            <a:endParaRPr lang="ru-RU" sz="200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SzPct val="120000"/>
              <a:buFontTx/>
              <a:buBlip>
                <a:blip r:embed="rId2"/>
              </a:buBlip>
            </a:pPr>
            <a:r>
              <a:rPr lang="ru-RU" sz="2000" b="1"/>
              <a:t>Дегидрирование (</a:t>
            </a:r>
            <a:r>
              <a:rPr lang="ru-RU" sz="2000" i="1">
                <a:latin typeface="Times New Roman" pitchFamily="18" charset="0"/>
              </a:rPr>
              <a:t>отщепление водорода</a:t>
            </a:r>
            <a:r>
              <a:rPr lang="ru-RU" sz="2000" b="1"/>
              <a:t>):</a:t>
            </a:r>
            <a:r>
              <a:rPr lang="en-US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CH</a:t>
            </a:r>
            <a:r>
              <a:rPr lang="en-US" baseline="-30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–CH</a:t>
            </a:r>
            <a:r>
              <a:rPr lang="en-US" baseline="-30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3 </a:t>
            </a:r>
            <a:r>
              <a:rPr lang="ru-RU" sz="2000">
                <a:solidFill>
                  <a:srgbClr val="0000FF"/>
                </a:solidFill>
                <a:cs typeface="Arial" charset="0"/>
              </a:rPr>
              <a:t>→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 </a:t>
            </a:r>
            <a:r>
              <a:rPr lang="en-US" sz="2000">
                <a:solidFill>
                  <a:srgbClr val="0000FF"/>
                </a:solidFill>
                <a:cs typeface="Arial" charset="0"/>
              </a:rPr>
              <a:t>═</a:t>
            </a:r>
            <a:r>
              <a:rPr lang="ru-RU" sz="2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 </a:t>
            </a:r>
            <a:r>
              <a:rPr lang="ru-RU">
                <a:solidFill>
                  <a:srgbClr val="0000FF"/>
                </a:solidFill>
                <a:cs typeface="Arial" charset="0"/>
              </a:rPr>
              <a:t>+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ru-RU" sz="200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SzPct val="120000"/>
              <a:buFontTx/>
              <a:buBlip>
                <a:blip r:embed="rId2"/>
              </a:buBlip>
            </a:pPr>
            <a:r>
              <a:rPr lang="ru-RU" sz="2000" b="1"/>
              <a:t>Реакции, сопровождающиеся разрушением углеродной цепи:</a:t>
            </a:r>
          </a:p>
          <a:p>
            <a:pPr marL="342900" indent="-342900">
              <a:spcBef>
                <a:spcPct val="20000"/>
              </a:spcBef>
              <a:buSzPct val="120000"/>
            </a:pPr>
            <a:r>
              <a:rPr lang="ru-RU" sz="2000"/>
              <a:t>      </a:t>
            </a:r>
            <a:r>
              <a:rPr lang="ru-RU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4 </a:t>
            </a:r>
            <a:r>
              <a:rPr lang="ru-RU">
                <a:solidFill>
                  <a:srgbClr val="0000FF"/>
                </a:solidFill>
              </a:rPr>
              <a:t>+2О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 </a:t>
            </a:r>
            <a:r>
              <a:rPr lang="ru-RU">
                <a:solidFill>
                  <a:srgbClr val="0000FF"/>
                </a:solidFill>
                <a:cs typeface="Arial" charset="0"/>
              </a:rPr>
              <a:t>→</a:t>
            </a:r>
            <a:r>
              <a:rPr lang="ru-RU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ru-RU">
                <a:solidFill>
                  <a:srgbClr val="0000FF"/>
                </a:solidFill>
              </a:rPr>
              <a:t>О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 </a:t>
            </a:r>
            <a:r>
              <a:rPr lang="ru-RU">
                <a:solidFill>
                  <a:srgbClr val="0000FF"/>
                </a:solidFill>
              </a:rPr>
              <a:t>+2</a:t>
            </a:r>
            <a:r>
              <a:rPr lang="ru-RU">
                <a:solidFill>
                  <a:srgbClr val="0000FF"/>
                </a:solidFill>
                <a:cs typeface="Times New Roman" pitchFamily="18" charset="0"/>
              </a:rPr>
              <a:t>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ru-RU">
                <a:solidFill>
                  <a:srgbClr val="0000FF"/>
                </a:solidFill>
              </a:rPr>
              <a:t>О+880кДж</a:t>
            </a:r>
          </a:p>
          <a:p>
            <a:pPr marL="342900" indent="-342900">
              <a:spcBef>
                <a:spcPct val="20000"/>
              </a:spcBef>
              <a:buSzPct val="120000"/>
              <a:buFontTx/>
              <a:buBlip>
                <a:blip r:embed="rId2"/>
              </a:buBlip>
            </a:pPr>
            <a:r>
              <a:rPr lang="ru-RU" sz="2000" b="1"/>
              <a:t>Изомеризация: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en-US" baseline="-3000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ru-RU" baseline="-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ru-RU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en-US" baseline="-3000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ru-RU" baseline="-30000">
                <a:solidFill>
                  <a:srgbClr val="0000FF"/>
                </a:solidFill>
                <a:cs typeface="Arial" charset="0"/>
              </a:rPr>
              <a:t>                          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en-US" baseline="-3000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ru-RU" baseline="-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ru-RU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CH–</a:t>
            </a:r>
            <a:r>
              <a:rPr lang="ru-RU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en-US" baseline="-3000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ru-RU" baseline="-3000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SzPct val="120000"/>
            </a:pPr>
            <a:r>
              <a:rPr lang="ru-RU" baseline="-30000">
                <a:solidFill>
                  <a:srgbClr val="0000FF"/>
                </a:solidFill>
                <a:cs typeface="Arial" charset="0"/>
              </a:rPr>
              <a:t>                                                                                                                                                                    </a:t>
            </a:r>
            <a:r>
              <a:rPr lang="en-US" sz="2000">
                <a:solidFill>
                  <a:srgbClr val="0000FF"/>
                </a:solidFill>
                <a:cs typeface="Arial" charset="0"/>
              </a:rPr>
              <a:t>l</a:t>
            </a:r>
            <a:endParaRPr lang="en-US" baseline="-3000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SzPct val="120000"/>
            </a:pPr>
            <a:r>
              <a:rPr lang="ru-RU" baseline="-30000">
                <a:solidFill>
                  <a:srgbClr val="0000FF"/>
                </a:solidFill>
                <a:cs typeface="Arial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en-US" baseline="-30000">
                <a:solidFill>
                  <a:srgbClr val="0000FF"/>
                </a:solidFill>
                <a:cs typeface="Times New Roman" pitchFamily="18" charset="0"/>
              </a:rPr>
              <a:t>3</a:t>
            </a:r>
            <a:endParaRPr lang="ru-RU" baseline="-3000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SzPct val="120000"/>
              <a:buFontTx/>
              <a:buBlip>
                <a:blip r:embed="rId2"/>
              </a:buBlip>
            </a:pPr>
            <a:r>
              <a:rPr lang="ru-RU" sz="2000" b="1"/>
              <a:t>Ароматизация:</a:t>
            </a:r>
            <a:r>
              <a:rPr lang="ru-RU" sz="3200"/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en-US" baseline="-30000">
                <a:solidFill>
                  <a:srgbClr val="0000FF"/>
                </a:solidFill>
                <a:cs typeface="Times New Roman" pitchFamily="18" charset="0"/>
              </a:rPr>
              <a:t>3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ru-RU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baseline="-3000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en-US" baseline="-3000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ru-RU" baseline="-30000">
                <a:solidFill>
                  <a:srgbClr val="0000FF"/>
                </a:solidFill>
                <a:cs typeface="Arial" charset="0"/>
              </a:rPr>
              <a:t>                                      </a:t>
            </a:r>
            <a:r>
              <a:rPr lang="ru-RU" sz="2000">
                <a:solidFill>
                  <a:srgbClr val="0000FF"/>
                </a:solidFill>
              </a:rPr>
              <a:t>+4</a:t>
            </a:r>
            <a:r>
              <a:rPr lang="en-US" sz="2000">
                <a:solidFill>
                  <a:srgbClr val="0000FF"/>
                </a:solidFill>
              </a:rPr>
              <a:t>H</a:t>
            </a:r>
            <a:r>
              <a:rPr lang="ru-RU" sz="1000">
                <a:solidFill>
                  <a:srgbClr val="0000FF"/>
                </a:solidFill>
              </a:rPr>
              <a:t>2</a:t>
            </a:r>
          </a:p>
          <a:p>
            <a:pPr marL="342900" indent="-342900">
              <a:spcBef>
                <a:spcPct val="20000"/>
              </a:spcBef>
              <a:buSzPct val="120000"/>
              <a:buFontTx/>
              <a:buBlip>
                <a:blip r:embed="rId2"/>
              </a:buBlip>
            </a:pPr>
            <a:endParaRPr lang="ru-RU" sz="1000" baseline="-3000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SzPct val="120000"/>
              <a:buFontTx/>
              <a:buBlip>
                <a:blip r:embed="rId2"/>
              </a:buBlip>
            </a:pPr>
            <a:endParaRPr lang="en-US" baseline="-300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5508625" y="3213100"/>
            <a:ext cx="10080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5364163" y="292417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AlCl</a:t>
            </a:r>
            <a:r>
              <a:rPr lang="en-US" sz="900">
                <a:solidFill>
                  <a:srgbClr val="0000FF"/>
                </a:solidFill>
              </a:rPr>
              <a:t>3</a:t>
            </a:r>
            <a:r>
              <a:rPr lang="en-US" sz="1400">
                <a:solidFill>
                  <a:srgbClr val="0000FF"/>
                </a:solidFill>
              </a:rPr>
              <a:t> </a:t>
            </a:r>
            <a:r>
              <a:rPr lang="ru-RU" sz="1400">
                <a:solidFill>
                  <a:srgbClr val="0000FF"/>
                </a:solidFill>
              </a:rPr>
              <a:t>, 400</a:t>
            </a:r>
            <a:r>
              <a:rPr lang="en-US" sz="1400">
                <a:solidFill>
                  <a:srgbClr val="0000FF"/>
                </a:solidFill>
              </a:rPr>
              <a:t>°</a:t>
            </a:r>
            <a:r>
              <a:rPr lang="ru-RU" sz="1400">
                <a:solidFill>
                  <a:srgbClr val="0000FF"/>
                </a:solidFill>
              </a:rPr>
              <a:t>С</a:t>
            </a:r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5435600" y="4437063"/>
            <a:ext cx="1079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435600" y="4149725"/>
            <a:ext cx="10906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200">
                <a:solidFill>
                  <a:srgbClr val="0000FF"/>
                </a:solidFill>
              </a:rPr>
              <a:t>Катализатор</a:t>
            </a:r>
          </a:p>
        </p:txBody>
      </p:sp>
      <p:pic>
        <p:nvPicPr>
          <p:cNvPr id="42011" name="Picture 27" descr="img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292600"/>
            <a:ext cx="292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6516688" y="4581525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000">
                <a:solidFill>
                  <a:srgbClr val="0000FF"/>
                </a:solidFill>
              </a:rPr>
              <a:t>бензол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1000">
              <a:solidFill>
                <a:srgbClr val="0000FF"/>
              </a:solidFill>
            </a:endParaRPr>
          </a:p>
        </p:txBody>
      </p:sp>
      <p:pic>
        <p:nvPicPr>
          <p:cNvPr id="42013" name="i-main-pic" descr="Картинка 549 из 215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752975"/>
            <a:ext cx="2447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236A-AA71-4CA1-8723-ADAC2B836710}" type="slidenum">
              <a:rPr lang="ru-RU"/>
              <a:pPr/>
              <a:t>7</a:t>
            </a:fld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5163" cy="1138237"/>
          </a:xfrm>
        </p:spPr>
        <p:txBody>
          <a:bodyPr/>
          <a:lstStyle/>
          <a:p>
            <a:r>
              <a:rPr lang="ru-RU" sz="4800">
                <a:latin typeface="Monotype Corsiva" pitchFamily="66" charset="0"/>
              </a:rPr>
              <a:t>Применение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79388" y="1341438"/>
            <a:ext cx="8569325" cy="4679950"/>
          </a:xfrm>
          <a:prstGeom prst="flowChartInputOutput">
            <a:avLst/>
          </a:prstGeom>
          <a:solidFill>
            <a:srgbClr val="99CC00">
              <a:alpha val="89000"/>
            </a:srgbClr>
          </a:solidFill>
          <a:ln w="254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95288" y="1412875"/>
            <a:ext cx="80645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latin typeface="Monotype Corsiva" pitchFamily="66" charset="0"/>
              </a:rPr>
              <a:t>                      Первый в ряду алканов – </a:t>
            </a:r>
            <a:r>
              <a:rPr lang="ru-RU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метан</a:t>
            </a:r>
            <a:r>
              <a:rPr lang="ru-RU" sz="2200">
                <a:latin typeface="Monotype Corsiva" pitchFamily="66" charset="0"/>
              </a:rPr>
              <a:t> – является основным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latin typeface="Monotype Corsiva" pitchFamily="66" charset="0"/>
              </a:rPr>
              <a:t>                     компонентом </a:t>
            </a:r>
            <a:r>
              <a:rPr lang="ru-RU" sz="2200">
                <a:solidFill>
                  <a:schemeClr val="accent2"/>
                </a:solidFill>
                <a:latin typeface="Monotype Corsiva" pitchFamily="66" charset="0"/>
              </a:rPr>
              <a:t>природных и попутных газов</a:t>
            </a:r>
            <a:r>
              <a:rPr lang="ru-RU" sz="2200">
                <a:latin typeface="Monotype Corsiva" pitchFamily="66" charset="0"/>
              </a:rPr>
              <a:t> и широко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latin typeface="Monotype Corsiva" pitchFamily="66" charset="0"/>
              </a:rPr>
              <a:t>                   используется в качестве </a:t>
            </a:r>
            <a:r>
              <a:rPr lang="ru-RU" sz="2200">
                <a:solidFill>
                  <a:schemeClr val="accent2"/>
                </a:solidFill>
                <a:latin typeface="Monotype Corsiva" pitchFamily="66" charset="0"/>
              </a:rPr>
              <a:t>промышленного и бытового газа</a:t>
            </a:r>
            <a:r>
              <a:rPr lang="ru-RU" sz="2200">
                <a:latin typeface="Monotype Corsiva" pitchFamily="66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latin typeface="Monotype Corsiva" pitchFamily="66" charset="0"/>
              </a:rPr>
              <a:t>                 Перерабатывается в </a:t>
            </a:r>
            <a:r>
              <a:rPr lang="ru-RU" sz="2200">
                <a:solidFill>
                  <a:schemeClr val="accent2"/>
                </a:solidFill>
                <a:latin typeface="Monotype Corsiva" pitchFamily="66" charset="0"/>
              </a:rPr>
              <a:t>промышленности в ацетилен, газовую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solidFill>
                  <a:schemeClr val="accent2"/>
                </a:solidFill>
                <a:latin typeface="Monotype Corsiva" pitchFamily="66" charset="0"/>
              </a:rPr>
              <a:t>                сажу, фторо- и хлоропроизводные.</a:t>
            </a:r>
            <a:br>
              <a:rPr lang="ru-RU" sz="220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2200">
              <a:solidFill>
                <a:schemeClr val="accent2"/>
              </a:solidFill>
              <a:latin typeface="Monotype Corsiva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solidFill>
                  <a:schemeClr val="accent2"/>
                </a:solidFill>
                <a:latin typeface="Monotype Corsiva" pitchFamily="66" charset="0"/>
              </a:rPr>
              <a:t>              </a:t>
            </a:r>
            <a:r>
              <a:rPr lang="ru-RU" sz="2200">
                <a:latin typeface="Monotype Corsiva" pitchFamily="66" charset="0"/>
              </a:rPr>
              <a:t>Низшие члены гомологического ряда используются для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latin typeface="Monotype Corsiva" pitchFamily="66" charset="0"/>
              </a:rPr>
              <a:t>            получения соответствующих непредельных соединений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latin typeface="Monotype Corsiva" pitchFamily="66" charset="0"/>
              </a:rPr>
              <a:t>         реакцией дегидрирования. Смесь </a:t>
            </a:r>
            <a:r>
              <a:rPr lang="ru-RU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пропана</a:t>
            </a:r>
            <a:r>
              <a:rPr lang="ru-RU" sz="2200">
                <a:latin typeface="Monotype Corsiva" pitchFamily="66" charset="0"/>
              </a:rPr>
              <a:t> и </a:t>
            </a:r>
            <a:r>
              <a:rPr lang="ru-RU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бутана</a:t>
            </a:r>
            <a:r>
              <a:rPr lang="ru-RU" sz="2200">
                <a:latin typeface="Monotype Corsiva" pitchFamily="66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latin typeface="Monotype Corsiva" pitchFamily="66" charset="0"/>
              </a:rPr>
              <a:t>      используется в качестве</a:t>
            </a:r>
            <a:r>
              <a:rPr lang="ru-RU" sz="2200">
                <a:solidFill>
                  <a:schemeClr val="accent2"/>
                </a:solidFill>
                <a:latin typeface="Monotype Corsiva" pitchFamily="66" charset="0"/>
              </a:rPr>
              <a:t> бытового топлива</a:t>
            </a:r>
            <a:r>
              <a:rPr lang="ru-RU" sz="2200">
                <a:latin typeface="Monotype Corsiva" pitchFamily="66" charset="0"/>
              </a:rPr>
              <a:t>. Средние члены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latin typeface="Monotype Corsiva" pitchFamily="66" charset="0"/>
              </a:rPr>
              <a:t>   гомологического ряда применяются как </a:t>
            </a:r>
            <a:r>
              <a:rPr lang="ru-RU" sz="2200">
                <a:solidFill>
                  <a:schemeClr val="accent2"/>
                </a:solidFill>
                <a:latin typeface="Monotype Corsiva" pitchFamily="66" charset="0"/>
              </a:rPr>
              <a:t>растворители и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solidFill>
                  <a:schemeClr val="accent2"/>
                </a:solidFill>
                <a:latin typeface="Monotype Corsiva" pitchFamily="66" charset="0"/>
              </a:rPr>
              <a:t>  моторные топлива.</a:t>
            </a:r>
            <a:r>
              <a:rPr lang="ru-RU" sz="2200">
                <a:latin typeface="Monotype Corsiva" pitchFamily="66" charset="0"/>
              </a:rPr>
              <a:t> Высшие </a:t>
            </a:r>
            <a:r>
              <a:rPr lang="ru-RU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алканы</a:t>
            </a:r>
            <a:r>
              <a:rPr lang="ru-RU" sz="2200">
                <a:latin typeface="Monotype Corsiva" pitchFamily="66" charset="0"/>
              </a:rPr>
              <a:t> используются для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latin typeface="Monotype Corsiva" pitchFamily="66" charset="0"/>
              </a:rPr>
              <a:t> производства </a:t>
            </a:r>
            <a:r>
              <a:rPr lang="ru-RU" sz="2200">
                <a:solidFill>
                  <a:schemeClr val="accent2"/>
                </a:solidFill>
                <a:latin typeface="Monotype Corsiva" pitchFamily="66" charset="0"/>
              </a:rPr>
              <a:t>высших жирных кислот, синтетических жиров,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solidFill>
                  <a:schemeClr val="accent2"/>
                </a:solidFill>
                <a:latin typeface="Monotype Corsiva" pitchFamily="66" charset="0"/>
              </a:rPr>
              <a:t>смазочных масел и т.д.</a:t>
            </a:r>
          </a:p>
        </p:txBody>
      </p:sp>
      <p:pic>
        <p:nvPicPr>
          <p:cNvPr id="22536" name="i-main-pic" descr="Картинка 601 из 21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3789363"/>
            <a:ext cx="12255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animBg="1"/>
      <p:bldP spid="225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0233-DDBB-4B21-A647-0E177D60FB73}" type="slidenum">
              <a:rPr lang="ru-RU"/>
              <a:pPr/>
              <a:t>8</a:t>
            </a:fld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06963" cy="1138237"/>
          </a:xfrm>
        </p:spPr>
        <p:txBody>
          <a:bodyPr/>
          <a:lstStyle/>
          <a:p>
            <a:r>
              <a:rPr lang="ru-RU" sz="4800" b="1">
                <a:solidFill>
                  <a:srgbClr val="660066"/>
                </a:solidFill>
                <a:latin typeface="Monotype Corsiva" pitchFamily="66" charset="0"/>
              </a:rPr>
              <a:t>Циклоалканы </a:t>
            </a:r>
            <a:r>
              <a:rPr lang="ru-RU" sz="4000">
                <a:solidFill>
                  <a:srgbClr val="660066"/>
                </a:solidFill>
                <a:latin typeface="Monotype Corsiva" pitchFamily="66" charset="0"/>
              </a:rPr>
              <a:t>(циклопарафины)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011863" y="188913"/>
            <a:ext cx="1943100" cy="1873250"/>
          </a:xfrm>
          <a:prstGeom prst="foldedCorner">
            <a:avLst>
              <a:gd name="adj" fmla="val 12500"/>
            </a:avLst>
          </a:prstGeom>
          <a:solidFill>
            <a:srgbClr val="FFCCFF">
              <a:alpha val="7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724525" y="39211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Monotype Corsiva" pitchFamily="66" charset="0"/>
              </a:rPr>
              <a:t>Общая формула</a:t>
            </a:r>
            <a:r>
              <a:rPr lang="en-US" sz="2400">
                <a:latin typeface="Monotype Corsiva" pitchFamily="66" charset="0"/>
              </a:rPr>
              <a:t>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300788" y="1184275"/>
            <a:ext cx="12969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/>
              <a:t>C</a:t>
            </a:r>
            <a:r>
              <a:rPr lang="en-US"/>
              <a:t>n</a:t>
            </a:r>
            <a:r>
              <a:rPr lang="en-US" sz="2400"/>
              <a:t>H</a:t>
            </a:r>
            <a:r>
              <a:rPr lang="ru-RU"/>
              <a:t>2</a:t>
            </a:r>
            <a:r>
              <a:rPr lang="en-US"/>
              <a:t>n</a:t>
            </a:r>
            <a:r>
              <a:rPr lang="en-US" sz="2400"/>
              <a:t> 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68313" y="1628775"/>
            <a:ext cx="8207375" cy="3960813"/>
          </a:xfrm>
          <a:prstGeom prst="wave">
            <a:avLst>
              <a:gd name="adj1" fmla="val 7745"/>
              <a:gd name="adj2" fmla="val 0"/>
            </a:avLst>
          </a:prstGeom>
          <a:solidFill>
            <a:srgbClr val="CCFFFF">
              <a:alpha val="82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11188" y="2276475"/>
            <a:ext cx="78486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latin typeface="Monotype Corsiva" pitchFamily="66" charset="0"/>
              </a:rPr>
              <a:t>    </a:t>
            </a:r>
            <a:r>
              <a:rPr lang="ru-RU" sz="2800">
                <a:latin typeface="Monotype Corsiva" pitchFamily="66" charset="0"/>
              </a:rPr>
              <a:t>В отличие от предельных углеводородов, характеризующихся наличием открытых углеродных цепей, существуют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углеводороды с замкнутыми цепями (циклами).</a:t>
            </a:r>
            <a:r>
              <a:rPr lang="ru-RU" sz="2800">
                <a:latin typeface="Monotype Corsiva" pitchFamily="66" charset="0"/>
              </a:rPr>
              <a:t> По своим свойствам они напоминают обычные предельные углеводороды </a:t>
            </a: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алканы</a:t>
            </a:r>
            <a:r>
              <a:rPr lang="ru-RU" sz="2800">
                <a:solidFill>
                  <a:srgbClr val="FF3300"/>
                </a:solidFill>
                <a:latin typeface="Monotype Corsiva" pitchFamily="66" charset="0"/>
              </a:rPr>
              <a:t> </a:t>
            </a: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(парафины),</a:t>
            </a:r>
            <a:r>
              <a:rPr lang="ru-RU" sz="2800">
                <a:latin typeface="Monotype Corsiva" pitchFamily="66" charset="0"/>
              </a:rPr>
              <a:t> отсюда и произошло их название – </a:t>
            </a: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циклоалканы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(циклопарафины).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pic>
        <p:nvPicPr>
          <p:cNvPr id="8205" name="imgb" descr="science_chemi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478338"/>
            <a:ext cx="3167063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 rot="5400000">
            <a:off x="-2736850" y="3321051"/>
            <a:ext cx="6264275" cy="4318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Предельные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8" grpId="0" animBg="1"/>
      <p:bldP spid="8198" grpId="1" animBg="1"/>
      <p:bldP spid="8199" grpId="0"/>
      <p:bldP spid="8200" grpId="0" animBg="1"/>
      <p:bldP spid="8202" grpId="0" animBg="1"/>
      <p:bldP spid="8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80C6-300E-4A3B-8968-EC1B5C79CB71}" type="slidenum">
              <a:rPr lang="ru-RU"/>
              <a:pPr/>
              <a:t>9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640763" cy="1295400"/>
          </a:xfrm>
          <a:solidFill>
            <a:srgbClr val="C8ECF4"/>
          </a:solidFill>
          <a:ln w="63500" cmpd="thickThin">
            <a:solidFill>
              <a:srgbClr val="00CCFF"/>
            </a:solidFill>
          </a:ln>
        </p:spPr>
        <p:txBody>
          <a:bodyPr/>
          <a:lstStyle/>
          <a:p>
            <a:pPr algn="l"/>
            <a:r>
              <a:rPr lang="ru-RU" sz="2400">
                <a:latin typeface="Monotype Corsiva" pitchFamily="66" charset="0"/>
              </a:rPr>
              <a:t/>
            </a:r>
            <a:br>
              <a:rPr lang="ru-RU" sz="2400">
                <a:latin typeface="Monotype Corsiva" pitchFamily="66" charset="0"/>
              </a:rPr>
            </a:br>
            <a:r>
              <a:rPr lang="ru-RU" sz="2400">
                <a:latin typeface="Monotype Corsiva" pitchFamily="66" charset="0"/>
              </a:rPr>
              <a:t>Очень часто в органической химии структурные формулы перечисленных циклоалканов изображают без </a:t>
            </a:r>
            <a:br>
              <a:rPr lang="ru-RU" sz="2400">
                <a:latin typeface="Monotype Corsiva" pitchFamily="66" charset="0"/>
              </a:rPr>
            </a:br>
            <a:r>
              <a:rPr lang="ru-RU" sz="2400">
                <a:latin typeface="Monotype Corsiva" pitchFamily="66" charset="0"/>
              </a:rPr>
              <a:t>символов </a:t>
            </a:r>
            <a:r>
              <a:rPr lang="en-US" sz="2400">
                <a:latin typeface="Monotype Corsiva" pitchFamily="66" charset="0"/>
              </a:rPr>
              <a:t>C</a:t>
            </a:r>
            <a:r>
              <a:rPr lang="ru-RU" sz="2400">
                <a:latin typeface="Monotype Corsiva" pitchFamily="66" charset="0"/>
              </a:rPr>
              <a:t> и </a:t>
            </a:r>
            <a:r>
              <a:rPr lang="en-US" sz="2400">
                <a:latin typeface="Monotype Corsiva" pitchFamily="66" charset="0"/>
              </a:rPr>
              <a:t>H</a:t>
            </a:r>
            <a:r>
              <a:rPr lang="ru-RU" sz="2400">
                <a:latin typeface="Monotype Corsiva" pitchFamily="66" charset="0"/>
              </a:rPr>
              <a:t> простыми геометрическими фигурами</a:t>
            </a:r>
            <a:r>
              <a:rPr lang="en-US" sz="2400">
                <a:latin typeface="Monotype Corsiva" pitchFamily="66" charset="0"/>
              </a:rPr>
              <a:t>  </a:t>
            </a:r>
            <a:r>
              <a:rPr lang="ru-RU" sz="2400">
                <a:latin typeface="Monotype Corsiva" pitchFamily="66" charset="0"/>
              </a:rPr>
              <a:t/>
            </a:r>
            <a:br>
              <a:rPr lang="ru-RU" sz="2400">
                <a:latin typeface="Monotype Corsiva" pitchFamily="66" charset="0"/>
              </a:rPr>
            </a:br>
            <a:endParaRPr lang="ru-RU" sz="2400">
              <a:latin typeface="Monotype Corsiva" pitchFamily="66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125413" y="3863975"/>
            <a:ext cx="22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Arial" charset="0"/>
              </a:rPr>
              <a:t> </a:t>
            </a:r>
            <a:endParaRPr lang="ru-RU"/>
          </a:p>
        </p:txBody>
      </p:sp>
      <p:pic>
        <p:nvPicPr>
          <p:cNvPr id="9253" name="Picture 37" descr="img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700213"/>
            <a:ext cx="1727200" cy="304800"/>
          </a:xfrm>
          <a:prstGeom prst="rect">
            <a:avLst/>
          </a:prstGeom>
          <a:noFill/>
        </p:spPr>
      </p:pic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323850" y="2492375"/>
            <a:ext cx="8353425" cy="2447925"/>
          </a:xfrm>
          <a:prstGeom prst="horizontalScroll">
            <a:avLst>
              <a:gd name="adj" fmla="val 12500"/>
            </a:avLst>
          </a:prstGeom>
          <a:solidFill>
            <a:srgbClr val="FF99CC">
              <a:alpha val="67999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57" name="Picture 41" descr="img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068638"/>
            <a:ext cx="1398587" cy="931862"/>
          </a:xfrm>
          <a:prstGeom prst="rect">
            <a:avLst/>
          </a:prstGeom>
          <a:noFill/>
        </p:spPr>
      </p:pic>
      <p:pic>
        <p:nvPicPr>
          <p:cNvPr id="9258" name="Picture 42" descr="img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141663"/>
            <a:ext cx="1143000" cy="725487"/>
          </a:xfrm>
          <a:prstGeom prst="rect">
            <a:avLst/>
          </a:prstGeom>
          <a:noFill/>
        </p:spPr>
      </p:pic>
      <p:pic>
        <p:nvPicPr>
          <p:cNvPr id="9259" name="Picture 43" descr="img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068638"/>
            <a:ext cx="1296987" cy="860425"/>
          </a:xfrm>
          <a:prstGeom prst="rect">
            <a:avLst/>
          </a:prstGeom>
          <a:noFill/>
        </p:spPr>
      </p:pic>
      <p:pic>
        <p:nvPicPr>
          <p:cNvPr id="9260" name="Picture 44" descr="img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2924175"/>
            <a:ext cx="1368425" cy="1090613"/>
          </a:xfrm>
          <a:prstGeom prst="rect">
            <a:avLst/>
          </a:prstGeom>
          <a:noFill/>
        </p:spPr>
      </p:pic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684213" y="40767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Циклопропан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2627313" y="4076700"/>
            <a:ext cx="144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Циклобутан</a:t>
            </a: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4427538" y="4076700"/>
            <a:ext cx="157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Циклопентан</a:t>
            </a:r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6659563" y="4076700"/>
            <a:ext cx="152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Циклогексан</a:t>
            </a:r>
          </a:p>
        </p:txBody>
      </p:sp>
      <p:pic>
        <p:nvPicPr>
          <p:cNvPr id="9265" name="imgb" descr="857545960_tonn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4868863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8" name="Picture 52" descr="vLLQmlPWw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4797425"/>
            <a:ext cx="15779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55" grpId="0" animBg="1"/>
      <p:bldP spid="9261" grpId="0"/>
      <p:bldP spid="9262" grpId="0"/>
      <p:bldP spid="9263" grpId="0"/>
      <p:bldP spid="926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1017</Words>
  <Application>Microsoft Office PowerPoint</Application>
  <PresentationFormat>Экран (4:3)</PresentationFormat>
  <Paragraphs>337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Углеводороды</vt:lpstr>
      <vt:lpstr>Слайд 2</vt:lpstr>
      <vt:lpstr>Алканы (парафины)</vt:lpstr>
      <vt:lpstr>Слайд 4</vt:lpstr>
      <vt:lpstr>Физические свойства</vt:lpstr>
      <vt:lpstr>Химические свойства</vt:lpstr>
      <vt:lpstr>Применение</vt:lpstr>
      <vt:lpstr>Циклоалканы (циклопарафины)</vt:lpstr>
      <vt:lpstr> Очень часто в органической химии структурные формулы перечисленных циклоалканов изображают без  символов C и H простыми геометрическими фигурами   </vt:lpstr>
      <vt:lpstr>Физические свойства</vt:lpstr>
      <vt:lpstr>Химические свойства</vt:lpstr>
      <vt:lpstr>Применение</vt:lpstr>
      <vt:lpstr>Алкены</vt:lpstr>
      <vt:lpstr>Физические свойства</vt:lpstr>
      <vt:lpstr>Химические свойства</vt:lpstr>
      <vt:lpstr>Применение</vt:lpstr>
      <vt:lpstr>Диеновые углеводороды (Алкадиены)</vt:lpstr>
      <vt:lpstr>Слайд 18</vt:lpstr>
      <vt:lpstr>Физические свойства</vt:lpstr>
      <vt:lpstr>Алкины</vt:lpstr>
      <vt:lpstr>Физические свойства</vt:lpstr>
      <vt:lpstr>Химические свойства</vt:lpstr>
      <vt:lpstr>Применение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Углеводороды</dc:title>
  <dc:creator>Пользователь</dc:creator>
  <cp:lastModifiedBy>Inkognito</cp:lastModifiedBy>
  <cp:revision>133</cp:revision>
  <dcterms:created xsi:type="dcterms:W3CDTF">2010-04-09T10:06:32Z</dcterms:created>
  <dcterms:modified xsi:type="dcterms:W3CDTF">2012-11-20T07:14:31Z</dcterms:modified>
</cp:coreProperties>
</file>