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1" r:id="rId14"/>
    <p:sldId id="279" r:id="rId15"/>
    <p:sldId id="275" r:id="rId16"/>
    <p:sldId id="278" r:id="rId17"/>
    <p:sldId id="272" r:id="rId18"/>
    <p:sldId id="273" r:id="rId19"/>
    <p:sldId id="274" r:id="rId20"/>
    <p:sldId id="276" r:id="rId21"/>
    <p:sldId id="277" r:id="rId22"/>
    <p:sldId id="280" r:id="rId23"/>
    <p:sldId id="281" r:id="rId24"/>
    <p:sldId id="282" r:id="rId25"/>
    <p:sldId id="283" r:id="rId26"/>
    <p:sldId id="284" r:id="rId27"/>
    <p:sldId id="285" r:id="rId28"/>
    <p:sldId id="286" r:id="rId29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08FB837D-C827-4EFA-A057-4D05807E0F7C}" styleName="Стиль из темы 1 - акцент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84" y="-2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211FF22-45AD-42F9-8904-B59B457562CB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CA3AE3A-DA4E-4E63-830C-CAADF42D53E1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100A0EA-26BD-4CEF-98AC-D2C7ED2D406E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>
  <p:cSld name="Заголовок, объект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D06789-C155-4E49-A03C-5A3B3436F0E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1300D84-BDE4-414F-91A4-B2613FCA7724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9FB55DD-64D7-475E-8D81-CC4B5B41DDD0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9D3224B-21B6-4109-9EAF-B961A6075A94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4218332-17B4-4ED5-80D4-BA7A05830DA1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76E6910-CB4B-45D1-A27C-FD5FC1795953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ACD4F16-2BF1-4C39-8B60-1C08AE419163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EE75A86-F472-43E8-BB82-9A41F51E04DB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B125420-31F6-4C94-AE0F-92F7F3FD4F0F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8B2818B2-B809-4168-9FD3-DB775098A742}" type="slidenum">
              <a:rPr lang="ru-RU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jpeg"/><Relationship Id="rId2" Type="http://schemas.openxmlformats.org/officeDocument/2006/relationships/image" Target="../media/image24.jpeg"/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jpeg"/><Relationship Id="rId2" Type="http://schemas.openxmlformats.org/officeDocument/2006/relationships/image" Target="../media/image26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0.jpeg"/><Relationship Id="rId5" Type="http://schemas.openxmlformats.org/officeDocument/2006/relationships/image" Target="../media/image29.jpeg"/><Relationship Id="rId4" Type="http://schemas.openxmlformats.org/officeDocument/2006/relationships/image" Target="../media/image28.jpeg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071547"/>
            <a:ext cx="7772400" cy="2528904"/>
          </a:xfrm>
        </p:spPr>
        <p:txBody>
          <a:bodyPr/>
          <a:lstStyle/>
          <a:p>
            <a:r>
              <a:rPr lang="ru-RU" dirty="0" smtClean="0"/>
              <a:t>Тип Плоские черви</a:t>
            </a:r>
            <a:endParaRPr lang="ru-RU" dirty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/>
              <a:t>Разработка учителя </a:t>
            </a:r>
            <a:r>
              <a:rPr lang="ru-RU" dirty="0" smtClean="0"/>
              <a:t>биологии  </a:t>
            </a:r>
            <a:r>
              <a:rPr lang="ru-RU" dirty="0" err="1" smtClean="0"/>
              <a:t>Хисамовой</a:t>
            </a:r>
            <a:r>
              <a:rPr lang="ru-RU" dirty="0" smtClean="0"/>
              <a:t> С.В.</a:t>
            </a:r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b="1" smtClean="0"/>
              <a:t>Нервная система</a:t>
            </a:r>
            <a:r>
              <a:rPr lang="ru-RU" smtClean="0"/>
              <a:t> </a:t>
            </a:r>
          </a:p>
        </p:txBody>
      </p:sp>
      <p:pic>
        <p:nvPicPr>
          <p:cNvPr id="17412" name="Picture 4" descr="{39172EEE-0A18-4645-B26B-CC97E0511076}"/>
          <p:cNvPicPr>
            <a:picLocks noGrp="1" noChangeAspect="1" noChangeArrowheads="1"/>
          </p:cNvPicPr>
          <p:nvPr>
            <p:ph type="body"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2484438" y="1600200"/>
            <a:ext cx="4967287" cy="5257800"/>
          </a:xfr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174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74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174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174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000"/>
                            </p:stCondLst>
                            <p:childTnLst>
                              <p:par>
                                <p:cTn id="12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4" dur="2000"/>
                                        <p:tgtEl>
                                          <p:spTgt spid="174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0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447800" y="533400"/>
            <a:ext cx="7696200" cy="1143000"/>
          </a:xfrm>
        </p:spPr>
        <p:txBody>
          <a:bodyPr/>
          <a:lstStyle/>
          <a:p>
            <a:pPr eaLnBrk="1" hangingPunct="1"/>
            <a:r>
              <a:rPr lang="ru-RU" b="1" smtClean="0"/>
              <a:t>Выделительная система планарии:</a:t>
            </a:r>
          </a:p>
        </p:txBody>
      </p:sp>
      <p:sp>
        <p:nvSpPr>
          <p:cNvPr id="14339" name="AutoShape 3" descr="&quot;Плоские черви&quot;&#10;&#10;В прудах, озерах и реках обитают мелкие плоские черви - планарии. Они питаются мелкими водными животными и различными органическими остатками, в большом количестве попадающими в воду."/>
          <p:cNvSpPr>
            <a:spLocks noChangeAspect="1" noChangeArrowheads="1"/>
          </p:cNvSpPr>
          <p:nvPr/>
        </p:nvSpPr>
        <p:spPr bwMode="auto">
          <a:xfrm>
            <a:off x="0" y="0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4340" name="AutoShape 4" descr="&quot;Плоские черви&quot;&#10;&#10;В прудах, озерах и реках обитают мелкие плоские черви - планарии. Они питаются мелкими водными животными и различными органическими остатками, в большом количестве попадающими в воду."/>
          <p:cNvSpPr>
            <a:spLocks noChangeAspect="1" noChangeArrowheads="1"/>
          </p:cNvSpPr>
          <p:nvPr/>
        </p:nvSpPr>
        <p:spPr bwMode="auto">
          <a:xfrm>
            <a:off x="0" y="0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/>
          </a:p>
        </p:txBody>
      </p:sp>
      <p:pic>
        <p:nvPicPr>
          <p:cNvPr id="18437" name="Picture 5" descr="{2F42BF14-7365-49C3-9BE9-D2B6744AE12E}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429124" y="2060575"/>
            <a:ext cx="4357718" cy="45831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38" name="Picture 6" descr="выделит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3000372"/>
            <a:ext cx="3500430" cy="3665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check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184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1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1" dur="2000"/>
                                        <p:tgtEl>
                                          <p:spTgt spid="184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21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5" dur="2000"/>
                                        <p:tgtEl>
                                          <p:spTgt spid="184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b="1" smtClean="0"/>
              <a:t>Регенерация тела планарии: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sz="half" idx="2"/>
          </p:nvPr>
        </p:nvSpPr>
        <p:spPr>
          <a:xfrm>
            <a:off x="4652963" y="1600200"/>
            <a:ext cx="4033837" cy="4525963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ru-RU" sz="2400" smtClean="0"/>
              <a:t>Один из видов плоских червей планария способна полностью регенерировать новую особь из любого участка своего тела. Как показано на рисунке, планарии свойственна переднезадняя полярность, т.е. голова всегда развивается у нее на переднем конце фрагмента тела. </a:t>
            </a:r>
          </a:p>
        </p:txBody>
      </p:sp>
      <p:pic>
        <p:nvPicPr>
          <p:cNvPr id="15364" name="Picture 4" descr="0741_001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1857356" y="2357430"/>
            <a:ext cx="2566990" cy="4271962"/>
          </a:xfrm>
          <a:noFill/>
        </p:spPr>
      </p:pic>
    </p:spTree>
  </p:cSld>
  <p:clrMapOvr>
    <a:masterClrMapping/>
  </p:clrMapOvr>
  <p:transition>
    <p:check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204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91513" cy="2217737"/>
          </a:xfrm>
        </p:spPr>
        <p:txBody>
          <a:bodyPr/>
          <a:lstStyle/>
          <a:p>
            <a:pPr eaLnBrk="1" hangingPunct="1"/>
            <a:r>
              <a:rPr lang="ru-RU" sz="4000" dirty="0" smtClean="0">
                <a:solidFill>
                  <a:srgbClr val="FF0000"/>
                </a:solidFill>
              </a:rPr>
              <a:t>Тип плоские черви</a:t>
            </a:r>
            <a:br>
              <a:rPr lang="ru-RU" sz="4000" dirty="0" smtClean="0">
                <a:solidFill>
                  <a:srgbClr val="FF0000"/>
                </a:solidFill>
              </a:rPr>
            </a:br>
            <a:r>
              <a:rPr lang="ru-RU" sz="4000" dirty="0" smtClean="0">
                <a:solidFill>
                  <a:srgbClr val="FF0000"/>
                </a:solidFill>
              </a:rPr>
              <a:t>Класс Трематоды (сосальщики) представитель: Печеночный сосальщик</a:t>
            </a:r>
          </a:p>
        </p:txBody>
      </p:sp>
      <p:pic>
        <p:nvPicPr>
          <p:cNvPr id="21508" name="Picture 4" descr="печеночный сосальщик"/>
          <p:cNvPicPr>
            <a:picLocks noGrp="1" noChangeAspect="1" noChangeArrowheads="1"/>
          </p:cNvPicPr>
          <p:nvPr>
            <p:ph type="body" idx="1"/>
          </p:nvPr>
        </p:nvPicPr>
        <p:blipFill>
          <a:blip r:embed="rId2"/>
          <a:srcRect/>
          <a:stretch>
            <a:fillRect/>
          </a:stretch>
        </p:blipFill>
        <p:spPr>
          <a:xfrm rot="5400000">
            <a:off x="2321701" y="1321578"/>
            <a:ext cx="3714776" cy="6643735"/>
          </a:xfr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2000"/>
                                        <p:tgtEl>
                                          <p:spTgt spid="215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" dur="2000"/>
                                        <p:tgtEl>
                                          <p:spTgt spid="215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6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122" name="Picture 2" descr="C:\Documents and Settings\Татья\Мои документы\Рисунок2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14282" y="357166"/>
            <a:ext cx="8643997" cy="628654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1417638"/>
          </a:xfrm>
        </p:spPr>
        <p:txBody>
          <a:bodyPr/>
          <a:lstStyle/>
          <a:p>
            <a:pPr eaLnBrk="1" hangingPunct="1"/>
            <a:r>
              <a:rPr lang="ru-RU" sz="4000" b="1" dirty="0" smtClean="0">
                <a:solidFill>
                  <a:srgbClr val="FF0000"/>
                </a:solidFill>
                <a:latin typeface="Rockwell Extra Bold" pitchFamily="18" charset="0"/>
              </a:rPr>
              <a:t>Цикл развития печеночного сосальщика</a:t>
            </a:r>
          </a:p>
        </p:txBody>
      </p:sp>
      <p:pic>
        <p:nvPicPr>
          <p:cNvPr id="22532" name="Picture 4" descr="01_0"/>
          <p:cNvPicPr>
            <a:picLocks noGrp="1" noChangeAspect="1" noChangeArrowheads="1"/>
          </p:cNvPicPr>
          <p:nvPr>
            <p:ph type="body"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0" y="1285860"/>
            <a:ext cx="3810000" cy="2181225"/>
          </a:xfrm>
          <a:noFill/>
        </p:spPr>
      </p:pic>
      <p:pic>
        <p:nvPicPr>
          <p:cNvPr id="22533" name="Picture 5" descr="08_0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286116" y="2924175"/>
            <a:ext cx="5643601" cy="3933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253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25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225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7000"/>
                            </p:stCondLst>
                            <p:childTnLst>
                              <p:par>
                                <p:cTn id="13" presetID="2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accel="50000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225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225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accel="50000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225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2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9000"/>
                            </p:stCondLst>
                            <p:childTnLst>
                              <p:par>
                                <p:cTn id="24" presetID="2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accel="50000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225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225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accel="50000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225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2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0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Documents and Settings\Татья\Мои документы\Рисунок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8596" y="357166"/>
            <a:ext cx="8358246" cy="6215066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313" y="338138"/>
            <a:ext cx="8715375" cy="876300"/>
          </a:xfrm>
        </p:spPr>
        <p:txBody>
          <a:bodyPr/>
          <a:lstStyle/>
          <a:p>
            <a:pPr eaLnBrk="1" hangingPunct="1">
              <a:defRPr/>
            </a:pPr>
            <a:r>
              <a:rPr lang="ru-RU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Многообразие сосальщиков</a:t>
            </a:r>
            <a:endParaRPr lang="ru-RU" sz="4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5363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214313" y="2000240"/>
            <a:ext cx="8715375" cy="3643323"/>
          </a:xfrm>
          <a:noFill/>
        </p:spPr>
      </p:pic>
      <p:sp>
        <p:nvSpPr>
          <p:cNvPr id="5" name="Прямоугольник 4"/>
          <p:cNvSpPr/>
          <p:nvPr/>
        </p:nvSpPr>
        <p:spPr>
          <a:xfrm>
            <a:off x="214313" y="5929313"/>
            <a:ext cx="8715375" cy="369887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ru-RU" b="1" dirty="0"/>
              <a:t>Слева направо: печёночная двуустка, китайская двуустка, японская шистосома</a:t>
            </a:r>
          </a:p>
        </p:txBody>
      </p:sp>
    </p:spTree>
  </p:cSld>
  <p:clrMapOvr>
    <a:masterClrMapping/>
  </p:clrMapOvr>
  <p:transition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4313"/>
            <a:ext cx="8229600" cy="1000125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5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Класс Ленточные черви</a:t>
            </a:r>
            <a:endParaRPr lang="ru-RU" sz="5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50" y="1571613"/>
            <a:ext cx="8643938" cy="5072076"/>
          </a:xfrm>
        </p:spPr>
        <p:txBody>
          <a:bodyPr rtlCol="0">
            <a:normAutofit fontScale="77500" lnSpcReduction="20000"/>
          </a:bodyPr>
          <a:lstStyle/>
          <a:p>
            <a:pPr marL="274320" indent="-274320" eaLnBrk="1" fontAlgn="auto" hangingPunct="1">
              <a:spcAft>
                <a:spcPts val="0"/>
              </a:spcAft>
              <a:defRPr/>
            </a:pPr>
            <a:r>
              <a:rPr lang="ru-RU" b="1" dirty="0" smtClean="0"/>
              <a:t>Описано около 3500 видов. Представители этого таксона полностью утратили пищеварительную систему. Некоторые виды — опасные паразиты человека; вызываемые ими заболевания носят название </a:t>
            </a:r>
            <a:r>
              <a:rPr lang="ru-RU" b="1" i="1" dirty="0" smtClean="0"/>
              <a:t>цестодозы</a:t>
            </a:r>
            <a:r>
              <a:rPr lang="ru-RU" b="1" dirty="0" smtClean="0"/>
              <a:t>.</a:t>
            </a:r>
          </a:p>
          <a:p>
            <a:pPr marL="274320" indent="-274320" eaLnBrk="1" fontAlgn="auto" hangingPunct="1">
              <a:spcAft>
                <a:spcPts val="0"/>
              </a:spcAft>
              <a:defRPr/>
            </a:pPr>
            <a:r>
              <a:rPr lang="ru-RU" b="1" dirty="0" smtClean="0"/>
              <a:t>В традиционной трактовке жизненный цикл цестод представляет собой онтогенез одной особи, сменяющей нескольких хозяев. Дефинитивные (способные к половому размножению) стадии паразитируют в кишечнике водных и наземных позвоночных. Стадии, обитающие в промежуточных хозяевах (позвоночных и беспозвоночных), могут локализоваться в тканях и полостях тела.</a:t>
            </a:r>
          </a:p>
          <a:p>
            <a:pPr marL="274320" indent="-274320" eaLnBrk="1" fontAlgn="auto" hangingPunct="1">
              <a:spcAft>
                <a:spcPts val="0"/>
              </a:spcAft>
              <a:defRPr/>
            </a:pPr>
            <a:endParaRPr lang="ru-RU" b="1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214313" y="214313"/>
            <a:ext cx="8715375" cy="1071562"/>
          </a:xfrm>
        </p:spPr>
        <p:txBody>
          <a:bodyPr/>
          <a:lstStyle/>
          <a:p>
            <a:pPr eaLnBrk="1" hangingPunct="1">
              <a:defRPr/>
            </a:pPr>
            <a:r>
              <a:rPr lang="ru-RU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Строение ленточных червей</a:t>
            </a:r>
            <a:endParaRPr lang="ru-RU" sz="4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29700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62038" y="1357313"/>
            <a:ext cx="6938962" cy="53975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6" name="Рисунок 19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995738" y="3151188"/>
            <a:ext cx="5148262" cy="3706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Общая характеристика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533400" indent="-533400">
              <a:buFontTx/>
              <a:buAutoNum type="arabicPeriod"/>
            </a:pPr>
            <a:r>
              <a:rPr lang="ru-RU" dirty="0"/>
              <a:t>25 тыс. видов;</a:t>
            </a:r>
          </a:p>
          <a:p>
            <a:pPr marL="533400" indent="-533400">
              <a:buFontTx/>
              <a:buAutoNum type="arabicPeriod"/>
            </a:pPr>
            <a:r>
              <a:rPr lang="ru-RU" dirty="0"/>
              <a:t>Обитают в организменной, почвенной, водной и наземно-воздушной средах; ведут паразитический и свободноживущий образ жизни </a:t>
            </a:r>
          </a:p>
          <a:p>
            <a:pPr marL="533400" indent="-533400"/>
            <a:endParaRPr lang="ru-RU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5214938" y="214313"/>
            <a:ext cx="3714750" cy="2000250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Цикл развития бычьего цепня</a:t>
            </a:r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8435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214313" y="214313"/>
            <a:ext cx="5080000" cy="6535737"/>
          </a:xfrm>
          <a:noFill/>
        </p:spPr>
      </p:pic>
      <p:sp>
        <p:nvSpPr>
          <p:cNvPr id="18436" name="Прямоугольник 4"/>
          <p:cNvSpPr>
            <a:spLocks noChangeArrowheads="1"/>
          </p:cNvSpPr>
          <p:nvPr/>
        </p:nvSpPr>
        <p:spPr bwMode="auto">
          <a:xfrm>
            <a:off x="5143500" y="4929188"/>
            <a:ext cx="4000500" cy="1754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>
                <a:latin typeface="Constantia" pitchFamily="18" charset="0"/>
              </a:rPr>
              <a:t>1 – Яйцо цепня </a:t>
            </a:r>
          </a:p>
          <a:p>
            <a:r>
              <a:rPr lang="ru-RU">
                <a:latin typeface="Constantia" pitchFamily="18" charset="0"/>
              </a:rPr>
              <a:t>2 – Поедание яиц с травой </a:t>
            </a:r>
          </a:p>
          <a:p>
            <a:r>
              <a:rPr lang="ru-RU">
                <a:latin typeface="Constantia" pitchFamily="18" charset="0"/>
              </a:rPr>
              <a:t>3 – Цисты цепня в мышечной ткани </a:t>
            </a:r>
          </a:p>
          <a:p>
            <a:r>
              <a:rPr lang="ru-RU">
                <a:latin typeface="Constantia" pitchFamily="18" charset="0"/>
              </a:rPr>
              <a:t>4 – Зараженное мясо </a:t>
            </a:r>
          </a:p>
          <a:p>
            <a:r>
              <a:rPr lang="ru-RU">
                <a:latin typeface="Constantia" pitchFamily="18" charset="0"/>
              </a:rPr>
              <a:t>5 – Взрослый цепень </a:t>
            </a:r>
          </a:p>
          <a:p>
            <a:r>
              <a:rPr lang="ru-RU">
                <a:latin typeface="Constantia" pitchFamily="18" charset="0"/>
              </a:rPr>
              <a:t>6 – Членик с яйцами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Заголовок 2"/>
          <p:cNvSpPr>
            <a:spLocks noGrp="1"/>
          </p:cNvSpPr>
          <p:nvPr>
            <p:ph type="title"/>
          </p:nvPr>
        </p:nvSpPr>
        <p:spPr>
          <a:xfrm>
            <a:off x="214313" y="338138"/>
            <a:ext cx="8715375" cy="733425"/>
          </a:xfrm>
        </p:spPr>
        <p:txBody>
          <a:bodyPr/>
          <a:lstStyle/>
          <a:p>
            <a:pPr eaLnBrk="1" hangingPunct="1"/>
            <a:r>
              <a:rPr lang="ru-RU" b="1" smtClean="0"/>
              <a:t>Многообразие ленточных червей</a:t>
            </a:r>
          </a:p>
        </p:txBody>
      </p:sp>
      <p:pic>
        <p:nvPicPr>
          <p:cNvPr id="19459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214313" y="2500313"/>
            <a:ext cx="8729662" cy="2714625"/>
          </a:xfrm>
          <a:noFill/>
        </p:spPr>
      </p:pic>
      <p:sp>
        <p:nvSpPr>
          <p:cNvPr id="5" name="Прямоугольник 4"/>
          <p:cNvSpPr/>
          <p:nvPr/>
        </p:nvSpPr>
        <p:spPr>
          <a:xfrm>
            <a:off x="214313" y="5643563"/>
            <a:ext cx="8715375" cy="64611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ru-RU" b="1" dirty="0"/>
              <a:t>Слева направо: головка свиного цепня, молодой бычий цепень, эхинококк, широкий лентец</a:t>
            </a:r>
          </a:p>
        </p:txBody>
      </p:sp>
    </p:spTree>
  </p:cSld>
  <p:clrMapOvr>
    <a:masterClrMapping/>
  </p:clrMapOvr>
  <p:transition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4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787900" y="1628775"/>
            <a:ext cx="3816350" cy="4464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5605" name="Picture 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07950" y="1341438"/>
            <a:ext cx="3590925" cy="4824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5609" name="Rectangle 9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z="4000" b="1" smtClean="0">
                <a:solidFill>
                  <a:srgbClr val="FF9900"/>
                </a:solidFill>
              </a:rPr>
              <a:t>Внешнее строение бычьего цепня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560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560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560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56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300"/>
                            </p:stCondLst>
                            <p:childTnLst>
                              <p:par>
                                <p:cTn id="12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4" dur="2000"/>
                                        <p:tgtEl>
                                          <p:spTgt spid="256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4300"/>
                            </p:stCondLst>
                            <p:childTnLst>
                              <p:par>
                                <p:cTn id="16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8" dur="2000"/>
                                        <p:tgtEl>
                                          <p:spTgt spid="256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9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b="1" smtClean="0"/>
              <a:t>Внутреннее строение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 eaLnBrk="1" hangingPunct="1">
              <a:buFontTx/>
              <a:buAutoNum type="arabicPeriod"/>
            </a:pPr>
            <a:r>
              <a:rPr lang="ru-RU" sz="2800" b="1" i="1" smtClean="0"/>
              <a:t>Нервная система: развита слабо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ru-RU" sz="2800" b="1" i="1" smtClean="0"/>
              <a:t>Пищеварительная система: всасывает всей поверхностью тела содержимое кишечника организма-хозяина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ru-RU" sz="2800" b="1" i="1" smtClean="0"/>
              <a:t>Кровеносная система: отсутствует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ru-RU" sz="2800" b="1" i="1" smtClean="0"/>
              <a:t>Выделительная система: протонефридии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ru-RU" sz="2800" b="1" i="1" smtClean="0"/>
              <a:t>Репродуктивная система: гермафродитная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37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37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37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37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37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37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37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37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37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37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37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37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37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37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37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37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37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37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37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37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" presetClass="emph" presetSubtype="0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36" dur="indefinite"/>
                                        <p:tgtEl>
                                          <p:spTgt spid="33794"/>
                                        </p:tgtEl>
                                        <p:attrNameLst>
                                          <p:attrName>style.fontFamily</p:attrName>
                                        </p:attrNameLst>
                                      </p:cBhvr>
                                      <p:to>
                                        <p:strVal val="Times New Roma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794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781050" y="1600200"/>
            <a:ext cx="8362950" cy="5068888"/>
          </a:xfrm>
        </p:spPr>
        <p:txBody>
          <a:bodyPr/>
          <a:lstStyle/>
          <a:p>
            <a:pPr eaLnBrk="1" hangingPunct="1"/>
            <a:r>
              <a:rPr lang="ru-RU" sz="3600" b="1" i="1" dirty="0" smtClean="0"/>
              <a:t>Взрослый паразит в теле человека</a:t>
            </a:r>
            <a:r>
              <a:rPr lang="ru-RU" sz="3600" b="1" dirty="0" smtClean="0"/>
              <a:t> </a:t>
            </a:r>
          </a:p>
          <a:p>
            <a:pPr eaLnBrk="1" hangingPunct="1"/>
            <a:r>
              <a:rPr lang="ru-RU" sz="3600" b="1" i="1" dirty="0" smtClean="0"/>
              <a:t>Членики с яйцами бычьего цепня</a:t>
            </a:r>
            <a:r>
              <a:rPr lang="ru-RU" sz="3600" b="1" dirty="0" smtClean="0"/>
              <a:t> </a:t>
            </a:r>
          </a:p>
          <a:p>
            <a:pPr eaLnBrk="1" hangingPunct="1"/>
            <a:r>
              <a:rPr lang="ru-RU" sz="3600" b="1" i="1" dirty="0" smtClean="0"/>
              <a:t>. Корова с личинками</a:t>
            </a:r>
            <a:r>
              <a:rPr lang="ru-RU" sz="3600" b="1" dirty="0" smtClean="0"/>
              <a:t> </a:t>
            </a:r>
          </a:p>
          <a:p>
            <a:pPr eaLnBrk="1" hangingPunct="1"/>
            <a:r>
              <a:rPr lang="ru-RU" sz="3600" b="1" i="1" dirty="0" smtClean="0"/>
              <a:t>Личинка с хитиновыми крючьями</a:t>
            </a:r>
            <a:r>
              <a:rPr lang="ru-RU" sz="3600" b="1" dirty="0" smtClean="0"/>
              <a:t> </a:t>
            </a:r>
          </a:p>
          <a:p>
            <a:pPr eaLnBrk="1" hangingPunct="1"/>
            <a:r>
              <a:rPr lang="ru-RU" sz="3600" b="1" i="1" dirty="0" smtClean="0"/>
              <a:t>Финна в мышцах коровы</a:t>
            </a:r>
            <a:r>
              <a:rPr lang="ru-RU" sz="3600" b="1" dirty="0" smtClean="0"/>
              <a:t> </a:t>
            </a:r>
          </a:p>
          <a:p>
            <a:pPr eaLnBrk="1" hangingPunct="1"/>
            <a:endParaRPr lang="ru-RU" sz="3600" b="1" dirty="0" smtClean="0">
              <a:solidFill>
                <a:srgbClr val="FF9900"/>
              </a:solidFill>
            </a:endParaRPr>
          </a:p>
        </p:txBody>
      </p:sp>
      <p:sp>
        <p:nvSpPr>
          <p:cNvPr id="30726" name="WordArt 6"/>
          <p:cNvSpPr>
            <a:spLocks noChangeArrowheads="1" noChangeShapeType="1" noTextEdit="1"/>
          </p:cNvSpPr>
          <p:nvPr/>
        </p:nvSpPr>
        <p:spPr bwMode="auto">
          <a:xfrm>
            <a:off x="755650" y="0"/>
            <a:ext cx="7848600" cy="1844675"/>
          </a:xfrm>
          <a:prstGeom prst="rect">
            <a:avLst/>
          </a:prstGeom>
        </p:spPr>
        <p:txBody>
          <a:bodyPr wrap="none" fromWordArt="1">
            <a:prstTxWarp prst="textDeflate">
              <a:avLst>
                <a:gd name="adj" fmla="val 26227"/>
              </a:avLst>
            </a:prstTxWarp>
          </a:bodyPr>
          <a:lstStyle/>
          <a:p>
            <a:pPr algn="ctr"/>
            <a:r>
              <a:rPr lang="ru-RU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9900"/>
                </a:solidFill>
                <a:latin typeface="Impact"/>
              </a:rPr>
              <a:t>Цикл развития бычьего цепня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07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07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07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307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0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0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0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0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 tmFilter="0,0; .5, 1; 1, 1"/>
                                        <p:tgtEl>
                                          <p:spTgt spid="30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07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07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07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07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 tmFilter="0,0; .5, 1; 1, 1"/>
                                        <p:tgtEl>
                                          <p:spTgt spid="307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30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30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0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0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 tmFilter="0,0; .5, 1; 1, 1"/>
                                        <p:tgtEl>
                                          <p:spTgt spid="30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07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07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307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307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500" tmFilter="0,0; .5, 1; 1, 1"/>
                                        <p:tgtEl>
                                          <p:spTgt spid="307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307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307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307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307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500" tmFilter="0,0; .5, 1; 1, 1"/>
                                        <p:tgtEl>
                                          <p:spTgt spid="307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3" grpId="0" build="p"/>
      <p:bldP spid="30726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274638"/>
            <a:ext cx="8229600" cy="1143000"/>
          </a:xfrm>
        </p:spPr>
        <p:txBody>
          <a:bodyPr/>
          <a:lstStyle/>
          <a:p>
            <a:pPr eaLnBrk="1" hangingPunct="1"/>
            <a:endParaRPr lang="ru-RU" smtClean="0"/>
          </a:p>
        </p:txBody>
      </p:sp>
      <p:pic>
        <p:nvPicPr>
          <p:cNvPr id="31748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557338"/>
            <a:ext cx="1638300" cy="3024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1749" name="Picture 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979613" y="2565400"/>
            <a:ext cx="1352550" cy="3952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1750" name="Picture 6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428992" y="4286256"/>
            <a:ext cx="1728787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1751" name="Picture 7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429256" y="4643446"/>
            <a:ext cx="1655762" cy="1944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1752" name="Picture 8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7215206" y="2285992"/>
            <a:ext cx="1639887" cy="2533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1753" name="WordArt 9"/>
          <p:cNvSpPr>
            <a:spLocks noChangeArrowheads="1" noChangeShapeType="1" noTextEdit="1"/>
          </p:cNvSpPr>
          <p:nvPr/>
        </p:nvSpPr>
        <p:spPr bwMode="auto">
          <a:xfrm>
            <a:off x="0" y="260350"/>
            <a:ext cx="8748713" cy="14398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legacyObliqueRight"/>
              <a:lightRig rig="legacyHarsh3" dir="t"/>
            </a:scene3d>
            <a:sp3d extrusionH="100000" prstMaterial="legacyMatte">
              <a:extrusionClr>
                <a:srgbClr val="663300"/>
              </a:extrusionClr>
            </a:sp3d>
          </a:bodyPr>
          <a:lstStyle/>
          <a:p>
            <a:pPr algn="ctr"/>
            <a:r>
              <a:rPr lang="ru-RU" sz="3600" b="1" kern="10" dirty="0">
                <a:ln w="9525">
                  <a:round/>
                  <a:headEnd/>
                  <a:tailEnd/>
                </a:ln>
                <a:latin typeface="Arial"/>
                <a:cs typeface="Arial"/>
              </a:rPr>
              <a:t>Цикл</a:t>
            </a:r>
            <a:r>
              <a:rPr lang="ru-RU" sz="3600" kern="10" dirty="0">
                <a:ln w="9525">
                  <a:round/>
                  <a:headEnd/>
                  <a:tailEnd/>
                </a:ln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3600" b="1" kern="10" dirty="0">
                <a:ln w="9525">
                  <a:round/>
                  <a:headEnd/>
                  <a:tailEnd/>
                </a:ln>
                <a:latin typeface="Arial"/>
                <a:cs typeface="Arial"/>
              </a:rPr>
              <a:t>развития бычьего цепня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17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17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17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9" presetClass="entr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317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317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3174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317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3000"/>
                            </p:stCondLst>
                            <p:childTnLst>
                              <p:par>
                                <p:cTn id="18" presetID="49" presetClass="entr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317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317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3174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317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0"/>
                            </p:stCondLst>
                            <p:childTnLst>
                              <p:par>
                                <p:cTn id="25" presetID="49" presetClass="entr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317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317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3175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317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2000" fill="hold"/>
                                        <p:tgtEl>
                                          <p:spTgt spid="317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2000" fill="hold"/>
                                        <p:tgtEl>
                                          <p:spTgt spid="317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2000" fill="hold"/>
                                        <p:tgtEl>
                                          <p:spTgt spid="3175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2000"/>
                                        <p:tgtEl>
                                          <p:spTgt spid="317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2000"/>
                            </p:stCondLst>
                            <p:childTnLst>
                              <p:par>
                                <p:cTn id="40" presetID="49" presetClass="entr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2000" fill="hold"/>
                                        <p:tgtEl>
                                          <p:spTgt spid="317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2000" fill="hold"/>
                                        <p:tgtEl>
                                          <p:spTgt spid="317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2000" fill="hold"/>
                                        <p:tgtEl>
                                          <p:spTgt spid="3175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2000"/>
                                        <p:tgtEl>
                                          <p:spTgt spid="317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53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333375"/>
            <a:ext cx="9144000" cy="6524625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ru-RU" sz="2800" b="1" dirty="0" smtClean="0">
                <a:latin typeface="Agency FB" pitchFamily="34" charset="0"/>
              </a:rPr>
              <a:t>Взрослый бычий цепень паразитирует в кишечнике человека. Зрелые членики, содержащие яйца, отрываются и с фекалиями поступают наружу. Там они могут попасть на траву, которую поедают коровы. В желудке коровы из яиц выходят личинки, снабженные шестью крючочками. Они выбуравливаются в стенку кишечника и с током крови разносятся ко всем органам. Там они превращаются в финну. В тканях финна вырастает до размеров горошины. Человек заражается яйцами бычьего цепня употребляя в пищу зараженное финнами, плохо прожаренное мясо коровы. В кишечнике из финны выходит цепень, имеющий вид головки с шейкой, от которой начинают нарастать новые членики. Длинна взрослого цепня может достигать нескольких метров.</a:t>
            </a:r>
            <a:r>
              <a:rPr lang="ru-RU" sz="2400" b="1" dirty="0" smtClean="0">
                <a:latin typeface="Agency FB" pitchFamily="34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625" y="214313"/>
            <a:ext cx="8229600" cy="642937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5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Домашнее задание червей</a:t>
            </a:r>
            <a:endParaRPr lang="ru-RU" sz="5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214282" y="701040"/>
          <a:ext cx="8715376" cy="5943600"/>
        </p:xfrm>
        <a:graphic>
          <a:graphicData uri="http://schemas.openxmlformats.org/drawingml/2006/table">
            <a:tbl>
              <a:tblPr firstRow="1" bandRow="1">
                <a:tableStyleId>{08FB837D-C827-4EFA-A057-4D05807E0F7C}</a:tableStyleId>
              </a:tblPr>
              <a:tblGrid>
                <a:gridCol w="3138479"/>
                <a:gridCol w="1714512"/>
                <a:gridCol w="2219323"/>
                <a:gridCol w="1643062"/>
              </a:tblGrid>
              <a:tr h="285752">
                <a:tc rowSpan="2"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Признаки</a:t>
                      </a:r>
                      <a:endParaRPr lang="ru-RU" b="1" dirty="0"/>
                    </a:p>
                  </a:txBody>
                  <a:tcPr anchor="ctr"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Представитель типа Плоские черви</a:t>
                      </a:r>
                      <a:endParaRPr lang="ru-RU" b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277182">
                <a:tc vMerge="1"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Белая планария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Печеночный сосальщик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Бычий цепень</a:t>
                      </a:r>
                      <a:endParaRPr lang="ru-RU" sz="1400" b="1" dirty="0"/>
                    </a:p>
                  </a:txBody>
                  <a:tcPr/>
                </a:tc>
              </a:tr>
              <a:tr h="239305"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1. Форма тела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600" dirty="0"/>
                    </a:p>
                  </a:txBody>
                  <a:tcPr/>
                </a:tc>
              </a:tr>
              <a:tr h="189777"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2. Размеры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600" dirty="0"/>
                    </a:p>
                  </a:txBody>
                  <a:tcPr/>
                </a:tc>
              </a:tr>
              <a:tr h="21168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/>
                        <a:t>3. Образ жизни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600" dirty="0"/>
                    </a:p>
                  </a:txBody>
                  <a:tcPr/>
                </a:tc>
              </a:tr>
              <a:tr h="16215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/>
                        <a:t>4. Тип симметрии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600" dirty="0"/>
                    </a:p>
                  </a:txBody>
                  <a:tcPr/>
                </a:tc>
              </a:tr>
              <a:tr h="25550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/>
                        <a:t>5. Органы передвижения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600" dirty="0"/>
                    </a:p>
                  </a:txBody>
                  <a:tcPr/>
                </a:tc>
              </a:tr>
              <a:tr h="27741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/>
                        <a:t>6. Органы прикрепления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600" dirty="0"/>
                    </a:p>
                  </a:txBody>
                  <a:tcPr/>
                </a:tc>
              </a:tr>
              <a:tr h="22788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/>
                        <a:t>7. Органы чувств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600" dirty="0"/>
                    </a:p>
                  </a:txBody>
                  <a:tcPr/>
                </a:tc>
              </a:tr>
              <a:tr h="17836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/>
                        <a:t>8. Покров тела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600" dirty="0"/>
                    </a:p>
                  </a:txBody>
                  <a:tcPr/>
                </a:tc>
              </a:tr>
              <a:tr h="27170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/>
                        <a:t>9. Кожно-мускульный мешок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600" dirty="0"/>
                    </a:p>
                  </a:txBody>
                  <a:tcPr/>
                </a:tc>
              </a:tr>
              <a:tr h="29361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/>
                        <a:t>10. Пищеварительная система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600" dirty="0"/>
                    </a:p>
                  </a:txBody>
                  <a:tcPr/>
                </a:tc>
              </a:tr>
              <a:tr h="24409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/>
                        <a:t>11. Выделительная система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600" dirty="0"/>
                    </a:p>
                  </a:txBody>
                  <a:tcPr/>
                </a:tc>
              </a:tr>
              <a:tr h="26600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/>
                        <a:t>12. Нервная система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600" dirty="0"/>
                    </a:p>
                  </a:txBody>
                  <a:tcPr/>
                </a:tc>
              </a:tr>
              <a:tr h="28791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/>
                        <a:t>13. Половая система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600" dirty="0"/>
                    </a:p>
                  </a:txBody>
                  <a:tcPr/>
                </a:tc>
              </a:tr>
              <a:tr h="23838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/>
                        <a:t>14. Цикл развития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600" dirty="0"/>
                    </a:p>
                  </a:txBody>
                  <a:tcPr/>
                </a:tc>
              </a:tr>
              <a:tr h="38057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/>
                        <a:t>15. Систематическое положение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6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ресурсы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Сайт </a:t>
            </a:r>
            <a:r>
              <a:rPr lang="ru-RU" dirty="0" err="1" smtClean="0"/>
              <a:t>Википедия</a:t>
            </a:r>
            <a:endParaRPr lang="ru-RU" dirty="0" smtClean="0"/>
          </a:p>
          <a:p>
            <a:r>
              <a:rPr lang="ru-RU" dirty="0" err="1" smtClean="0"/>
              <a:t>Яндекс</a:t>
            </a:r>
            <a:r>
              <a:rPr lang="ru-RU" dirty="0" smtClean="0"/>
              <a:t> картинки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0" y="188913"/>
            <a:ext cx="4402138" cy="6480175"/>
          </a:xfrm>
        </p:spPr>
        <p:txBody>
          <a:bodyPr/>
          <a:lstStyle/>
          <a:p>
            <a:pPr marL="609600" indent="-609600">
              <a:buFontTx/>
              <a:buNone/>
            </a:pPr>
            <a:r>
              <a:rPr lang="ru-RU" sz="2800"/>
              <a:t>3. Трехслойные; двустороннесимметричные (экто-, энто-, мезодерма); уплощены в спинно-брюшном направлении и вытянуты в длину, на поверхности свободноживущих есть реснички</a:t>
            </a:r>
          </a:p>
          <a:p>
            <a:pPr marL="609600" indent="-609600"/>
            <a:endParaRPr lang="ru-RU"/>
          </a:p>
          <a:p>
            <a:pPr marL="609600" indent="-609600">
              <a:buFont typeface="Wingdings" pitchFamily="2" charset="2"/>
              <a:buNone/>
            </a:pPr>
            <a:endParaRPr lang="ru-RU"/>
          </a:p>
        </p:txBody>
      </p:sp>
      <p:pic>
        <p:nvPicPr>
          <p:cNvPr id="32772" name="Рисунок 1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692150"/>
            <a:ext cx="5087938" cy="6165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086225" y="188913"/>
            <a:ext cx="5057775" cy="2592387"/>
          </a:xfrm>
        </p:spPr>
        <p:txBody>
          <a:bodyPr/>
          <a:lstStyle/>
          <a:p>
            <a:pPr eaLnBrk="1" hangingPunct="1"/>
            <a:r>
              <a:rPr lang="ru-RU" smtClean="0"/>
              <a:t>Двусторонняя и </a:t>
            </a:r>
            <a:br>
              <a:rPr lang="ru-RU" smtClean="0"/>
            </a:br>
            <a:r>
              <a:rPr lang="ru-RU" smtClean="0"/>
              <a:t>лучевая симметрия тела.</a:t>
            </a:r>
            <a:br>
              <a:rPr lang="ru-RU" smtClean="0"/>
            </a:br>
            <a:endParaRPr lang="ru-RU" smtClean="0"/>
          </a:p>
        </p:txBody>
      </p:sp>
      <p:pic>
        <p:nvPicPr>
          <p:cNvPr id="10243" name="Picture 3" descr="{EB6E5563-E53A-40E9-9BFF-31F0FE4D1CEC}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95288" y="836613"/>
            <a:ext cx="2951162" cy="5826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44" name="Picture 4" descr="{0BC698C0-E425-4F15-9EA6-4036752AA46C}"/>
          <p:cNvPicPr>
            <a:picLocks noGrp="1" noChangeAspect="1" noChangeArrowheads="1"/>
          </p:cNvPicPr>
          <p:nvPr>
            <p:ph sz="half" idx="4294967295"/>
          </p:nvPr>
        </p:nvPicPr>
        <p:blipFill>
          <a:blip r:embed="rId3"/>
          <a:srcRect/>
          <a:stretch>
            <a:fillRect/>
          </a:stretch>
        </p:blipFill>
        <p:spPr>
          <a:xfrm>
            <a:off x="5219700" y="2420938"/>
            <a:ext cx="3022600" cy="3143250"/>
          </a:xfr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10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2000"/>
                                        <p:tgtEl>
                                          <p:spTgt spid="102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21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6" dur="2000"/>
                                        <p:tgtEl>
                                          <p:spTgt spid="102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404813"/>
            <a:ext cx="8229600" cy="5721350"/>
          </a:xfrm>
        </p:spPr>
        <p:txBody>
          <a:bodyPr/>
          <a:lstStyle/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 sz="2800"/>
              <a:t>3.Кожно-мускульный мешок, состоящий из продольных, кольцевых и косых мышц; тело заполнено паренхимой; есть замкнутая пищеварительная система (у ленточных нет), нервная, половая система (все </a:t>
            </a:r>
            <a:r>
              <a:rPr lang="ru-RU" sz="2800" i="1"/>
              <a:t>гермафродиты</a:t>
            </a:r>
            <a:r>
              <a:rPr lang="ru-RU" sz="2800"/>
              <a:t>);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 sz="2800"/>
              <a:t>4. Хищники, паразиты;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 sz="2800"/>
              <a:t>5. Передвижение при помощи сокращения кожно-мускульного мешка и ресничек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 sz="2800"/>
              <a:t>6. У паразитических – присоски, крючки, хоботки, происходит смена хозяинов – </a:t>
            </a:r>
            <a:r>
              <a:rPr lang="ru-RU" sz="2800" i="1"/>
              <a:t>основного (окончательного)</a:t>
            </a:r>
            <a:r>
              <a:rPr lang="ru-RU" sz="2800"/>
              <a:t> и </a:t>
            </a:r>
            <a:r>
              <a:rPr lang="ru-RU" sz="2800" i="1"/>
              <a:t>промежуточного; у Ленточных –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 sz="2800" i="1"/>
              <a:t>   нет пищеварительной системы</a:t>
            </a:r>
          </a:p>
        </p:txBody>
      </p:sp>
      <p:pic>
        <p:nvPicPr>
          <p:cNvPr id="4100" name="Рисунок 28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451725" y="4868863"/>
            <a:ext cx="1428750" cy="1647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476250"/>
            <a:ext cx="4752975" cy="5473700"/>
          </a:xfrm>
        </p:spPr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ru-RU" dirty="0"/>
              <a:t>7. Переносят неблагоприятные условия в виде яиц (взрослый червь постоянно откладывает яйца)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ru-RU" dirty="0"/>
              <a:t>8. Класс Ресничные – белая (молочная) </a:t>
            </a:r>
            <a:r>
              <a:rPr lang="ru-RU" dirty="0" err="1"/>
              <a:t>планария</a:t>
            </a:r>
            <a:r>
              <a:rPr lang="ru-RU" dirty="0"/>
              <a:t> 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ru-RU" dirty="0"/>
              <a:t>   </a:t>
            </a:r>
          </a:p>
        </p:txBody>
      </p:sp>
      <p:pic>
        <p:nvPicPr>
          <p:cNvPr id="5124" name="Рисунок 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434013" y="692150"/>
            <a:ext cx="3513137" cy="5761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820" name="Рисунок 10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4356100" cy="3267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714620"/>
            <a:ext cx="8229600" cy="3411543"/>
          </a:xfrm>
        </p:spPr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ru-RU" dirty="0"/>
              <a:t>                                    </a:t>
            </a:r>
            <a:r>
              <a:rPr lang="ru-RU" sz="2000" dirty="0"/>
              <a:t>китайский печеночный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ru-RU" dirty="0"/>
              <a:t>   класс Сосальщики – ланцетовидный сосальщик, сибирская </a:t>
            </a:r>
            <a:r>
              <a:rPr lang="ru-RU" dirty="0" smtClean="0"/>
              <a:t>двуустка.</a:t>
            </a:r>
            <a:endParaRPr lang="ru-RU" dirty="0"/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ru-RU" dirty="0"/>
              <a:t>   класс Ленточные – бычий цепень, широкий </a:t>
            </a:r>
            <a:r>
              <a:rPr lang="ru-RU" dirty="0" smtClean="0"/>
              <a:t>лентец;</a:t>
            </a:r>
            <a:endParaRPr lang="ru-RU" dirty="0"/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ru-RU" dirty="0"/>
              <a:t>9. Наносят вред здоровью человека, животноводству, сельскому хозяйству; являются звеном в цепи питания.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Содержимое 3" descr="05030101.gif"/>
          <p:cNvPicPr>
            <a:picLocks noGrp="1" noChangeAspect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238125" y="1881188"/>
            <a:ext cx="8682038" cy="4679950"/>
          </a:xfrm>
        </p:spPr>
      </p:pic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500063" y="214313"/>
            <a:ext cx="8229600" cy="1252537"/>
          </a:xfrm>
        </p:spPr>
        <p:txBody>
          <a:bodyPr/>
          <a:lstStyle/>
          <a:p>
            <a:pPr eaLnBrk="1" hangingPunct="1">
              <a:defRPr/>
            </a:pPr>
            <a:r>
              <a:rPr lang="ru-RU" sz="5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Строение белой планарии</a:t>
            </a:r>
            <a:endParaRPr lang="ru-RU" sz="5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b="1" dirty="0" smtClean="0">
                <a:solidFill>
                  <a:srgbClr val="FF0000"/>
                </a:solidFill>
              </a:rPr>
              <a:t>Внутреннее строение</a:t>
            </a:r>
          </a:p>
        </p:txBody>
      </p:sp>
      <p:pic>
        <p:nvPicPr>
          <p:cNvPr id="13316" name="Picture 4" descr="плоский червь"/>
          <p:cNvPicPr>
            <a:picLocks noGrp="1" noChangeAspect="1" noChangeArrowheads="1"/>
          </p:cNvPicPr>
          <p:nvPr>
            <p:ph type="body"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539750" y="1268413"/>
            <a:ext cx="7993063" cy="5256212"/>
          </a:xfr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3000" fill="hold"/>
                                        <p:tgtEl>
                                          <p:spTgt spid="133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3000" fill="hold"/>
                                        <p:tgtEl>
                                          <p:spTgt spid="133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000" fill="hold"/>
                                        <p:tgtEl>
                                          <p:spTgt spid="133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000" fill="hold"/>
                                        <p:tgtEl>
                                          <p:spTgt spid="133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3000"/>
                            </p:stCondLst>
                            <p:childTnLst>
                              <p:par>
                                <p:cTn id="12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4" dur="2000"/>
                                        <p:tgtEl>
                                          <p:spTgt spid="133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4" grpId="0"/>
    </p:bldLst>
  </p:timing>
</p:sld>
</file>

<file path=ppt/theme/theme1.xml><?xml version="1.0" encoding="utf-8"?>
<a:theme xmlns:a="http://schemas.openxmlformats.org/drawingml/2006/main" name="листочки">
  <a:themeElements>
    <a:clrScheme name="рамка23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рамка23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рамка23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рамка23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рамка23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рамка23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рамка23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рамка23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рамка23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рамка23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рамка23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рамка23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рамка23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рамка23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листочки</Template>
  <TotalTime>32</TotalTime>
  <Words>611</Words>
  <Application>Microsoft Office PowerPoint</Application>
  <PresentationFormat>Экран (4:3)</PresentationFormat>
  <Paragraphs>81</Paragraphs>
  <Slides>28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28</vt:i4>
      </vt:variant>
    </vt:vector>
  </HeadingPairs>
  <TitlesOfParts>
    <vt:vector size="29" baseType="lpstr">
      <vt:lpstr>листочки</vt:lpstr>
      <vt:lpstr>Тип Плоские черви</vt:lpstr>
      <vt:lpstr>Общая характеристика</vt:lpstr>
      <vt:lpstr>Слайд 3</vt:lpstr>
      <vt:lpstr>Двусторонняя и  лучевая симметрия тела. </vt:lpstr>
      <vt:lpstr>Слайд 5</vt:lpstr>
      <vt:lpstr>Слайд 6</vt:lpstr>
      <vt:lpstr>Слайд 7</vt:lpstr>
      <vt:lpstr>Строение белой планарии</vt:lpstr>
      <vt:lpstr>Внутреннее строение</vt:lpstr>
      <vt:lpstr>Нервная система </vt:lpstr>
      <vt:lpstr>Выделительная система планарии:</vt:lpstr>
      <vt:lpstr>Регенерация тела планарии:</vt:lpstr>
      <vt:lpstr>Тип плоские черви Класс Трематоды (сосальщики) представитель: Печеночный сосальщик</vt:lpstr>
      <vt:lpstr>Слайд 14</vt:lpstr>
      <vt:lpstr>Цикл развития печеночного сосальщика</vt:lpstr>
      <vt:lpstr>Слайд 16</vt:lpstr>
      <vt:lpstr>Многообразие сосальщиков</vt:lpstr>
      <vt:lpstr>Класс Ленточные черви</vt:lpstr>
      <vt:lpstr>Строение ленточных червей</vt:lpstr>
      <vt:lpstr>Цикл развития бычьего цепня</vt:lpstr>
      <vt:lpstr>Многообразие ленточных червей</vt:lpstr>
      <vt:lpstr>Внешнее строение бычьего цепня</vt:lpstr>
      <vt:lpstr>Внутреннее строение</vt:lpstr>
      <vt:lpstr>Слайд 24</vt:lpstr>
      <vt:lpstr>Слайд 25</vt:lpstr>
      <vt:lpstr>Слайд 26</vt:lpstr>
      <vt:lpstr>Домашнее задание червей</vt:lpstr>
      <vt:lpstr>ресурсы</vt:lpstr>
    </vt:vector>
  </TitlesOfParts>
  <Company>Дом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Тип Плоские черви</dc:title>
  <dc:creator>Татьяна</dc:creator>
  <cp:lastModifiedBy>user</cp:lastModifiedBy>
  <cp:revision>5</cp:revision>
  <dcterms:created xsi:type="dcterms:W3CDTF">2011-09-13T15:36:17Z</dcterms:created>
  <dcterms:modified xsi:type="dcterms:W3CDTF">2013-12-10T07:05:26Z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792747</vt:lpwstr>
  </property>
  <property fmtid="{D5CDD505-2E9C-101B-9397-08002B2CF9AE}" pid="3" name="NXPowerLiteSettings">
    <vt:lpwstr>F7000400038000</vt:lpwstr>
  </property>
  <property fmtid="{D5CDD505-2E9C-101B-9397-08002B2CF9AE}" pid="4" name="NXPowerLiteVersion">
    <vt:lpwstr>D5.0.3</vt:lpwstr>
  </property>
</Properties>
</file>