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62" r:id="rId2"/>
    <p:sldId id="261" r:id="rId3"/>
    <p:sldId id="257" r:id="rId4"/>
    <p:sldId id="258" r:id="rId5"/>
    <p:sldId id="259" r:id="rId6"/>
    <p:sldId id="260" r:id="rId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6" d="100"/>
          <a:sy n="76" d="100"/>
        </p:scale>
        <p:origin x="-3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endParaRPr lang="ru-RU"/>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fld id="{F48D05D1-68BE-4944-8468-CAA1D0327CD9}" type="datetimeFigureOut">
              <a:rPr lang="ru-RU"/>
              <a:pPr/>
              <a:t>12.12.2013</a:t>
            </a:fld>
            <a:endParaRPr lang="ru-RU"/>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endParaRPr lang="ru-RU"/>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fld id="{FE428545-A740-4EAC-994C-79507E246A7D}"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29"/>
          <p:cNvSpPr>
            <a:spLocks noGrp="1"/>
          </p:cNvSpPr>
          <p:nvPr>
            <p:ph type="dt" sz="half" idx="10"/>
          </p:nvPr>
        </p:nvSpPr>
        <p:spPr/>
        <p:txBody>
          <a:bodyPr/>
          <a:lstStyle>
            <a:lvl1pPr>
              <a:defRPr/>
            </a:lvl1pPr>
          </a:lstStyle>
          <a:p>
            <a:pPr>
              <a:defRPr/>
            </a:pPr>
            <a:fld id="{D89B8253-09BF-416F-A688-78BC69299562}" type="datetimeFigureOut">
              <a:rPr lang="ru-RU"/>
              <a:pPr>
                <a:defRPr/>
              </a:pPr>
              <a:t>12.12.2013</a:t>
            </a:fld>
            <a:endParaRPr lang="ru-RU"/>
          </a:p>
        </p:txBody>
      </p:sp>
      <p:sp>
        <p:nvSpPr>
          <p:cNvPr id="5" name="Нижний колонтитул 18"/>
          <p:cNvSpPr>
            <a:spLocks noGrp="1"/>
          </p:cNvSpPr>
          <p:nvPr>
            <p:ph type="ftr" sz="quarter" idx="11"/>
          </p:nvPr>
        </p:nvSpPr>
        <p:spPr/>
        <p:txBody>
          <a:bodyPr/>
          <a:lstStyle>
            <a:lvl1pPr>
              <a:defRPr/>
            </a:lvl1pPr>
          </a:lstStyle>
          <a:p>
            <a:pPr>
              <a:defRPr/>
            </a:pPr>
            <a:endParaRPr lang="ru-RU"/>
          </a:p>
        </p:txBody>
      </p:sp>
      <p:sp>
        <p:nvSpPr>
          <p:cNvPr id="6" name="Номер слайда 26"/>
          <p:cNvSpPr>
            <a:spLocks noGrp="1"/>
          </p:cNvSpPr>
          <p:nvPr>
            <p:ph type="sldNum" sz="quarter" idx="12"/>
          </p:nvPr>
        </p:nvSpPr>
        <p:spPr/>
        <p:txBody>
          <a:bodyPr/>
          <a:lstStyle>
            <a:lvl1pPr>
              <a:defRPr/>
            </a:lvl1pPr>
          </a:lstStyle>
          <a:p>
            <a:pPr>
              <a:defRPr/>
            </a:pPr>
            <a:fld id="{11048F26-98E7-4887-8808-4B593557E88B}"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5F49C59F-7FE9-44E6-85EC-4B6761984CA3}" type="datetimeFigureOut">
              <a:rPr lang="ru-RU"/>
              <a:pPr>
                <a:defRPr/>
              </a:pPr>
              <a:t>12.12.2013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6E574388-10C0-476B-A7D7-BFE8357AB2DA}"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82CBE21A-BF14-4D21-B51D-D1B4122C814A}" type="datetimeFigureOut">
              <a:rPr lang="ru-RU"/>
              <a:pPr>
                <a:defRPr/>
              </a:pPr>
              <a:t>12.12.2013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9EA84590-77AC-4AF2-9F97-32AE1938FCA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4F3F48D1-5393-4810-BB09-0F1B839C49E9}" type="datetimeFigureOut">
              <a:rPr lang="ru-RU"/>
              <a:pPr>
                <a:defRPr/>
              </a:pPr>
              <a:t>12.12.2013</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53BB001F-EA4A-45AA-BC19-86CEFC18CFD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15171422-7A92-43F4-BD58-57030E37CE28}" type="datetimeFigureOut">
              <a:rPr lang="ru-RU"/>
              <a:pPr>
                <a:defRPr/>
              </a:pPr>
              <a:t>12.12.2013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6C97E5-537E-4959-AFAD-352AF29F2733}"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88507860-0FE6-4FE7-B3DE-9710BEDD15CD}" type="datetimeFigureOut">
              <a:rPr lang="ru-RU"/>
              <a:pPr>
                <a:defRPr/>
              </a:pPr>
              <a:t>12.12.2013</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9ECDD158-7669-451F-8661-F3858FF86F1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9"/>
          <p:cNvSpPr>
            <a:spLocks noGrp="1"/>
          </p:cNvSpPr>
          <p:nvPr>
            <p:ph type="dt" sz="half" idx="10"/>
          </p:nvPr>
        </p:nvSpPr>
        <p:spPr/>
        <p:txBody>
          <a:bodyPr/>
          <a:lstStyle>
            <a:lvl1pPr>
              <a:defRPr/>
            </a:lvl1pPr>
          </a:lstStyle>
          <a:p>
            <a:pPr>
              <a:defRPr/>
            </a:pPr>
            <a:fld id="{81FE165A-E377-460C-A9D0-DE3FDE211A2C}" type="datetimeFigureOut">
              <a:rPr lang="ru-RU"/>
              <a:pPr>
                <a:defRPr/>
              </a:pPr>
              <a:t>12.12.2013</a:t>
            </a:fld>
            <a:endParaRPr lang="ru-RU"/>
          </a:p>
        </p:txBody>
      </p:sp>
      <p:sp>
        <p:nvSpPr>
          <p:cNvPr id="8" name="Нижний колонтитул 21"/>
          <p:cNvSpPr>
            <a:spLocks noGrp="1"/>
          </p:cNvSpPr>
          <p:nvPr>
            <p:ph type="ftr" sz="quarter" idx="11"/>
          </p:nvPr>
        </p:nvSpPr>
        <p:spPr/>
        <p:txBody>
          <a:bodyPr/>
          <a:lstStyle>
            <a:lvl1pPr>
              <a:defRPr/>
            </a:lvl1pPr>
          </a:lstStyle>
          <a:p>
            <a:pPr>
              <a:defRPr/>
            </a:pPr>
            <a:endParaRPr lang="ru-RU"/>
          </a:p>
        </p:txBody>
      </p:sp>
      <p:sp>
        <p:nvSpPr>
          <p:cNvPr id="9" name="Номер слайда 17"/>
          <p:cNvSpPr>
            <a:spLocks noGrp="1"/>
          </p:cNvSpPr>
          <p:nvPr>
            <p:ph type="sldNum" sz="quarter" idx="12"/>
          </p:nvPr>
        </p:nvSpPr>
        <p:spPr/>
        <p:txBody>
          <a:bodyPr/>
          <a:lstStyle>
            <a:lvl1pPr>
              <a:defRPr/>
            </a:lvl1pPr>
          </a:lstStyle>
          <a:p>
            <a:pPr>
              <a:defRPr/>
            </a:pPr>
            <a:fld id="{D7F5D778-E1A7-47D2-AC80-B4103EEB161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520CAD95-914A-40E6-8B99-EDDFFAC280DE}" type="datetimeFigureOut">
              <a:rPr lang="ru-RU"/>
              <a:pPr>
                <a:defRPr/>
              </a:pPr>
              <a:t>12.12.2013</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3220A013-DFB0-4A36-9A66-5C615F37858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1A9AEC99-D0B0-49C6-A033-1DB35F2B0668}" type="datetimeFigureOut">
              <a:rPr lang="ru-RU"/>
              <a:pPr>
                <a:defRPr/>
              </a:pPr>
              <a:t>12.12.2013</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C7849D61-A6B8-499E-B33F-E06F6F9C99C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D034B7AA-D6B3-4600-A378-F3374B2CDEA2}" type="datetimeFigureOut">
              <a:rPr lang="ru-RU"/>
              <a:pPr>
                <a:defRPr/>
              </a:pPr>
              <a:t>12.12.2013</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4887A2BF-2DE8-42A1-85B0-002AEDB52BC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с одним вырезанным скругленным углом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ый треугольник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smtClean="0"/>
              <a:t>Образец заголовка</a:t>
            </a:r>
            <a:endParaRPr lang="en-US"/>
          </a:p>
        </p:txBody>
      </p:sp>
      <p:sp>
        <p:nvSpPr>
          <p:cNvPr id="4" name="Текст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4"/>
          <p:cNvSpPr>
            <a:spLocks noGrp="1"/>
          </p:cNvSpPr>
          <p:nvPr>
            <p:ph type="dt" sz="half" idx="10"/>
          </p:nvPr>
        </p:nvSpPr>
        <p:spPr/>
        <p:txBody>
          <a:bodyPr/>
          <a:lstStyle>
            <a:lvl1pPr>
              <a:defRPr/>
            </a:lvl1pPr>
          </a:lstStyle>
          <a:p>
            <a:pPr>
              <a:defRPr/>
            </a:pPr>
            <a:fld id="{B3222843-00FC-44E2-9D2B-8EFC3762A595}" type="datetimeFigureOut">
              <a:rPr lang="ru-RU"/>
              <a:pPr>
                <a:defRPr/>
              </a:pPr>
              <a:t>12.12.2013</a:t>
            </a:fld>
            <a:endParaRPr lang="ru-RU"/>
          </a:p>
        </p:txBody>
      </p:sp>
      <p:sp>
        <p:nvSpPr>
          <p:cNvPr id="10" name="Нижний колонтитул 5"/>
          <p:cNvSpPr>
            <a:spLocks noGrp="1"/>
          </p:cNvSpPr>
          <p:nvPr>
            <p:ph type="ftr" sz="quarter" idx="11"/>
          </p:nvPr>
        </p:nvSpPr>
        <p:spPr/>
        <p:txBody>
          <a:bodyPr/>
          <a:lstStyle>
            <a:lvl1pPr>
              <a:defRPr/>
            </a:lvl1pPr>
          </a:lstStyle>
          <a:p>
            <a:pPr>
              <a:defRPr/>
            </a:pPr>
            <a:endParaRPr lang="ru-RU"/>
          </a:p>
        </p:txBody>
      </p:sp>
      <p:sp>
        <p:nvSpPr>
          <p:cNvPr id="11" name="Номер слайда 6"/>
          <p:cNvSpPr>
            <a:spLocks noGrp="1"/>
          </p:cNvSpPr>
          <p:nvPr>
            <p:ph type="sldNum" sz="quarter" idx="12"/>
          </p:nvPr>
        </p:nvSpPr>
        <p:spPr>
          <a:xfrm>
            <a:off x="8077200" y="6356350"/>
            <a:ext cx="609600" cy="365125"/>
          </a:xfrm>
        </p:spPr>
        <p:txBody>
          <a:bodyPr/>
          <a:lstStyle>
            <a:lvl1pPr>
              <a:defRPr/>
            </a:lvl1pPr>
          </a:lstStyle>
          <a:p>
            <a:pPr>
              <a:defRPr/>
            </a:pPr>
            <a:fld id="{D3A48328-3D73-4F55-A7E9-AAA9E9A3880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Заголовок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ru-RU" smtClean="0"/>
              <a:t>Образец заголовка</a:t>
            </a:r>
            <a:endParaRPr lang="en-US" smtClean="0"/>
          </a:p>
        </p:txBody>
      </p:sp>
      <p:sp>
        <p:nvSpPr>
          <p:cNvPr id="1029" name="Текст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6FFBD17-F94D-4F14-B17A-409EE0A7DCDF}" type="datetimeFigureOut">
              <a:rPr lang="ru-RU"/>
              <a:pPr>
                <a:defRPr/>
              </a:pPr>
              <a:t>12.12.2013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C6BFEC7E-CEB6-4722-8651-FDFDE78C87FF}" type="slidenum">
              <a:rPr lang="ru-RU"/>
              <a:pPr>
                <a:defRPr/>
              </a:pPr>
              <a:t>‹#›</a:t>
            </a:fld>
            <a:endParaRPr lang="ru-RU"/>
          </a:p>
        </p:txBody>
      </p:sp>
      <p:grpSp>
        <p:nvGrpSpPr>
          <p:cNvPr id="1033" name="Группа 1"/>
          <p:cNvGrpSpPr>
            <a:grpSpLocks/>
          </p:cNvGrpSpPr>
          <p:nvPr/>
        </p:nvGrpSpPr>
        <p:grpSpPr bwMode="auto">
          <a:xfrm>
            <a:off x="-19050" y="203200"/>
            <a:ext cx="9180513" cy="647700"/>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1" r:id="rId7"/>
    <p:sldLayoutId id="2147483690" r:id="rId8"/>
    <p:sldLayoutId id="2147483698" r:id="rId9"/>
    <p:sldLayoutId id="2147483689" r:id="rId10"/>
    <p:sldLayoutId id="2147483688"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95536" y="1916832"/>
            <a:ext cx="8458200" cy="1222375"/>
          </a:xfrm>
        </p:spPr>
        <p:txBody>
          <a:bodyPr>
            <a:normAutofit fontScale="90000"/>
          </a:bodyPr>
          <a:lstStyle/>
          <a:p>
            <a:pPr algn="ctr" fontAlgn="auto">
              <a:spcAft>
                <a:spcPts val="0"/>
              </a:spcAft>
              <a:defRPr/>
            </a:pPr>
            <a:r>
              <a:rPr lang="ru-RU" dirty="0"/>
              <a:t>ВНЕШНЯЯ ОЦЕНКА УЧЕБНЫХ ДОСТИЖЕНИЙ</a:t>
            </a:r>
            <a:r>
              <a:rPr lang="ru-RU" sz="3600" dirty="0"/>
              <a:t> </a:t>
            </a:r>
          </a:p>
        </p:txBody>
      </p:sp>
      <p:sp>
        <p:nvSpPr>
          <p:cNvPr id="13314" name="Rectangle 3"/>
          <p:cNvSpPr>
            <a:spLocks noGrp="1" noChangeArrowheads="1"/>
          </p:cNvSpPr>
          <p:nvPr>
            <p:ph type="subTitle" idx="1"/>
          </p:nvPr>
        </p:nvSpPr>
        <p:spPr>
          <a:xfrm>
            <a:off x="323850" y="5373688"/>
            <a:ext cx="8458200" cy="914400"/>
          </a:xfrm>
        </p:spPr>
        <p:txBody>
          <a:bodyPr/>
          <a:lstStyle/>
          <a:p>
            <a:pPr marR="0" algn="ctr"/>
            <a:r>
              <a:rPr lang="ru-RU" b="1" smtClean="0">
                <a:solidFill>
                  <a:schemeClr val="tx2"/>
                </a:solidFill>
              </a:rPr>
              <a:t>ВОУД-201</a:t>
            </a:r>
            <a:r>
              <a:rPr lang="ru-RU" b="1" smtClean="0">
                <a:solidFill>
                  <a:schemeClr val="tx2"/>
                </a:solidFill>
                <a:latin typeface="Arial" charset="0"/>
              </a:rPr>
              <a:t>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endParaRPr lang="ru-RU" smtClean="0"/>
          </a:p>
        </p:txBody>
      </p:sp>
      <p:sp>
        <p:nvSpPr>
          <p:cNvPr id="14338" name="Содержимое 2"/>
          <p:cNvSpPr>
            <a:spLocks noGrp="1"/>
          </p:cNvSpPr>
          <p:nvPr>
            <p:ph idx="1"/>
          </p:nvPr>
        </p:nvSpPr>
        <p:spPr/>
        <p:txBody>
          <a:bodyPr/>
          <a:lstStyle/>
          <a:p>
            <a:r>
              <a:rPr lang="ru-RU" b="1" smtClean="0"/>
              <a:t>Технологическая инструкция </a:t>
            </a:r>
            <a:r>
              <a:rPr lang="ru-RU" smtClean="0"/>
              <a:t/>
            </a:r>
            <a:br>
              <a:rPr lang="ru-RU" smtClean="0"/>
            </a:br>
            <a:r>
              <a:rPr lang="ru-RU" b="1" smtClean="0"/>
              <a:t>по организации и проведению внешней оценки учебных достижений учащихся в организациях общего среднего образования Республики Казахстан в 2013 году </a:t>
            </a:r>
            <a:r>
              <a:rPr lang="ru-RU" smtClean="0"/>
              <a:t/>
            </a:r>
            <a:br>
              <a:rPr lang="ru-RU" smtClean="0"/>
            </a:br>
            <a:endParaRPr lang="ru-RU"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Прямоугольник 4"/>
          <p:cNvSpPr>
            <a:spLocks noChangeArrowheads="1"/>
          </p:cNvSpPr>
          <p:nvPr/>
        </p:nvSpPr>
        <p:spPr bwMode="auto">
          <a:xfrm>
            <a:off x="684213" y="1628775"/>
            <a:ext cx="7559675" cy="1938338"/>
          </a:xfrm>
          <a:prstGeom prst="rect">
            <a:avLst/>
          </a:prstGeom>
          <a:noFill/>
          <a:ln w="9525">
            <a:noFill/>
            <a:miter lim="800000"/>
            <a:headEnd/>
            <a:tailEnd/>
          </a:ln>
        </p:spPr>
        <p:txBody>
          <a:bodyPr>
            <a:spAutoFit/>
          </a:bodyPr>
          <a:lstStyle/>
          <a:p>
            <a:pPr algn="ctr"/>
            <a:r>
              <a:rPr lang="en-US" sz="4000" b="1">
                <a:latin typeface="Constantia" pitchFamily="18" charset="0"/>
              </a:rPr>
              <a:t>Проведение </a:t>
            </a:r>
            <a:r>
              <a:rPr lang="kk-KZ" sz="4000" b="1">
                <a:latin typeface="Constantia" pitchFamily="18" charset="0"/>
              </a:rPr>
              <a:t>ВОУД методом </a:t>
            </a:r>
            <a:r>
              <a:rPr lang="en-US" sz="4000" b="1">
                <a:latin typeface="Constantia" pitchFamily="18" charset="0"/>
              </a:rPr>
              <a:t>компьютерного тестирования</a:t>
            </a:r>
            <a:endParaRPr lang="ru-RU" sz="4000">
              <a:latin typeface="Constant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825" y="0"/>
            <a:ext cx="8686800" cy="476250"/>
          </a:xfrm>
        </p:spPr>
        <p:txBody>
          <a:bodyPr>
            <a:normAutofit fontScale="90000"/>
          </a:bodyPr>
          <a:lstStyle/>
          <a:p>
            <a:pPr algn="ctr" fontAlgn="auto">
              <a:spcAft>
                <a:spcPts val="0"/>
              </a:spcAft>
              <a:defRPr/>
            </a:pPr>
            <a:r>
              <a:rPr lang="kk-KZ" sz="2000" dirty="0" smtClean="0"/>
              <a:t/>
            </a:r>
            <a:br>
              <a:rPr lang="kk-KZ" sz="2000" dirty="0" smtClean="0"/>
            </a:br>
            <a:r>
              <a:rPr lang="kk-KZ" sz="2000" dirty="0" smtClean="0"/>
              <a:t/>
            </a:r>
            <a:br>
              <a:rPr lang="kk-KZ" sz="2000" dirty="0" smtClean="0"/>
            </a:br>
            <a:endParaRPr lang="ru-RU" dirty="0"/>
          </a:p>
        </p:txBody>
      </p:sp>
      <p:sp>
        <p:nvSpPr>
          <p:cNvPr id="16386" name="Содержимое 2"/>
          <p:cNvSpPr>
            <a:spLocks noGrp="1"/>
          </p:cNvSpPr>
          <p:nvPr>
            <p:ph idx="1"/>
          </p:nvPr>
        </p:nvSpPr>
        <p:spPr>
          <a:xfrm>
            <a:off x="0" y="404813"/>
            <a:ext cx="8991600" cy="5675312"/>
          </a:xfrm>
        </p:spPr>
        <p:txBody>
          <a:bodyPr/>
          <a:lstStyle/>
          <a:p>
            <a:r>
              <a:rPr lang="ru-RU" sz="1400" smtClean="0"/>
              <a:t>НЦТ разрабатывает и передает в ППЕНТ на электронных носителях или по телекоммуникационной сети АРМ «Школа (прием заявлении)», «Оператор», «База Учащихся (прием заявлении)»;</a:t>
            </a:r>
          </a:p>
          <a:p>
            <a:r>
              <a:rPr lang="ru-RU" sz="1400" smtClean="0"/>
              <a:t>ППЕНТ передает АРМ «Школа (прием заявлении)» и АРМ «Оператор» в школы  для установки и заполнения в установленные сроки; </a:t>
            </a:r>
          </a:p>
          <a:p>
            <a:r>
              <a:rPr lang="ru-RU" sz="1400" smtClean="0"/>
              <a:t>в ППЕНТ осуществляется установка АРМ «База Учащихся (прием заявлении)» и организуется работа по приему данных из школы;</a:t>
            </a:r>
          </a:p>
          <a:p>
            <a:r>
              <a:rPr lang="ru-RU" sz="1400" smtClean="0"/>
              <a:t>школа определяет ответственного школе  и формирует список учащихся, согласно приложениям 3, 4 к настоящей технологической инструкции, и утверждает в РОО (ГОО);</a:t>
            </a:r>
          </a:p>
          <a:p>
            <a:r>
              <a:rPr lang="ru-RU" sz="1400" smtClean="0"/>
              <a:t>утвержденные данные учащихся вводятся в АРМ «Оператор»;</a:t>
            </a:r>
          </a:p>
          <a:p>
            <a:r>
              <a:rPr lang="ru-RU" sz="1400" smtClean="0"/>
              <a:t>с помощью АРМ «Оператор» все данные о тестируемых передаются в АРМ «Школа (прием заявлений)» и формируется БД «Учащихся» из следующих введенных данных: «Область», «Район (город)», «Учебное заведение», «Класс», «Ф.И.О», «Год рождение», «Национальность» (заполняется согласно информационному справочнику), «Пол», «Язык обучения»;</a:t>
            </a:r>
          </a:p>
          <a:p>
            <a:r>
              <a:rPr lang="ru-RU" sz="1400" smtClean="0"/>
              <a:t>после внесения данных всех учащихся в БД «Учащихся» производится распределение по потокам и составление графика проведения тестирования в пределах установленных сроков; </a:t>
            </a:r>
          </a:p>
          <a:p>
            <a:r>
              <a:rPr lang="ru-RU" sz="1400" smtClean="0"/>
              <a:t>сформированная при помощи АРМ «Школа (прием заявлении)» БД «Учащихся» передается по телекоммуникационной сети или на носителях в ППЕНТ; </a:t>
            </a:r>
          </a:p>
          <a:p>
            <a:r>
              <a:rPr lang="ru-RU" sz="1400" smtClean="0"/>
              <a:t>п</a:t>
            </a:r>
            <a:r>
              <a:rPr lang="kk-KZ" sz="1400" smtClean="0"/>
              <a:t>осле свода данных ППЕНТ производит </a:t>
            </a:r>
            <a:r>
              <a:rPr lang="ru-RU" sz="1400" smtClean="0"/>
              <a:t>передачу данных через телекоммуникационную сеть в НЦТ;</a:t>
            </a:r>
          </a:p>
          <a:p>
            <a:r>
              <a:rPr lang="ru-RU" sz="1400" smtClean="0"/>
              <a:t>НЦТ формирует  и передает в ППЕНТ на электронных носителях или по телекоммуникационной сети АРМ «Тестируемый», «Компьютерный класс», «Школа (тестирование)», «База Учащихся (тестирование)»;</a:t>
            </a:r>
          </a:p>
          <a:p>
            <a:r>
              <a:rPr lang="ru-RU" sz="1400" smtClean="0"/>
              <a:t>ППЕНТ передает в школы для установки АРМ «Тестируемый», «Компьютерный класс» и «Школа (тестирование)»;</a:t>
            </a:r>
          </a:p>
          <a:p>
            <a:r>
              <a:rPr lang="ru-RU" sz="1400" smtClean="0"/>
              <a:t>при помощи АРМ «Компьютерный класс» создается регистрационный файл, с помощью которого регистрируются все компьютеры компьютерного класса;</a:t>
            </a:r>
          </a:p>
          <a:p>
            <a:r>
              <a:rPr lang="ru-RU" sz="1400" smtClean="0"/>
              <a:t>после регистрации программ формируется аудиторный список и выдается пропуск на тестирование, согласно приложению 5 к настоящей технологической инструкции.</a:t>
            </a:r>
          </a:p>
          <a:p>
            <a:endParaRPr lang="ru-RU" sz="1400" smtClean="0"/>
          </a:p>
        </p:txBody>
      </p:sp>
      <p:sp>
        <p:nvSpPr>
          <p:cNvPr id="4" name="Прямоугольник 3"/>
          <p:cNvSpPr/>
          <p:nvPr/>
        </p:nvSpPr>
        <p:spPr>
          <a:xfrm>
            <a:off x="250825" y="0"/>
            <a:ext cx="8569325" cy="646113"/>
          </a:xfrm>
          <a:prstGeom prst="rect">
            <a:avLst/>
          </a:prstGeom>
        </p:spPr>
        <p:txBody>
          <a:bodyPr>
            <a:spAutoFit/>
          </a:bodyPr>
          <a:lstStyle/>
          <a:p>
            <a:pPr algn="ctr" fontAlgn="auto">
              <a:spcBef>
                <a:spcPts val="0"/>
              </a:spcBef>
              <a:spcAft>
                <a:spcPts val="0"/>
              </a:spcAft>
              <a:defRPr/>
            </a:pPr>
            <a:r>
              <a:rPr lang="kk-KZ" b="1" dirty="0">
                <a:solidFill>
                  <a:schemeClr val="tx1">
                    <a:lumMod val="95000"/>
                    <a:lumOff val="5000"/>
                  </a:schemeClr>
                </a:solidFill>
                <a:latin typeface="+mn-lt"/>
              </a:rPr>
              <a:t>Этап подготовки к проведению тестирования:</a:t>
            </a:r>
            <a:r>
              <a:rPr lang="ru-RU" b="1" dirty="0">
                <a:solidFill>
                  <a:schemeClr val="tx1">
                    <a:lumMod val="95000"/>
                    <a:lumOff val="5000"/>
                  </a:schemeClr>
                </a:solidFill>
                <a:latin typeface="+mn-lt"/>
              </a:rPr>
              <a:t/>
            </a:r>
            <a:br>
              <a:rPr lang="ru-RU" b="1" dirty="0">
                <a:solidFill>
                  <a:schemeClr val="tx1">
                    <a:lumMod val="95000"/>
                    <a:lumOff val="5000"/>
                  </a:schemeClr>
                </a:solidFill>
                <a:latin typeface="+mn-lt"/>
              </a:rPr>
            </a:br>
            <a:endParaRPr lang="ru-RU" b="1" dirty="0">
              <a:solidFill>
                <a:schemeClr val="tx1">
                  <a:lumMod val="95000"/>
                  <a:lumOff val="5000"/>
                </a:schemeClr>
              </a:solidFill>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549275"/>
          </a:xfrm>
        </p:spPr>
        <p:txBody>
          <a:bodyPr>
            <a:normAutofit fontScale="90000"/>
          </a:bodyPr>
          <a:lstStyle/>
          <a:p>
            <a:pPr algn="ctr" fontAlgn="auto">
              <a:spcAft>
                <a:spcPts val="0"/>
              </a:spcAft>
              <a:defRPr/>
            </a:pPr>
            <a:r>
              <a:rPr lang="kk-KZ" sz="2000" b="1" dirty="0" smtClean="0">
                <a:solidFill>
                  <a:schemeClr val="tx1">
                    <a:lumMod val="95000"/>
                    <a:lumOff val="5000"/>
                  </a:schemeClr>
                </a:solidFill>
              </a:rPr>
              <a:t>Этап проведения тестирования:</a:t>
            </a:r>
            <a:r>
              <a:rPr lang="ru-RU" sz="2000" b="1" dirty="0" smtClean="0">
                <a:solidFill>
                  <a:schemeClr val="tx1">
                    <a:lumMod val="95000"/>
                    <a:lumOff val="5000"/>
                  </a:schemeClr>
                </a:solidFill>
              </a:rPr>
              <a:t/>
            </a:r>
            <a:br>
              <a:rPr lang="ru-RU" sz="2000" b="1" dirty="0" smtClean="0">
                <a:solidFill>
                  <a:schemeClr val="tx1">
                    <a:lumMod val="95000"/>
                    <a:lumOff val="5000"/>
                  </a:schemeClr>
                </a:solidFill>
              </a:rPr>
            </a:br>
            <a:endParaRPr lang="ru-RU" sz="2000" b="1" dirty="0">
              <a:solidFill>
                <a:schemeClr val="tx1">
                  <a:lumMod val="95000"/>
                  <a:lumOff val="5000"/>
                </a:schemeClr>
              </a:solidFill>
            </a:endParaRPr>
          </a:p>
        </p:txBody>
      </p:sp>
      <p:sp>
        <p:nvSpPr>
          <p:cNvPr id="3" name="Содержимое 2"/>
          <p:cNvSpPr>
            <a:spLocks noGrp="1"/>
          </p:cNvSpPr>
          <p:nvPr>
            <p:ph idx="1"/>
          </p:nvPr>
        </p:nvSpPr>
        <p:spPr>
          <a:xfrm>
            <a:off x="304800" y="333375"/>
            <a:ext cx="8686800" cy="6264275"/>
          </a:xfrm>
        </p:spPr>
        <p:txBody>
          <a:bodyPr>
            <a:normAutofit fontScale="32500" lnSpcReduction="20000"/>
          </a:bodyPr>
          <a:lstStyle/>
          <a:p>
            <a:pPr marL="274320" indent="-274320" fontAlgn="auto">
              <a:spcAft>
                <a:spcPts val="0"/>
              </a:spcAft>
              <a:buClr>
                <a:schemeClr val="accent3"/>
              </a:buClr>
              <a:buFont typeface="Wingdings 2"/>
              <a:buChar char=""/>
              <a:defRPr/>
            </a:pPr>
            <a:r>
              <a:rPr lang="kk-KZ" sz="4300" dirty="0" smtClean="0">
                <a:latin typeface="+mj-lt"/>
                <a:cs typeface="Times New Roman" pitchFamily="18" charset="0"/>
              </a:rPr>
              <a:t>у</a:t>
            </a:r>
            <a:r>
              <a:rPr lang="ru-RU" sz="4300" dirty="0" err="1" smtClean="0">
                <a:latin typeface="+mj-lt"/>
                <a:cs typeface="Times New Roman" pitchFamily="18" charset="0"/>
              </a:rPr>
              <a:t>чащиеся</a:t>
            </a:r>
            <a:r>
              <a:rPr lang="ru-RU" sz="4300" dirty="0" smtClean="0">
                <a:latin typeface="+mj-lt"/>
                <a:cs typeface="Times New Roman" pitchFamily="18" charset="0"/>
              </a:rPr>
              <a:t> запускаются в компьютерный класс по пропуску на основании аудиторного списка и без посторонних предметов</a:t>
            </a:r>
            <a:r>
              <a:rPr lang="kk-KZ" sz="4300" dirty="0" smtClean="0">
                <a:latin typeface="+mj-lt"/>
                <a:cs typeface="Times New Roman" pitchFamily="18" charset="0"/>
              </a:rPr>
              <a:t>;</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kk-KZ" sz="4300" dirty="0" smtClean="0">
                <a:latin typeface="+mj-lt"/>
                <a:cs typeface="Times New Roman" pitchFamily="18" charset="0"/>
              </a:rPr>
              <a:t>у</a:t>
            </a:r>
            <a:r>
              <a:rPr lang="ru-RU" sz="4300" dirty="0" err="1" smtClean="0">
                <a:latin typeface="+mj-lt"/>
                <a:cs typeface="Times New Roman" pitchFamily="18" charset="0"/>
              </a:rPr>
              <a:t>чащийся</a:t>
            </a:r>
            <a:r>
              <a:rPr lang="ru-RU" sz="4300" dirty="0" smtClean="0">
                <a:latin typeface="+mj-lt"/>
                <a:cs typeface="Times New Roman" pitchFamily="18" charset="0"/>
              </a:rPr>
              <a:t> занимает любой свободный компьютер в компьютерном классе. </a:t>
            </a:r>
          </a:p>
          <a:p>
            <a:pPr marL="274320" indent="-274320" fontAlgn="auto">
              <a:spcAft>
                <a:spcPts val="0"/>
              </a:spcAft>
              <a:buClr>
                <a:schemeClr val="accent3"/>
              </a:buClr>
              <a:buFont typeface="Wingdings 2"/>
              <a:buChar char=""/>
              <a:defRPr/>
            </a:pPr>
            <a:r>
              <a:rPr lang="kk-KZ" sz="4300" dirty="0" smtClean="0">
                <a:latin typeface="+mj-lt"/>
                <a:cs typeface="Times New Roman" pitchFamily="18" charset="0"/>
              </a:rPr>
              <a:t>з</a:t>
            </a:r>
            <a:r>
              <a:rPr lang="ru-RU" sz="4300" dirty="0" err="1" smtClean="0">
                <a:latin typeface="+mj-lt"/>
                <a:cs typeface="Times New Roman" pitchFamily="18" charset="0"/>
              </a:rPr>
              <a:t>апуск</a:t>
            </a:r>
            <a:r>
              <a:rPr lang="ru-RU" sz="4300" dirty="0" smtClean="0">
                <a:latin typeface="+mj-lt"/>
                <a:cs typeface="Times New Roman" pitchFamily="18" charset="0"/>
              </a:rPr>
              <a:t> учащихся заканчивается с момента объявления начала тестирования</a:t>
            </a:r>
            <a:r>
              <a:rPr lang="kk-KZ" sz="4300" dirty="0" smtClean="0">
                <a:latin typeface="+mj-lt"/>
                <a:cs typeface="Times New Roman" pitchFamily="18" charset="0"/>
              </a:rPr>
              <a:t>;</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kk-KZ" sz="4300" dirty="0" smtClean="0">
                <a:latin typeface="+mj-lt"/>
                <a:cs typeface="Times New Roman" pitchFamily="18" charset="0"/>
              </a:rPr>
              <a:t>у</a:t>
            </a:r>
            <a:r>
              <a:rPr lang="ru-RU" sz="4300" dirty="0" err="1" smtClean="0">
                <a:latin typeface="+mj-lt"/>
                <a:cs typeface="Times New Roman" pitchFamily="18" charset="0"/>
              </a:rPr>
              <a:t>чащемуся</a:t>
            </a:r>
            <a:r>
              <a:rPr lang="ru-RU" sz="4300" dirty="0" smtClean="0">
                <a:latin typeface="+mj-lt"/>
                <a:cs typeface="Times New Roman" pitchFamily="18" charset="0"/>
              </a:rPr>
              <a:t> следует соблюдать правила поведения учащихся на тестировании согласно пункту 27, главы</a:t>
            </a:r>
            <a:r>
              <a:rPr lang="kk-KZ" sz="4300" dirty="0" smtClean="0">
                <a:latin typeface="+mj-lt"/>
                <a:cs typeface="Times New Roman" pitchFamily="18" charset="0"/>
              </a:rPr>
              <a:t> 9</a:t>
            </a:r>
            <a:r>
              <a:rPr lang="ru-RU" sz="4300" dirty="0" smtClean="0">
                <a:latin typeface="+mj-lt"/>
                <a:cs typeface="Times New Roman" pitchFamily="18" charset="0"/>
              </a:rPr>
              <a:t> настоящей технологической инструкции и внимательно работать с программой;</a:t>
            </a:r>
          </a:p>
          <a:p>
            <a:pPr marL="274320" indent="-274320" fontAlgn="auto">
              <a:spcAft>
                <a:spcPts val="0"/>
              </a:spcAft>
              <a:buClr>
                <a:schemeClr val="accent3"/>
              </a:buClr>
              <a:buFont typeface="Wingdings 2"/>
              <a:buChar char=""/>
              <a:defRPr/>
            </a:pPr>
            <a:r>
              <a:rPr lang="kk-KZ" sz="4300" dirty="0" smtClean="0">
                <a:latin typeface="+mj-lt"/>
                <a:cs typeface="Times New Roman" pitchFamily="18" charset="0"/>
              </a:rPr>
              <a:t>п</a:t>
            </a:r>
            <a:r>
              <a:rPr lang="ru-RU" sz="4300" dirty="0" err="1" smtClean="0">
                <a:latin typeface="+mj-lt"/>
                <a:cs typeface="Times New Roman" pitchFamily="18" charset="0"/>
              </a:rPr>
              <a:t>орядок</a:t>
            </a:r>
            <a:r>
              <a:rPr lang="ru-RU" sz="4300" dirty="0" smtClean="0">
                <a:latin typeface="+mj-lt"/>
                <a:cs typeface="Times New Roman" pitchFamily="18" charset="0"/>
              </a:rPr>
              <a:t> выполнения работ учащегося с АРМ «Тестируемый»:</a:t>
            </a: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запускается программа и выбирается из списка фамилия, имя, отчество учащегося;</a:t>
            </a: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нажимается кнопка «Начать тестирование». В появившемся окне вводится пароль, который указан на пропуске. Пароль для каждого тестируемого индивидуальный</a:t>
            </a:r>
            <a:r>
              <a:rPr lang="kk-KZ" sz="4300" dirty="0" smtClean="0">
                <a:latin typeface="+mj-lt"/>
                <a:cs typeface="Times New Roman" pitchFamily="18" charset="0"/>
              </a:rPr>
              <a:t>;</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вводится код тестирования общий для всех участников, записанный на доске ответственным по школе;</a:t>
            </a: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откроется форма тестирования для одного предмета. Порядок выбора предмета тестирования согласно по списку идентичен для всех участников. Тестовые задания считываются с монитора компьютера</a:t>
            </a:r>
            <a:r>
              <a:rPr lang="kk-KZ" sz="4300" dirty="0" smtClean="0">
                <a:latin typeface="+mj-lt"/>
                <a:cs typeface="Times New Roman" pitchFamily="18" charset="0"/>
              </a:rPr>
              <a:t>;</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в правом верхнем углу рабочего окна отображается «Время отведенное для каждого предмета». После начала тестирования начинается автоматический отсчет времени. Время тестирования 120 минут (2 часа). После каждые 30 минут работы на компьютере учащиеся выходят на 10 минутный перерыв. За это время программа автоматический останавливается, время перерыва не входит на чистое время тестирования</a:t>
            </a:r>
            <a:r>
              <a:rPr lang="kk-KZ" sz="4300" dirty="0" smtClean="0">
                <a:latin typeface="+mj-lt"/>
                <a:cs typeface="Times New Roman" pitchFamily="18" charset="0"/>
              </a:rPr>
              <a:t>;</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после перерыва учащимся занимается любой компьютер в компьютерном классе;</a:t>
            </a: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для начало тестирования следующего предмета, заново вводится пароль, указанный на пропуске и </a:t>
            </a:r>
            <a:r>
              <a:rPr lang="kk-KZ" sz="4300" dirty="0" smtClean="0">
                <a:latin typeface="+mj-lt"/>
                <a:cs typeface="Times New Roman" pitchFamily="18" charset="0"/>
              </a:rPr>
              <a:t>код тестирования;</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ru-RU" sz="4300" dirty="0" err="1" smtClean="0">
                <a:latin typeface="+mj-lt"/>
                <a:cs typeface="Times New Roman" pitchFamily="18" charset="0"/>
              </a:rPr>
              <a:t>п</a:t>
            </a:r>
            <a:r>
              <a:rPr lang="kk-KZ" sz="4300" dirty="0" smtClean="0">
                <a:latin typeface="+mj-lt"/>
                <a:cs typeface="Times New Roman" pitchFamily="18" charset="0"/>
              </a:rPr>
              <a:t>осле окончания тестирования каждого предмета по сети или с помощью электронного носителя результаты тестирования каждого учащегося передаются в АРМ «Компьютерный класс»;</a:t>
            </a:r>
            <a:endParaRPr lang="ru-RU" sz="4300" dirty="0" smtClean="0">
              <a:latin typeface="+mj-lt"/>
              <a:cs typeface="Times New Roman" pitchFamily="18" charset="0"/>
            </a:endParaRP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после сбора всех результатов в АРМ «Компьютерный класс» передается аудиторный список на следующий предмет в АРМ «Тестируемый»;</a:t>
            </a:r>
          </a:p>
          <a:p>
            <a:pPr marL="274320" indent="-274320" fontAlgn="auto">
              <a:spcAft>
                <a:spcPts val="0"/>
              </a:spcAft>
              <a:buClr>
                <a:schemeClr val="accent3"/>
              </a:buClr>
              <a:buFont typeface="Wingdings 2"/>
              <a:buChar char=""/>
              <a:defRPr/>
            </a:pPr>
            <a:r>
              <a:rPr lang="ru-RU" sz="4300" dirty="0" smtClean="0">
                <a:latin typeface="+mj-lt"/>
                <a:cs typeface="Times New Roman" pitchFamily="18" charset="0"/>
              </a:rPr>
              <a:t>после дня тестирования, ответственным по школе осуществляется передача результатов тестирования в ППЕНТ. </a:t>
            </a:r>
          </a:p>
          <a:p>
            <a:pPr marL="274320" indent="-274320" fontAlgn="auto">
              <a:spcAft>
                <a:spcPts val="0"/>
              </a:spcAft>
              <a:buClr>
                <a:schemeClr val="accent3"/>
              </a:buClr>
              <a:buFont typeface="Wingdings 2"/>
              <a:buChar char=""/>
              <a:defRPr/>
            </a:pPr>
            <a:endParaRPr lang="ru-RU"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620713"/>
          </a:xfrm>
        </p:spPr>
        <p:txBody>
          <a:bodyPr>
            <a:normAutofit fontScale="90000"/>
          </a:bodyPr>
          <a:lstStyle/>
          <a:p>
            <a:pPr algn="ctr" fontAlgn="auto">
              <a:spcAft>
                <a:spcPts val="0"/>
              </a:spcAft>
              <a:defRPr/>
            </a:pPr>
            <a:r>
              <a:rPr lang="kk-KZ" sz="2000" b="1" dirty="0" smtClean="0">
                <a:solidFill>
                  <a:schemeClr val="tx1">
                    <a:lumMod val="95000"/>
                    <a:lumOff val="5000"/>
                  </a:schemeClr>
                </a:solidFill>
              </a:rPr>
              <a:t>Этап обработки результатов компьютерного тестирования:</a:t>
            </a:r>
            <a:r>
              <a:rPr lang="ru-RU" sz="2000" b="1" dirty="0" smtClean="0">
                <a:solidFill>
                  <a:schemeClr val="tx1">
                    <a:lumMod val="95000"/>
                    <a:lumOff val="5000"/>
                  </a:schemeClr>
                </a:solidFill>
              </a:rPr>
              <a:t/>
            </a:r>
            <a:br>
              <a:rPr lang="ru-RU" sz="2000" b="1" dirty="0" smtClean="0">
                <a:solidFill>
                  <a:schemeClr val="tx1">
                    <a:lumMod val="95000"/>
                    <a:lumOff val="5000"/>
                  </a:schemeClr>
                </a:solidFill>
              </a:rPr>
            </a:br>
            <a:endParaRPr lang="ru-RU" sz="2000" b="1" dirty="0">
              <a:solidFill>
                <a:schemeClr val="tx1">
                  <a:lumMod val="95000"/>
                  <a:lumOff val="5000"/>
                </a:schemeClr>
              </a:solidFill>
            </a:endParaRPr>
          </a:p>
        </p:txBody>
      </p:sp>
      <p:sp>
        <p:nvSpPr>
          <p:cNvPr id="3" name="Содержимое 2"/>
          <p:cNvSpPr>
            <a:spLocks noGrp="1"/>
          </p:cNvSpPr>
          <p:nvPr>
            <p:ph idx="1"/>
          </p:nvPr>
        </p:nvSpPr>
        <p:spPr>
          <a:xfrm>
            <a:off x="304800" y="404813"/>
            <a:ext cx="8686800" cy="6119812"/>
          </a:xfrm>
        </p:spPr>
        <p:txBody>
          <a:bodyPr>
            <a:normAutofit fontScale="77500" lnSpcReduction="20000"/>
          </a:bodyPr>
          <a:lstStyle/>
          <a:p>
            <a:pPr marL="274320" indent="-274320" fontAlgn="auto">
              <a:spcAft>
                <a:spcPts val="0"/>
              </a:spcAft>
              <a:buClr>
                <a:schemeClr val="accent3"/>
              </a:buClr>
              <a:buFont typeface="Wingdings 2"/>
              <a:buChar char=""/>
              <a:defRPr/>
            </a:pPr>
            <a:r>
              <a:rPr lang="ru-RU" dirty="0" smtClean="0"/>
              <a:t>ответственный по школе передает в ППЕНТ файл, сформированный после окончания тестирования с помощью </a:t>
            </a:r>
            <a:r>
              <a:rPr lang="en-US" dirty="0" smtClean="0"/>
              <a:t>АРМ «</a:t>
            </a:r>
            <a:r>
              <a:rPr lang="ru-RU" dirty="0" smtClean="0"/>
              <a:t>Компьютерный класс</a:t>
            </a:r>
            <a:r>
              <a:rPr lang="en-US" dirty="0" smtClean="0"/>
              <a:t>»;</a:t>
            </a:r>
            <a:endParaRPr lang="ru-RU" dirty="0" smtClean="0"/>
          </a:p>
          <a:p>
            <a:pPr marL="274320" indent="-274320" fontAlgn="auto">
              <a:spcAft>
                <a:spcPts val="0"/>
              </a:spcAft>
              <a:buClr>
                <a:schemeClr val="accent3"/>
              </a:buClr>
              <a:buFont typeface="Wingdings 2"/>
              <a:buChar char=""/>
              <a:defRPr/>
            </a:pPr>
            <a:r>
              <a:rPr lang="ru-RU" dirty="0" smtClean="0"/>
              <a:t>ППЕНТ сообщает в НЦТ об окончании тестирования потока;</a:t>
            </a:r>
          </a:p>
          <a:p>
            <a:pPr marL="274320" indent="-274320" fontAlgn="auto">
              <a:spcAft>
                <a:spcPts val="0"/>
              </a:spcAft>
              <a:buClr>
                <a:schemeClr val="accent3"/>
              </a:buClr>
              <a:buFont typeface="Wingdings 2"/>
              <a:buChar char=""/>
              <a:defRPr/>
            </a:pPr>
            <a:r>
              <a:rPr lang="ru-RU" dirty="0" smtClean="0"/>
              <a:t>с помощью программы АРМ «База Учащихся (тестирование)» производится оценка работ и выдается экзаменационная ведомость тестирования в разрезе школы в </a:t>
            </a:r>
            <a:r>
              <a:rPr lang="kk-KZ" dirty="0" smtClean="0"/>
              <a:t>4</a:t>
            </a:r>
            <a:r>
              <a:rPr lang="ru-RU" dirty="0" smtClean="0"/>
              <a:t>-</a:t>
            </a:r>
            <a:r>
              <a:rPr lang="ru-RU" dirty="0" err="1" smtClean="0"/>
              <a:t>х</a:t>
            </a:r>
            <a:r>
              <a:rPr lang="ru-RU" dirty="0" smtClean="0"/>
              <a:t> экземплярах (для администрации школы, РОО или ГОО, представителя Министерства и ППЕНТ);</a:t>
            </a:r>
          </a:p>
          <a:p>
            <a:pPr marL="274320" indent="-274320" fontAlgn="auto">
              <a:spcAft>
                <a:spcPts val="0"/>
              </a:spcAft>
              <a:buClr>
                <a:schemeClr val="accent3"/>
              </a:buClr>
              <a:buFont typeface="Wingdings 2"/>
              <a:buChar char=""/>
              <a:defRPr/>
            </a:pPr>
            <a:r>
              <a:rPr lang="ru-RU" dirty="0" smtClean="0"/>
              <a:t>экзаменационная ведомость подписывается руководителем ППЕНТ, представителем Министерства, представителем ДКСО и заверяется печатью ППЕНТ;</a:t>
            </a:r>
          </a:p>
          <a:p>
            <a:pPr marL="274320" indent="-274320" fontAlgn="auto">
              <a:spcAft>
                <a:spcPts val="0"/>
              </a:spcAft>
              <a:buClr>
                <a:schemeClr val="accent3"/>
              </a:buClr>
              <a:buFont typeface="Wingdings 2"/>
              <a:buChar char=""/>
              <a:defRPr/>
            </a:pPr>
            <a:r>
              <a:rPr lang="kk-KZ" dirty="0" smtClean="0"/>
              <a:t>после завершения всех потоков дня тестирования НЦТ по </a:t>
            </a:r>
            <a:r>
              <a:rPr lang="ru-RU" dirty="0" smtClean="0"/>
              <a:t>телекоммуникационной сети высылает файл кодов правильных ответов;</a:t>
            </a:r>
          </a:p>
          <a:p>
            <a:pPr marL="274320" indent="-274320" fontAlgn="auto">
              <a:spcAft>
                <a:spcPts val="0"/>
              </a:spcAft>
              <a:buClr>
                <a:schemeClr val="accent3"/>
              </a:buClr>
              <a:buFont typeface="Wingdings 2"/>
              <a:buChar char=""/>
              <a:defRPr/>
            </a:pPr>
            <a:r>
              <a:rPr lang="kk-KZ" dirty="0" smtClean="0"/>
              <a:t>ППЕНТ статистические данные по окончанию каждого потока передает в НЦТ по телекоммуникационной сети;</a:t>
            </a:r>
            <a:endParaRPr lang="ru-RU" dirty="0" smtClean="0"/>
          </a:p>
          <a:p>
            <a:pPr marL="274320" indent="-274320" fontAlgn="auto">
              <a:spcAft>
                <a:spcPts val="0"/>
              </a:spcAft>
              <a:buClr>
                <a:schemeClr val="accent3"/>
              </a:buClr>
              <a:buFont typeface="Wingdings 2"/>
              <a:buChar char=""/>
              <a:defRPr/>
            </a:pPr>
            <a:r>
              <a:rPr lang="kk-KZ" dirty="0" smtClean="0"/>
              <a:t>сообщение результатов ВОУД производится в течение трех дней после завершения тестирования всех потоков;</a:t>
            </a:r>
            <a:endParaRPr lang="ru-RU" dirty="0" smtClean="0"/>
          </a:p>
          <a:p>
            <a:pPr marL="274320" indent="-274320" fontAlgn="auto">
              <a:spcAft>
                <a:spcPts val="0"/>
              </a:spcAft>
              <a:buClr>
                <a:schemeClr val="accent3"/>
              </a:buClr>
              <a:buFont typeface="Wingdings 2"/>
              <a:buChar char=""/>
              <a:defRPr/>
            </a:pPr>
            <a:r>
              <a:rPr lang="kk-KZ" dirty="0" smtClean="0"/>
              <a:t>по завершению тестирования всех потоков в НЦТ по телекоммуникационной сети передается итоговый файл.</a:t>
            </a:r>
            <a:endParaRPr lang="ru-RU" dirty="0" smtClean="0"/>
          </a:p>
          <a:p>
            <a:pPr marL="274320" indent="-274320" fontAlgn="auto">
              <a:spcAft>
                <a:spcPts val="0"/>
              </a:spcAft>
              <a:buClr>
                <a:schemeClr val="accent3"/>
              </a:buClr>
              <a:buFont typeface="Wingdings 2"/>
              <a:buChar char=""/>
              <a:defRPr/>
            </a:pPr>
            <a:r>
              <a:rPr lang="kk-KZ" dirty="0" smtClean="0"/>
              <a:t> </a:t>
            </a:r>
            <a:endParaRPr lang="ru-RU" dirty="0" smtClean="0"/>
          </a:p>
          <a:p>
            <a:pPr marL="274320" indent="-274320" fontAlgn="auto">
              <a:spcAft>
                <a:spcPts val="0"/>
              </a:spcAft>
              <a:buClr>
                <a:schemeClr val="accent3"/>
              </a:buClr>
              <a:buFont typeface="Wingdings 2"/>
              <a:buChar char=""/>
              <a:defRPr/>
            </a:pP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TotalTime>
  <Words>662</Words>
  <Application>Microsoft Office PowerPoint</Application>
  <PresentationFormat>Экран (4:3)</PresentationFormat>
  <Paragraphs>44</Paragraphs>
  <Slides>6</Slides>
  <Notes>6</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4</vt:i4>
      </vt:variant>
      <vt:variant>
        <vt:lpstr>Заголовки слайдов</vt:lpstr>
      </vt:variant>
      <vt:variant>
        <vt:i4>6</vt:i4>
      </vt:variant>
    </vt:vector>
  </HeadingPairs>
  <TitlesOfParts>
    <vt:vector size="15" baseType="lpstr">
      <vt:lpstr>Constantia</vt:lpstr>
      <vt:lpstr>Arial</vt:lpstr>
      <vt:lpstr>Calibri</vt:lpstr>
      <vt:lpstr>Wingdings 2</vt:lpstr>
      <vt:lpstr>Times New Roman</vt:lpstr>
      <vt:lpstr>Поток</vt:lpstr>
      <vt:lpstr>Поток</vt:lpstr>
      <vt:lpstr>Поток</vt:lpstr>
      <vt:lpstr>Поток</vt:lpstr>
      <vt:lpstr>Слайд 1</vt:lpstr>
      <vt:lpstr>Слайд 2</vt:lpstr>
      <vt:lpstr>Слайд 3</vt:lpstr>
      <vt:lpstr>  </vt:lpstr>
      <vt:lpstr>Этап проведения тестирования: </vt:lpstr>
      <vt:lpstr>Этап обработки результатов компьютерного тестирования: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Технологическая инструкция  по организации и проведению внешней оценки учебных достижений учащихся в организациях общего среднего образования Республики Казахстан в 2013 году</dc:title>
  <dc:creator>1</dc:creator>
  <cp:lastModifiedBy>Приёмная</cp:lastModifiedBy>
  <cp:revision>4</cp:revision>
  <dcterms:created xsi:type="dcterms:W3CDTF">2013-03-31T07:09:55Z</dcterms:created>
  <dcterms:modified xsi:type="dcterms:W3CDTF">2013-12-12T05:02:35Z</dcterms:modified>
</cp:coreProperties>
</file>