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57" r:id="rId4"/>
    <p:sldId id="281" r:id="rId5"/>
    <p:sldId id="276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78" r:id="rId14"/>
    <p:sldId id="279" r:id="rId15"/>
    <p:sldId id="280" r:id="rId16"/>
    <p:sldId id="277" r:id="rId17"/>
    <p:sldId id="275" r:id="rId18"/>
    <p:sldId id="274" r:id="rId19"/>
    <p:sldId id="273" r:id="rId20"/>
    <p:sldId id="272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73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8BBB5D6-01B2-4E88-9B12-3C229B8C0F3A}" type="datetimeFigureOut">
              <a:rPr lang="ru-RU" smtClean="0"/>
              <a:pPr/>
              <a:t>18.11.2012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28C2821-03A7-4A2E-9132-41B34F22BA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BBB5D6-01B2-4E88-9B12-3C229B8C0F3A}" type="datetimeFigureOut">
              <a:rPr lang="ru-RU" smtClean="0"/>
              <a:pPr/>
              <a:t>18.11.2012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8C2821-03A7-4A2E-9132-41B34F22BA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BBB5D6-01B2-4E88-9B12-3C229B8C0F3A}" type="datetimeFigureOut">
              <a:rPr lang="ru-RU" smtClean="0"/>
              <a:pPr/>
              <a:t>18.11.2012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8C2821-03A7-4A2E-9132-41B34F22BA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BBB5D6-01B2-4E88-9B12-3C229B8C0F3A}" type="datetimeFigureOut">
              <a:rPr lang="ru-RU" smtClean="0"/>
              <a:pPr/>
              <a:t>18.11.2012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8C2821-03A7-4A2E-9132-41B34F22BA6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BBB5D6-01B2-4E88-9B12-3C229B8C0F3A}" type="datetimeFigureOut">
              <a:rPr lang="ru-RU" smtClean="0"/>
              <a:pPr/>
              <a:t>18.11.2012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8C2821-03A7-4A2E-9132-41B34F22BA6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BBB5D6-01B2-4E88-9B12-3C229B8C0F3A}" type="datetimeFigureOut">
              <a:rPr lang="ru-RU" smtClean="0"/>
              <a:pPr/>
              <a:t>18.11.2012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8C2821-03A7-4A2E-9132-41B34F22BA6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BBB5D6-01B2-4E88-9B12-3C229B8C0F3A}" type="datetimeFigureOut">
              <a:rPr lang="ru-RU" smtClean="0"/>
              <a:pPr/>
              <a:t>18.11.2012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8C2821-03A7-4A2E-9132-41B34F22BA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BBB5D6-01B2-4E88-9B12-3C229B8C0F3A}" type="datetimeFigureOut">
              <a:rPr lang="ru-RU" smtClean="0"/>
              <a:pPr/>
              <a:t>18.11.2012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8C2821-03A7-4A2E-9132-41B34F22BA6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BBB5D6-01B2-4E88-9B12-3C229B8C0F3A}" type="datetimeFigureOut">
              <a:rPr lang="ru-RU" smtClean="0"/>
              <a:pPr/>
              <a:t>18.11.2012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8C2821-03A7-4A2E-9132-41B34F22BA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8BBB5D6-01B2-4E88-9B12-3C229B8C0F3A}" type="datetimeFigureOut">
              <a:rPr lang="ru-RU" smtClean="0"/>
              <a:pPr/>
              <a:t>18.11.2012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8C2821-03A7-4A2E-9132-41B34F22BA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8BBB5D6-01B2-4E88-9B12-3C229B8C0F3A}" type="datetimeFigureOut">
              <a:rPr lang="ru-RU" smtClean="0"/>
              <a:pPr/>
              <a:t>18.11.2012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28C2821-03A7-4A2E-9132-41B34F22BA6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8BBB5D6-01B2-4E88-9B12-3C229B8C0F3A}" type="datetimeFigureOut">
              <a:rPr lang="ru-RU" smtClean="0"/>
              <a:pPr/>
              <a:t>18.11.2012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28C2821-03A7-4A2E-9132-41B34F22BA6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3" Type="http://schemas.openxmlformats.org/officeDocument/2006/relationships/image" Target="../media/image40.png"/><Relationship Id="rId7" Type="http://schemas.openxmlformats.org/officeDocument/2006/relationships/image" Target="../media/image44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png"/><Relationship Id="rId11" Type="http://schemas.openxmlformats.org/officeDocument/2006/relationships/image" Target="../media/image48.png"/><Relationship Id="rId5" Type="http://schemas.openxmlformats.org/officeDocument/2006/relationships/image" Target="../media/image42.png"/><Relationship Id="rId10" Type="http://schemas.openxmlformats.org/officeDocument/2006/relationships/image" Target="../media/image47.png"/><Relationship Id="rId4" Type="http://schemas.openxmlformats.org/officeDocument/2006/relationships/image" Target="../media/image41.png"/><Relationship Id="rId9" Type="http://schemas.openxmlformats.org/officeDocument/2006/relationships/image" Target="../media/image46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png"/><Relationship Id="rId3" Type="http://schemas.openxmlformats.org/officeDocument/2006/relationships/image" Target="../media/image50.png"/><Relationship Id="rId7" Type="http://schemas.openxmlformats.org/officeDocument/2006/relationships/image" Target="../media/image54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3.png"/><Relationship Id="rId11" Type="http://schemas.openxmlformats.org/officeDocument/2006/relationships/image" Target="../media/image58.png"/><Relationship Id="rId5" Type="http://schemas.openxmlformats.org/officeDocument/2006/relationships/image" Target="../media/image52.png"/><Relationship Id="rId10" Type="http://schemas.openxmlformats.org/officeDocument/2006/relationships/image" Target="../media/image57.png"/><Relationship Id="rId4" Type="http://schemas.openxmlformats.org/officeDocument/2006/relationships/image" Target="../media/image51.png"/><Relationship Id="rId9" Type="http://schemas.openxmlformats.org/officeDocument/2006/relationships/image" Target="../media/image5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png"/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4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png"/><Relationship Id="rId3" Type="http://schemas.openxmlformats.org/officeDocument/2006/relationships/image" Target="../media/image66.png"/><Relationship Id="rId7" Type="http://schemas.openxmlformats.org/officeDocument/2006/relationships/image" Target="../media/image70.png"/><Relationship Id="rId2" Type="http://schemas.openxmlformats.org/officeDocument/2006/relationships/image" Target="../media/image6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9.png"/><Relationship Id="rId5" Type="http://schemas.openxmlformats.org/officeDocument/2006/relationships/image" Target="../media/image68.png"/><Relationship Id="rId10" Type="http://schemas.openxmlformats.org/officeDocument/2006/relationships/image" Target="../media/image73.png"/><Relationship Id="rId4" Type="http://schemas.openxmlformats.org/officeDocument/2006/relationships/image" Target="../media/image67.png"/><Relationship Id="rId9" Type="http://schemas.openxmlformats.org/officeDocument/2006/relationships/image" Target="../media/image7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5.png"/><Relationship Id="rId7" Type="http://schemas.openxmlformats.org/officeDocument/2006/relationships/image" Target="../media/image79.png"/><Relationship Id="rId2" Type="http://schemas.openxmlformats.org/officeDocument/2006/relationships/image" Target="../media/image7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8.png"/><Relationship Id="rId5" Type="http://schemas.openxmlformats.org/officeDocument/2006/relationships/image" Target="../media/image77.png"/><Relationship Id="rId4" Type="http://schemas.openxmlformats.org/officeDocument/2006/relationships/image" Target="../media/image76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1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2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4.png"/><Relationship Id="rId2" Type="http://schemas.openxmlformats.org/officeDocument/2006/relationships/image" Target="../media/image8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Relationship Id="rId9" Type="http://schemas.openxmlformats.org/officeDocument/2006/relationships/image" Target="../media/image3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7" Type="http://schemas.openxmlformats.org/officeDocument/2006/relationships/image" Target="../media/image38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714356"/>
            <a:ext cx="7772400" cy="235745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kk-KZ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Из опыта работы работы </a:t>
            </a:r>
            <a:r>
              <a:rPr lang="kk-KZ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учителя математики</a:t>
            </a:r>
            <a:br>
              <a:rPr lang="kk-KZ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kk-KZ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по </a:t>
            </a:r>
            <a:r>
              <a:rPr lang="kk-KZ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подготовке к ЕНТ:</a:t>
            </a:r>
            <a:r>
              <a:rPr lang="ru-RU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/>
            </a:r>
            <a:br>
              <a:rPr lang="ru-RU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kk-KZ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Щипицина Елена Анатольевна</a:t>
            </a:r>
            <a:br>
              <a:rPr lang="kk-KZ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kk-KZ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kk-KZ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(СОШ№ 29)</a:t>
            </a:r>
            <a:endParaRPr lang="ru-RU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5572140"/>
            <a:ext cx="3757594" cy="1071570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pPr algn="r"/>
            <a:r>
              <a:rPr lang="ru-RU" sz="1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Семинар - совещание  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для  учителей  естественно-математического и  </a:t>
            </a:r>
          </a:p>
          <a:p>
            <a:pPr algn="r"/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общественно- гуманитарного циклов</a:t>
            </a:r>
          </a:p>
          <a:p>
            <a:pPr algn="r"/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по организации качественной подготовки</a:t>
            </a:r>
          </a:p>
          <a:p>
            <a:pPr algn="r"/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к ЕНТ - 2013</a:t>
            </a:r>
          </a:p>
          <a:p>
            <a:pPr algn="r"/>
            <a:endParaRPr lang="ru-RU" sz="1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Рисунок 73"/>
          <p:cNvPicPr/>
          <p:nvPr/>
        </p:nvPicPr>
        <p:blipFill>
          <a:blip r:embed="rId2" cstate="print"/>
          <a:srcRect l="30704" t="31339" r="46022" b="42165"/>
          <a:stretch>
            <a:fillRect/>
          </a:stretch>
        </p:blipFill>
        <p:spPr bwMode="auto">
          <a:xfrm>
            <a:off x="4500562" y="2500306"/>
            <a:ext cx="349567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-24"/>
            <a:ext cx="8229600" cy="1154098"/>
          </a:xfrm>
        </p:spPr>
        <p:txBody>
          <a:bodyPr>
            <a:normAutofit/>
          </a:bodyPr>
          <a:lstStyle/>
          <a:p>
            <a:r>
              <a:rPr lang="ru-RU" sz="2400" dirty="0" smtClean="0">
                <a:effectLst/>
              </a:rPr>
              <a:t>В-81</a:t>
            </a:r>
            <a:r>
              <a:rPr lang="en-US" sz="2400" dirty="0" smtClean="0">
                <a:effectLst/>
              </a:rPr>
              <a:t>38</a:t>
            </a:r>
            <a:r>
              <a:rPr lang="ru-RU" sz="2400" dirty="0" smtClean="0">
                <a:effectLst/>
              </a:rPr>
              <a:t>. </a:t>
            </a:r>
            <a:r>
              <a:rPr lang="ru-RU" sz="2400" dirty="0" smtClean="0"/>
              <a:t> </a:t>
            </a:r>
            <a:r>
              <a:rPr lang="ru-RU" sz="2400" dirty="0" smtClean="0">
                <a:effectLst/>
              </a:rPr>
              <a:t>№23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Решить неравенство:</a:t>
            </a:r>
            <a:endParaRPr lang="ru-RU" sz="2400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0066"/>
          </a:xfrm>
        </p:spPr>
        <p:txBody>
          <a:bodyPr>
            <a:normAutofit lnSpcReduction="10000"/>
          </a:bodyPr>
          <a:lstStyle/>
          <a:p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Решение</a:t>
            </a:r>
          </a:p>
          <a:p>
            <a:endParaRPr lang="ru-RU" b="1" dirty="0" smtClean="0">
              <a:solidFill>
                <a:schemeClr val="bg2">
                  <a:lumMod val="50000"/>
                </a:schemeClr>
              </a:solidFill>
            </a:endParaRPr>
          </a:p>
          <a:p>
            <a:endParaRPr lang="ru-RU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None/>
            </a:pPr>
            <a:endParaRPr lang="ru-RU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None/>
            </a:pPr>
            <a:endParaRPr lang="ru-RU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None/>
            </a:pP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1333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7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1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5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0" y="876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44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45" name="Rectangle 13"/>
          <p:cNvSpPr>
            <a:spLocks noChangeArrowheads="1"/>
          </p:cNvSpPr>
          <p:nvPr/>
        </p:nvSpPr>
        <p:spPr bwMode="auto">
          <a:xfrm>
            <a:off x="0" y="1114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47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48" name="Rectangle 16"/>
          <p:cNvSpPr>
            <a:spLocks noChangeArrowheads="1"/>
          </p:cNvSpPr>
          <p:nvPr/>
        </p:nvSpPr>
        <p:spPr bwMode="auto">
          <a:xfrm>
            <a:off x="0" y="1162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50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53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54" name="Rectangle 22"/>
          <p:cNvSpPr>
            <a:spLocks noChangeArrowheads="1"/>
          </p:cNvSpPr>
          <p:nvPr/>
        </p:nvSpPr>
        <p:spPr bwMode="auto">
          <a:xfrm>
            <a:off x="0" y="1400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56" name="Rectangle 2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57" name="Rectangle 25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71934" y="571480"/>
            <a:ext cx="2419350" cy="685800"/>
          </a:xfrm>
          <a:prstGeom prst="rect">
            <a:avLst/>
          </a:prstGeom>
          <a:noFill/>
        </p:spPr>
      </p:pic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0" y="1066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9466" name="Picture 10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10" y="1500174"/>
            <a:ext cx="2571768" cy="1266252"/>
          </a:xfrm>
          <a:prstGeom prst="rect">
            <a:avLst/>
          </a:prstGeom>
          <a:noFill/>
        </p:spPr>
      </p:pic>
      <p:sp>
        <p:nvSpPr>
          <p:cNvPr id="19468" name="Rectangle 12"/>
          <p:cNvSpPr>
            <a:spLocks noChangeArrowheads="1"/>
          </p:cNvSpPr>
          <p:nvPr/>
        </p:nvSpPr>
        <p:spPr bwMode="auto">
          <a:xfrm>
            <a:off x="0" y="1685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47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72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9471" name="Picture 1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00496" y="1500174"/>
            <a:ext cx="3429024" cy="381000"/>
          </a:xfrm>
          <a:prstGeom prst="rect">
            <a:avLst/>
          </a:prstGeom>
          <a:noFill/>
        </p:spPr>
      </p:pic>
      <p:sp>
        <p:nvSpPr>
          <p:cNvPr id="62" name="TextBox 61"/>
          <p:cNvSpPr txBox="1"/>
          <p:nvPr/>
        </p:nvSpPr>
        <p:spPr>
          <a:xfrm>
            <a:off x="4000496" y="1785926"/>
            <a:ext cx="345511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Cambria Math" pitchFamily="18" charset="0"/>
                <a:ea typeface="Cambria Math" pitchFamily="18" charset="0"/>
              </a:rPr>
              <a:t>Не является решением </a:t>
            </a:r>
          </a:p>
          <a:p>
            <a:r>
              <a:rPr lang="ru-RU" sz="2400" dirty="0" smtClean="0">
                <a:latin typeface="Cambria Math" pitchFamily="18" charset="0"/>
                <a:ea typeface="Cambria Math" pitchFamily="18" charset="0"/>
              </a:rPr>
              <a:t>данного неравенства</a:t>
            </a:r>
            <a:endParaRPr lang="ru-RU" sz="2400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9474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9473" name="Picture 17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10" y="2786058"/>
            <a:ext cx="2724150" cy="381000"/>
          </a:xfrm>
          <a:prstGeom prst="rect">
            <a:avLst/>
          </a:prstGeom>
          <a:noFill/>
        </p:spPr>
      </p:pic>
      <p:sp>
        <p:nvSpPr>
          <p:cNvPr id="19476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9475" name="Picture 19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10" y="3143248"/>
            <a:ext cx="1466994" cy="1214446"/>
          </a:xfrm>
          <a:prstGeom prst="rect">
            <a:avLst/>
          </a:prstGeom>
          <a:noFill/>
        </p:spPr>
      </p:pic>
      <p:sp>
        <p:nvSpPr>
          <p:cNvPr id="19477" name="Rectangle 21"/>
          <p:cNvSpPr>
            <a:spLocks noChangeArrowheads="1"/>
          </p:cNvSpPr>
          <p:nvPr/>
        </p:nvSpPr>
        <p:spPr bwMode="auto">
          <a:xfrm>
            <a:off x="0" y="1809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2357422" y="3214686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(1)</a:t>
            </a:r>
            <a:endParaRPr lang="ru-RU" dirty="0"/>
          </a:p>
        </p:txBody>
      </p:sp>
      <p:sp>
        <p:nvSpPr>
          <p:cNvPr id="70" name="TextBox 69"/>
          <p:cNvSpPr txBox="1"/>
          <p:nvPr/>
        </p:nvSpPr>
        <p:spPr>
          <a:xfrm>
            <a:off x="2357422" y="3786190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(2)</a:t>
            </a:r>
            <a:endParaRPr lang="ru-RU" dirty="0"/>
          </a:p>
        </p:txBody>
      </p:sp>
      <p:sp>
        <p:nvSpPr>
          <p:cNvPr id="19480" name="Rectangle 2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9479" name="Picture 23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48" y="4500570"/>
            <a:ext cx="3533775" cy="619125"/>
          </a:xfrm>
          <a:prstGeom prst="rect">
            <a:avLst/>
          </a:prstGeom>
          <a:noFill/>
        </p:spPr>
      </p:pic>
      <p:sp>
        <p:nvSpPr>
          <p:cNvPr id="19481" name="Rectangle 25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95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483" name="Rectangle 2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9482" name="Picture 26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10" y="5143512"/>
            <a:ext cx="3705225" cy="619125"/>
          </a:xfrm>
          <a:prstGeom prst="rect">
            <a:avLst/>
          </a:prstGeom>
          <a:noFill/>
        </p:spPr>
      </p:pic>
      <p:sp>
        <p:nvSpPr>
          <p:cNvPr id="19484" name="Rectangle 28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95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4500562" y="5214950"/>
            <a:ext cx="3571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- </a:t>
            </a:r>
            <a:r>
              <a:rPr lang="ru-RU" dirty="0" smtClean="0">
                <a:latin typeface="Cambria Math" pitchFamily="18" charset="0"/>
                <a:ea typeface="Cambria Math" pitchFamily="18" charset="0"/>
              </a:rPr>
              <a:t>решение системы (1)</a:t>
            </a:r>
            <a:endParaRPr lang="ru-RU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4000496" y="5500702"/>
            <a:ext cx="4857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Cambria Math" pitchFamily="18" charset="0"/>
                <a:ea typeface="Cambria Math" pitchFamily="18" charset="0"/>
              </a:rPr>
              <a:t>Система (2) решений не имеет</a:t>
            </a:r>
            <a:endParaRPr lang="ru-RU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9486" name="Rectangle 3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9485" name="Picture 29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57356" y="5857891"/>
            <a:ext cx="3286148" cy="293947"/>
          </a:xfrm>
          <a:prstGeom prst="rect">
            <a:avLst/>
          </a:prstGeom>
          <a:noFill/>
        </p:spPr>
      </p:pic>
      <p:sp>
        <p:nvSpPr>
          <p:cNvPr id="19487" name="Rectangle 31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95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489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9488" name="Picture 32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71954" y="6229350"/>
            <a:ext cx="4743450" cy="628650"/>
          </a:xfrm>
          <a:prstGeom prst="rect">
            <a:avLst/>
          </a:prstGeom>
          <a:noFill/>
        </p:spPr>
      </p:pic>
      <p:sp>
        <p:nvSpPr>
          <p:cNvPr id="19490" name="Rectangle 34"/>
          <p:cNvSpPr>
            <a:spLocks noChangeArrowheads="1"/>
          </p:cNvSpPr>
          <p:nvPr/>
        </p:nvSpPr>
        <p:spPr bwMode="auto">
          <a:xfrm>
            <a:off x="0" y="10858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Рисунок 101"/>
          <p:cNvPicPr/>
          <p:nvPr/>
        </p:nvPicPr>
        <p:blipFill>
          <a:blip r:embed="rId2" cstate="print"/>
          <a:srcRect l="28495" t="32479" r="42306" b="41880"/>
          <a:stretch>
            <a:fillRect/>
          </a:stretch>
        </p:blipFill>
        <p:spPr bwMode="auto">
          <a:xfrm>
            <a:off x="5786446" y="1214422"/>
            <a:ext cx="3357554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54098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effectLst/>
              </a:rPr>
              <a:t>В-81</a:t>
            </a:r>
            <a:r>
              <a:rPr lang="en-US" sz="2400" dirty="0" smtClean="0">
                <a:effectLst/>
              </a:rPr>
              <a:t>38</a:t>
            </a:r>
            <a:r>
              <a:rPr lang="ru-RU" sz="2400" dirty="0" smtClean="0">
                <a:effectLst/>
              </a:rPr>
              <a:t>. </a:t>
            </a:r>
            <a:r>
              <a:rPr lang="ru-RU" sz="2400" dirty="0" smtClean="0"/>
              <a:t> </a:t>
            </a:r>
            <a:r>
              <a:rPr lang="ru-RU" sz="2400" dirty="0" smtClean="0">
                <a:effectLst/>
              </a:rPr>
              <a:t>№24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Найдите площадь фигуры, ограниченной графиком функции </a:t>
            </a:r>
            <a:endParaRPr lang="ru-RU" sz="2400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28596" y="1857364"/>
            <a:ext cx="8229600" cy="500066"/>
          </a:xfrm>
        </p:spPr>
        <p:txBody>
          <a:bodyPr>
            <a:normAutofit lnSpcReduction="10000"/>
          </a:bodyPr>
          <a:lstStyle/>
          <a:p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Решение</a:t>
            </a:r>
          </a:p>
          <a:p>
            <a:endParaRPr lang="ru-RU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None/>
            </a:pPr>
            <a:endParaRPr lang="ru-RU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None/>
            </a:pPr>
            <a:endParaRPr lang="ru-RU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None/>
            </a:pPr>
            <a:endParaRPr lang="ru-RU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None/>
            </a:pP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1333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7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1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5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0" y="876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44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45" name="Rectangle 13"/>
          <p:cNvSpPr>
            <a:spLocks noChangeArrowheads="1"/>
          </p:cNvSpPr>
          <p:nvPr/>
        </p:nvSpPr>
        <p:spPr bwMode="auto">
          <a:xfrm>
            <a:off x="0" y="1114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47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48" name="Rectangle 16"/>
          <p:cNvSpPr>
            <a:spLocks noChangeArrowheads="1"/>
          </p:cNvSpPr>
          <p:nvPr/>
        </p:nvSpPr>
        <p:spPr bwMode="auto">
          <a:xfrm>
            <a:off x="0" y="1162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50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53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54" name="Rectangle 22"/>
          <p:cNvSpPr>
            <a:spLocks noChangeArrowheads="1"/>
          </p:cNvSpPr>
          <p:nvPr/>
        </p:nvSpPr>
        <p:spPr bwMode="auto">
          <a:xfrm>
            <a:off x="0" y="1400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56" name="Rectangle 2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0" y="1066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8" name="Rectangle 12"/>
          <p:cNvSpPr>
            <a:spLocks noChangeArrowheads="1"/>
          </p:cNvSpPr>
          <p:nvPr/>
        </p:nvSpPr>
        <p:spPr bwMode="auto">
          <a:xfrm>
            <a:off x="0" y="1685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47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72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74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76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77" name="Rectangle 21"/>
          <p:cNvSpPr>
            <a:spLocks noChangeArrowheads="1"/>
          </p:cNvSpPr>
          <p:nvPr/>
        </p:nvSpPr>
        <p:spPr bwMode="auto">
          <a:xfrm>
            <a:off x="0" y="1809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480" name="Rectangle 2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81" name="Rectangle 25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95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483" name="Rectangle 2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84" name="Rectangle 28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95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486" name="Rectangle 3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89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90" name="Rectangle 34"/>
          <p:cNvSpPr>
            <a:spLocks noChangeArrowheads="1"/>
          </p:cNvSpPr>
          <p:nvPr/>
        </p:nvSpPr>
        <p:spPr bwMode="auto">
          <a:xfrm>
            <a:off x="0" y="10858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3108" y="1057264"/>
            <a:ext cx="3933825" cy="800100"/>
          </a:xfrm>
          <a:prstGeom prst="rect">
            <a:avLst/>
          </a:prstGeom>
          <a:noFill/>
        </p:spPr>
      </p:pic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6232" y="2271710"/>
            <a:ext cx="5295900" cy="800100"/>
          </a:xfrm>
          <a:prstGeom prst="rect">
            <a:avLst/>
          </a:prstGeom>
          <a:noFill/>
        </p:spPr>
      </p:pic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0" y="1219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95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49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89" name="Picture 9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2397" y="3119438"/>
            <a:ext cx="2105025" cy="381000"/>
          </a:xfrm>
          <a:prstGeom prst="rect">
            <a:avLst/>
          </a:prstGeom>
          <a:noFill/>
        </p:spPr>
      </p:pic>
      <p:sp>
        <p:nvSpPr>
          <p:cNvPr id="20492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91" name="Picture 11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14036"/>
          <a:stretch>
            <a:fillRect/>
          </a:stretch>
        </p:blipFill>
        <p:spPr bwMode="auto">
          <a:xfrm>
            <a:off x="2500298" y="3119438"/>
            <a:ext cx="4929222" cy="381000"/>
          </a:xfrm>
          <a:prstGeom prst="rect">
            <a:avLst/>
          </a:prstGeom>
          <a:noFill/>
        </p:spPr>
      </p:pic>
      <p:sp>
        <p:nvSpPr>
          <p:cNvPr id="20493" name="Rectangle 13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95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495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94" name="Picture 14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48577" y="3119438"/>
            <a:ext cx="981075" cy="381000"/>
          </a:xfrm>
          <a:prstGeom prst="rect">
            <a:avLst/>
          </a:prstGeom>
          <a:noFill/>
        </p:spPr>
      </p:pic>
      <p:sp>
        <p:nvSpPr>
          <p:cNvPr id="2049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96" name="Picture 16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86057" y="3690942"/>
            <a:ext cx="4772025" cy="381000"/>
          </a:xfrm>
          <a:prstGeom prst="rect">
            <a:avLst/>
          </a:prstGeom>
          <a:noFill/>
        </p:spPr>
      </p:pic>
      <p:sp>
        <p:nvSpPr>
          <p:cNvPr id="20499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01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03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02" name="Picture 22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86218" y="4200536"/>
            <a:ext cx="3257550" cy="800100"/>
          </a:xfrm>
          <a:prstGeom prst="rect">
            <a:avLst/>
          </a:prstGeom>
          <a:noFill/>
        </p:spPr>
      </p:pic>
      <p:sp>
        <p:nvSpPr>
          <p:cNvPr id="20505" name="Rectangle 2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04" name="Picture 24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24727" y="5262578"/>
            <a:ext cx="1304925" cy="381000"/>
          </a:xfrm>
          <a:prstGeom prst="rect">
            <a:avLst/>
          </a:prstGeom>
          <a:noFill/>
        </p:spPr>
      </p:pic>
      <p:sp>
        <p:nvSpPr>
          <p:cNvPr id="20506" name="Rectangle 26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282" y="4214818"/>
            <a:ext cx="3657600" cy="800100"/>
          </a:xfrm>
          <a:prstGeom prst="rect">
            <a:avLst/>
          </a:prstGeom>
          <a:noFill/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1257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414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54098"/>
          </a:xfrm>
        </p:spPr>
        <p:txBody>
          <a:bodyPr>
            <a:normAutofit/>
          </a:bodyPr>
          <a:lstStyle/>
          <a:p>
            <a:r>
              <a:rPr lang="ru-RU" sz="2400" dirty="0" smtClean="0">
                <a:effectLst/>
              </a:rPr>
              <a:t>В-8119. </a:t>
            </a:r>
            <a:r>
              <a:rPr lang="ru-RU" sz="2400" dirty="0" smtClean="0"/>
              <a:t> </a:t>
            </a:r>
            <a:r>
              <a:rPr lang="ru-RU" sz="2400" dirty="0" smtClean="0">
                <a:effectLst/>
              </a:rPr>
              <a:t>№23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Решить систему неравенств:</a:t>
            </a:r>
            <a:endParaRPr lang="ru-RU" sz="2400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71613"/>
            <a:ext cx="8229600" cy="500066"/>
          </a:xfrm>
        </p:spPr>
        <p:txBody>
          <a:bodyPr>
            <a:normAutofit lnSpcReduction="10000"/>
          </a:bodyPr>
          <a:lstStyle/>
          <a:p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Решение</a:t>
            </a:r>
          </a:p>
          <a:p>
            <a:endParaRPr lang="ru-RU" b="1" dirty="0" smtClean="0">
              <a:solidFill>
                <a:schemeClr val="bg2">
                  <a:lumMod val="50000"/>
                </a:schemeClr>
              </a:solidFill>
            </a:endParaRPr>
          </a:p>
          <a:p>
            <a:endParaRPr lang="ru-RU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None/>
            </a:pPr>
            <a:endParaRPr lang="ru-RU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None/>
            </a:pPr>
            <a:endParaRPr lang="ru-RU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None/>
            </a:pP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1333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7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1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5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0" y="876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44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45" name="Rectangle 13"/>
          <p:cNvSpPr>
            <a:spLocks noChangeArrowheads="1"/>
          </p:cNvSpPr>
          <p:nvPr/>
        </p:nvSpPr>
        <p:spPr bwMode="auto">
          <a:xfrm>
            <a:off x="0" y="1114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47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48" name="Rectangle 16"/>
          <p:cNvSpPr>
            <a:spLocks noChangeArrowheads="1"/>
          </p:cNvSpPr>
          <p:nvPr/>
        </p:nvSpPr>
        <p:spPr bwMode="auto">
          <a:xfrm>
            <a:off x="0" y="1162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50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53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54" name="Rectangle 22"/>
          <p:cNvSpPr>
            <a:spLocks noChangeArrowheads="1"/>
          </p:cNvSpPr>
          <p:nvPr/>
        </p:nvSpPr>
        <p:spPr bwMode="auto">
          <a:xfrm>
            <a:off x="0" y="1400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56" name="Rectangle 2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57" name="Rectangle 25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1143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414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43306" y="6000768"/>
            <a:ext cx="5314950" cy="619125"/>
          </a:xfrm>
          <a:prstGeom prst="rect">
            <a:avLst/>
          </a:prstGeom>
          <a:noFill/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1076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72066" y="857232"/>
            <a:ext cx="1428750" cy="676275"/>
          </a:xfrm>
          <a:prstGeom prst="rect">
            <a:avLst/>
          </a:prstGeom>
          <a:noFill/>
        </p:spPr>
      </p:pic>
      <p:pic>
        <p:nvPicPr>
          <p:cNvPr id="47" name="Рисунок 46"/>
          <p:cNvPicPr/>
          <p:nvPr/>
        </p:nvPicPr>
        <p:blipFill>
          <a:blip r:embed="rId4" cstate="print"/>
          <a:srcRect l="32124" t="27066" r="37827" b="34473"/>
          <a:stretch>
            <a:fillRect/>
          </a:stretch>
        </p:blipFill>
        <p:spPr bwMode="auto">
          <a:xfrm>
            <a:off x="3428992" y="1857364"/>
            <a:ext cx="4071966" cy="35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31762"/>
            <a:ext cx="8229600" cy="1797040"/>
          </a:xfrm>
        </p:spPr>
        <p:txBody>
          <a:bodyPr>
            <a:normAutofit/>
          </a:bodyPr>
          <a:lstStyle/>
          <a:p>
            <a:r>
              <a:rPr lang="ru-RU" sz="2400" dirty="0" smtClean="0">
                <a:effectLst/>
              </a:rPr>
              <a:t>В-8158. </a:t>
            </a:r>
            <a:r>
              <a:rPr lang="ru-RU" sz="2400" dirty="0" smtClean="0"/>
              <a:t> </a:t>
            </a:r>
            <a:r>
              <a:rPr lang="ru-RU" sz="2400" dirty="0" smtClean="0">
                <a:effectLst/>
              </a:rPr>
              <a:t>№21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К 20л 25% раствора соли добавили 18% раствора соли и получили 20% раствор. Какое количество литров 18% раствора добавили?</a:t>
            </a:r>
            <a:endParaRPr lang="ru-RU" sz="2400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28596" y="1857364"/>
            <a:ext cx="8229600" cy="571504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Решение</a:t>
            </a:r>
          </a:p>
          <a:p>
            <a:endParaRPr lang="ru-RU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None/>
            </a:pPr>
            <a:endParaRPr lang="ru-RU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None/>
            </a:pPr>
            <a:endParaRPr lang="ru-RU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None/>
            </a:pP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1333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7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1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5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0" y="876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44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45" name="Rectangle 13"/>
          <p:cNvSpPr>
            <a:spLocks noChangeArrowheads="1"/>
          </p:cNvSpPr>
          <p:nvPr/>
        </p:nvSpPr>
        <p:spPr bwMode="auto">
          <a:xfrm>
            <a:off x="0" y="1114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47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48" name="Rectangle 16"/>
          <p:cNvSpPr>
            <a:spLocks noChangeArrowheads="1"/>
          </p:cNvSpPr>
          <p:nvPr/>
        </p:nvSpPr>
        <p:spPr bwMode="auto">
          <a:xfrm>
            <a:off x="0" y="1162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50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53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54" name="Rectangle 22"/>
          <p:cNvSpPr>
            <a:spLocks noChangeArrowheads="1"/>
          </p:cNvSpPr>
          <p:nvPr/>
        </p:nvSpPr>
        <p:spPr bwMode="auto">
          <a:xfrm>
            <a:off x="0" y="1400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56" name="Rectangle 2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0" y="1066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8" name="Rectangle 12"/>
          <p:cNvSpPr>
            <a:spLocks noChangeArrowheads="1"/>
          </p:cNvSpPr>
          <p:nvPr/>
        </p:nvSpPr>
        <p:spPr bwMode="auto">
          <a:xfrm>
            <a:off x="0" y="1685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47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72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74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76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77" name="Rectangle 21"/>
          <p:cNvSpPr>
            <a:spLocks noChangeArrowheads="1"/>
          </p:cNvSpPr>
          <p:nvPr/>
        </p:nvSpPr>
        <p:spPr bwMode="auto">
          <a:xfrm>
            <a:off x="0" y="1809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480" name="Rectangle 2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81" name="Rectangle 25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95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483" name="Rectangle 2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84" name="Rectangle 28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95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486" name="Rectangle 3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89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90" name="Rectangle 34"/>
          <p:cNvSpPr>
            <a:spLocks noChangeArrowheads="1"/>
          </p:cNvSpPr>
          <p:nvPr/>
        </p:nvSpPr>
        <p:spPr bwMode="auto">
          <a:xfrm>
            <a:off x="0" y="10858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9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93" name="Rectangle 13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95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495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9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99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01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03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06" name="Rectangle 26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95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95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95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0" y="11334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95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9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9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401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403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404" name="Rectangle 20"/>
          <p:cNvSpPr>
            <a:spLocks noChangeArrowheads="1"/>
          </p:cNvSpPr>
          <p:nvPr/>
        </p:nvSpPr>
        <p:spPr bwMode="auto">
          <a:xfrm>
            <a:off x="0" y="8858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642910" y="2285992"/>
            <a:ext cx="8343310" cy="48936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AutoNum type="arabicPeriod"/>
            </a:pPr>
            <a:r>
              <a:rPr lang="ru-RU" sz="2400" dirty="0" smtClean="0">
                <a:latin typeface="Cambria Math" pitchFamily="18" charset="0"/>
                <a:ea typeface="Cambria Math" pitchFamily="18" charset="0"/>
                <a:cs typeface="Times New Roman"/>
              </a:rPr>
              <a:t>Найдем количество соли в 20л.</a:t>
            </a:r>
          </a:p>
          <a:p>
            <a:pPr marL="457200" indent="-457200">
              <a:buAutoNum type="arabicPeriod"/>
            </a:pPr>
            <a:r>
              <a:rPr lang="ru-RU" sz="2400" dirty="0" smtClean="0">
                <a:latin typeface="Cambria Math" pitchFamily="18" charset="0"/>
                <a:ea typeface="Cambria Math" pitchFamily="18" charset="0"/>
                <a:cs typeface="Times New Roman"/>
              </a:rPr>
              <a:t>Добавили </a:t>
            </a:r>
            <a:r>
              <a:rPr lang="ru-RU" sz="2400" dirty="0" err="1" smtClean="0">
                <a:latin typeface="Cambria Math" pitchFamily="18" charset="0"/>
                <a:ea typeface="Cambria Math" pitchFamily="18" charset="0"/>
                <a:cs typeface="Times New Roman"/>
              </a:rPr>
              <a:t>Хл</a:t>
            </a:r>
            <a:r>
              <a:rPr lang="ru-RU" sz="2400" dirty="0" smtClean="0">
                <a:latin typeface="Cambria Math" pitchFamily="18" charset="0"/>
                <a:ea typeface="Cambria Math" pitchFamily="18" charset="0"/>
                <a:cs typeface="Times New Roman"/>
              </a:rPr>
              <a:t>. нового 18% раствора  0,18х – чистая соль</a:t>
            </a:r>
          </a:p>
          <a:p>
            <a:pPr marL="457200" indent="-457200">
              <a:buAutoNum type="arabicPeriod"/>
            </a:pPr>
            <a:r>
              <a:rPr lang="ru-RU" sz="2400" dirty="0" smtClean="0">
                <a:latin typeface="Cambria Math" pitchFamily="18" charset="0"/>
                <a:ea typeface="Cambria Math" pitchFamily="18" charset="0"/>
                <a:cs typeface="Times New Roman"/>
              </a:rPr>
              <a:t> </a:t>
            </a:r>
          </a:p>
          <a:p>
            <a:pPr marL="342900" indent="-342900"/>
            <a:endParaRPr lang="ru-RU" sz="2400" dirty="0" smtClean="0">
              <a:latin typeface="Cambria Math" pitchFamily="18" charset="0"/>
              <a:ea typeface="Cambria Math" pitchFamily="18" charset="0"/>
            </a:endParaRPr>
          </a:p>
          <a:p>
            <a:pPr marL="342900" indent="-342900"/>
            <a:endParaRPr lang="ru-RU" sz="2400" dirty="0" smtClean="0">
              <a:latin typeface="Cambria Math" pitchFamily="18" charset="0"/>
              <a:ea typeface="Cambria Math" pitchFamily="18" charset="0"/>
            </a:endParaRPr>
          </a:p>
          <a:p>
            <a:pPr marL="342900" indent="-342900"/>
            <a:endParaRPr lang="ru-RU" sz="2400" dirty="0" smtClean="0">
              <a:latin typeface="Cambria Math" pitchFamily="18" charset="0"/>
              <a:ea typeface="Cambria Math" pitchFamily="18" charset="0"/>
            </a:endParaRPr>
          </a:p>
          <a:p>
            <a:pPr marL="342900" indent="-342900"/>
            <a:r>
              <a:rPr lang="ru-RU" sz="2400" dirty="0" smtClean="0">
                <a:latin typeface="Cambria Math" pitchFamily="18" charset="0"/>
                <a:ea typeface="Cambria Math" pitchFamily="18" charset="0"/>
              </a:rPr>
              <a:t>       20+х=25+0,9х</a:t>
            </a:r>
          </a:p>
          <a:p>
            <a:pPr marL="342900" indent="-342900"/>
            <a:r>
              <a:rPr lang="ru-RU" sz="2400" dirty="0" smtClean="0">
                <a:latin typeface="Cambria Math" pitchFamily="18" charset="0"/>
                <a:ea typeface="Cambria Math" pitchFamily="18" charset="0"/>
              </a:rPr>
              <a:t>        х-0,9х=25-20</a:t>
            </a:r>
          </a:p>
          <a:p>
            <a:pPr marL="342900" indent="-342900"/>
            <a:r>
              <a:rPr lang="ru-RU" sz="2400" dirty="0" smtClean="0">
                <a:latin typeface="Cambria Math" pitchFamily="18" charset="0"/>
                <a:ea typeface="Cambria Math" pitchFamily="18" charset="0"/>
              </a:rPr>
              <a:t>         0,1х=5</a:t>
            </a:r>
          </a:p>
          <a:p>
            <a:pPr marL="342900" indent="-342900"/>
            <a:r>
              <a:rPr lang="ru-RU" sz="2400" dirty="0" smtClean="0">
                <a:latin typeface="Cambria Math" pitchFamily="18" charset="0"/>
                <a:ea typeface="Cambria Math" pitchFamily="18" charset="0"/>
              </a:rPr>
              <a:t>         х=5:0,1</a:t>
            </a:r>
          </a:p>
          <a:p>
            <a:pPr marL="342900" indent="-342900"/>
            <a:r>
              <a:rPr lang="ru-RU" sz="2400" dirty="0" smtClean="0">
                <a:latin typeface="Cambria Math" pitchFamily="18" charset="0"/>
                <a:ea typeface="Cambria Math" pitchFamily="18" charset="0"/>
              </a:rPr>
              <a:t>                    х=50</a:t>
            </a:r>
          </a:p>
          <a:p>
            <a:pPr marL="342900" indent="-342900"/>
            <a:endParaRPr lang="ru-RU" sz="2400" dirty="0" smtClean="0">
              <a:latin typeface="Cambria Math" pitchFamily="18" charset="0"/>
              <a:ea typeface="Cambria Math" pitchFamily="18" charset="0"/>
            </a:endParaRPr>
          </a:p>
          <a:p>
            <a:pPr marL="342900" indent="-342900"/>
            <a:endParaRPr lang="ru-RU" sz="2400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99" name="Прямоугольник 98"/>
          <p:cNvSpPr/>
          <p:nvPr/>
        </p:nvSpPr>
        <p:spPr>
          <a:xfrm>
            <a:off x="5500694" y="5539103"/>
            <a:ext cx="25717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B0F0"/>
                </a:solidFill>
                <a:latin typeface="Cambria Math" pitchFamily="18" charset="0"/>
                <a:ea typeface="Cambria Math" pitchFamily="18" charset="0"/>
                <a:cs typeface="Times New Roman"/>
              </a:rPr>
              <a:t>Ответ: 50</a:t>
            </a:r>
            <a:endParaRPr lang="ru-RU" sz="2400" b="1" dirty="0">
              <a:solidFill>
                <a:srgbClr val="00B0F0"/>
              </a:solidFill>
            </a:endParaRP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457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38842" y="2071678"/>
            <a:ext cx="3048000" cy="685800"/>
          </a:xfrm>
          <a:prstGeom prst="rect">
            <a:avLst/>
          </a:prstGeom>
          <a:noFill/>
        </p:spPr>
      </p:pic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0" y="11430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0" y="11525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4583" name="Picture 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4414" y="3857628"/>
            <a:ext cx="1666875" cy="695325"/>
          </a:xfrm>
          <a:prstGeom prst="rect">
            <a:avLst/>
          </a:prstGeom>
          <a:noFill/>
        </p:spPr>
      </p:pic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0" y="11525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587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4586" name="Picture 10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2976" y="3071810"/>
            <a:ext cx="4752975" cy="695325"/>
          </a:xfrm>
          <a:prstGeom prst="rect">
            <a:avLst/>
          </a:prstGeom>
          <a:noFill/>
        </p:spPr>
      </p:pic>
      <p:sp>
        <p:nvSpPr>
          <p:cNvPr id="24588" name="Rectangle 12"/>
          <p:cNvSpPr>
            <a:spLocks noChangeArrowheads="1"/>
          </p:cNvSpPr>
          <p:nvPr/>
        </p:nvSpPr>
        <p:spPr bwMode="auto">
          <a:xfrm>
            <a:off x="0" y="11525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Рисунок 110"/>
          <p:cNvPicPr/>
          <p:nvPr/>
        </p:nvPicPr>
        <p:blipFill>
          <a:blip r:embed="rId2" cstate="print"/>
          <a:srcRect l="21165" t="27137" r="47408" b="36111"/>
          <a:stretch>
            <a:fillRect/>
          </a:stretch>
        </p:blipFill>
        <p:spPr bwMode="auto">
          <a:xfrm>
            <a:off x="3929058" y="1571612"/>
            <a:ext cx="3500462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417514"/>
            <a:ext cx="8229600" cy="2082792"/>
          </a:xfrm>
        </p:spPr>
        <p:txBody>
          <a:bodyPr>
            <a:normAutofit/>
          </a:bodyPr>
          <a:lstStyle/>
          <a:p>
            <a:r>
              <a:rPr lang="ru-RU" sz="2400" dirty="0" smtClean="0">
                <a:effectLst/>
              </a:rPr>
              <a:t>В-8155. </a:t>
            </a:r>
            <a:r>
              <a:rPr lang="ru-RU" sz="2400" dirty="0" smtClean="0"/>
              <a:t> </a:t>
            </a:r>
            <a:r>
              <a:rPr lang="ru-RU" sz="2400" dirty="0" smtClean="0">
                <a:effectLst/>
              </a:rPr>
              <a:t>№24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Площадь фигуры, ограниченной линиями </a:t>
            </a:r>
            <a:r>
              <a:rPr lang="en-US" sz="2400" dirty="0" smtClean="0"/>
              <a:t>y=</a:t>
            </a:r>
            <a:r>
              <a:rPr lang="en-US" sz="2400" dirty="0" err="1" smtClean="0"/>
              <a:t>sinx</a:t>
            </a:r>
            <a:r>
              <a:rPr lang="en-US" sz="2400" dirty="0" smtClean="0"/>
              <a:t>, y=</a:t>
            </a:r>
            <a:r>
              <a:rPr lang="en-US" sz="2400" dirty="0" err="1" smtClean="0"/>
              <a:t>cosx</a:t>
            </a:r>
            <a:r>
              <a:rPr lang="en-US" sz="2400" dirty="0" smtClean="0"/>
              <a:t>, </a:t>
            </a:r>
            <a:br>
              <a:rPr lang="en-US" sz="2400" dirty="0" smtClean="0"/>
            </a:br>
            <a:endParaRPr lang="ru-RU" sz="2400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28596" y="2643182"/>
            <a:ext cx="8229600" cy="571504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Решение</a:t>
            </a:r>
          </a:p>
          <a:p>
            <a:endParaRPr lang="ru-RU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None/>
            </a:pPr>
            <a:endParaRPr lang="ru-RU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None/>
            </a:pPr>
            <a:endParaRPr lang="ru-RU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None/>
            </a:pP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1333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7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1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5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0" y="876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44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45" name="Rectangle 13"/>
          <p:cNvSpPr>
            <a:spLocks noChangeArrowheads="1"/>
          </p:cNvSpPr>
          <p:nvPr/>
        </p:nvSpPr>
        <p:spPr bwMode="auto">
          <a:xfrm>
            <a:off x="0" y="1114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47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48" name="Rectangle 16"/>
          <p:cNvSpPr>
            <a:spLocks noChangeArrowheads="1"/>
          </p:cNvSpPr>
          <p:nvPr/>
        </p:nvSpPr>
        <p:spPr bwMode="auto">
          <a:xfrm>
            <a:off x="0" y="1162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50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53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54" name="Rectangle 22"/>
          <p:cNvSpPr>
            <a:spLocks noChangeArrowheads="1"/>
          </p:cNvSpPr>
          <p:nvPr/>
        </p:nvSpPr>
        <p:spPr bwMode="auto">
          <a:xfrm>
            <a:off x="0" y="1400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56" name="Rectangle 2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0" y="1066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8" name="Rectangle 12"/>
          <p:cNvSpPr>
            <a:spLocks noChangeArrowheads="1"/>
          </p:cNvSpPr>
          <p:nvPr/>
        </p:nvSpPr>
        <p:spPr bwMode="auto">
          <a:xfrm>
            <a:off x="0" y="1685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47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72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74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76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77" name="Rectangle 21"/>
          <p:cNvSpPr>
            <a:spLocks noChangeArrowheads="1"/>
          </p:cNvSpPr>
          <p:nvPr/>
        </p:nvSpPr>
        <p:spPr bwMode="auto">
          <a:xfrm>
            <a:off x="0" y="1809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480" name="Rectangle 2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81" name="Rectangle 25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95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483" name="Rectangle 2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84" name="Rectangle 28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95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486" name="Rectangle 3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89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9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93" name="Rectangle 13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95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495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9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99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01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03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06" name="Rectangle 26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95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95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95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95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9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9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401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403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404" name="Rectangle 20"/>
          <p:cNvSpPr>
            <a:spLocks noChangeArrowheads="1"/>
          </p:cNvSpPr>
          <p:nvPr/>
        </p:nvSpPr>
        <p:spPr bwMode="auto">
          <a:xfrm>
            <a:off x="0" y="8858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642910" y="3286970"/>
            <a:ext cx="236635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AutoNum type="romanUcPeriod"/>
            </a:pPr>
            <a:r>
              <a:rPr lang="ru-RU" sz="2400" dirty="0" smtClean="0">
                <a:latin typeface="Cambria Math" pitchFamily="18" charset="0"/>
                <a:ea typeface="Cambria Math" pitchFamily="18" charset="0"/>
              </a:rPr>
              <a:t>Построение</a:t>
            </a:r>
          </a:p>
          <a:p>
            <a:pPr marL="514350" indent="-514350">
              <a:buAutoNum type="romanUcPeriod"/>
            </a:pP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a=0, </a:t>
            </a:r>
          </a:p>
          <a:p>
            <a:pPr marL="514350" indent="-514350"/>
            <a:endParaRPr lang="ru-RU" sz="2400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99" name="Прямоугольник 98"/>
          <p:cNvSpPr/>
          <p:nvPr/>
        </p:nvSpPr>
        <p:spPr>
          <a:xfrm>
            <a:off x="5500694" y="5896293"/>
            <a:ext cx="25717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B0F0"/>
                </a:solidFill>
                <a:latin typeface="Cambria Math" pitchFamily="18" charset="0"/>
                <a:ea typeface="Cambria Math" pitchFamily="18" charset="0"/>
                <a:cs typeface="Times New Roman"/>
              </a:rPr>
              <a:t>Ответ:</a:t>
            </a:r>
            <a:endParaRPr lang="ru-RU" sz="2400" b="1" dirty="0">
              <a:solidFill>
                <a:srgbClr val="00B0F0"/>
              </a:solidFill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1505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57356" y="1357298"/>
            <a:ext cx="1209675" cy="619125"/>
          </a:xfrm>
          <a:prstGeom prst="rect">
            <a:avLst/>
          </a:prstGeom>
          <a:noFill/>
        </p:spPr>
      </p:pic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0" y="1076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28794" y="3643314"/>
            <a:ext cx="695325" cy="619125"/>
          </a:xfrm>
          <a:prstGeom prst="rect">
            <a:avLst/>
          </a:prstGeom>
          <a:noFill/>
        </p:spPr>
      </p:pic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0" y="1076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1511" name="Picture 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48" y="3929075"/>
            <a:ext cx="5857875" cy="1285875"/>
          </a:xfrm>
          <a:prstGeom prst="rect">
            <a:avLst/>
          </a:prstGeom>
          <a:noFill/>
        </p:spPr>
      </p:pic>
      <p:sp>
        <p:nvSpPr>
          <p:cNvPr id="21513" name="Rectangle 9"/>
          <p:cNvSpPr>
            <a:spLocks noChangeArrowheads="1"/>
          </p:cNvSpPr>
          <p:nvPr/>
        </p:nvSpPr>
        <p:spPr bwMode="auto">
          <a:xfrm>
            <a:off x="0" y="17430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1514" name="Picture 10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72264" y="4214818"/>
            <a:ext cx="2124075" cy="619125"/>
          </a:xfrm>
          <a:prstGeom prst="rect">
            <a:avLst/>
          </a:prstGeom>
          <a:noFill/>
        </p:spPr>
      </p:pic>
      <p:sp>
        <p:nvSpPr>
          <p:cNvPr id="21517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1516" name="Picture 12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48" y="4857760"/>
            <a:ext cx="4505325" cy="752475"/>
          </a:xfrm>
          <a:prstGeom prst="rect">
            <a:avLst/>
          </a:prstGeom>
          <a:noFill/>
        </p:spPr>
      </p:pic>
      <p:sp>
        <p:nvSpPr>
          <p:cNvPr id="21518" name="Rectangle 14"/>
          <p:cNvSpPr>
            <a:spLocks noChangeArrowheads="1"/>
          </p:cNvSpPr>
          <p:nvPr/>
        </p:nvSpPr>
        <p:spPr bwMode="auto">
          <a:xfrm>
            <a:off x="0" y="12096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52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1519" name="Picture 15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715404" y="4286256"/>
            <a:ext cx="209550" cy="381000"/>
          </a:xfrm>
          <a:prstGeom prst="rect">
            <a:avLst/>
          </a:prstGeom>
          <a:noFill/>
        </p:spPr>
      </p:pic>
      <p:sp>
        <p:nvSpPr>
          <p:cNvPr id="21522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1521" name="Picture 17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57818" y="4929198"/>
            <a:ext cx="2171700" cy="752475"/>
          </a:xfrm>
          <a:prstGeom prst="rect">
            <a:avLst/>
          </a:prstGeom>
          <a:noFill/>
        </p:spPr>
      </p:pic>
      <p:sp>
        <p:nvSpPr>
          <p:cNvPr id="21523" name="Rectangle 19"/>
          <p:cNvSpPr>
            <a:spLocks noChangeArrowheads="1"/>
          </p:cNvSpPr>
          <p:nvPr/>
        </p:nvSpPr>
        <p:spPr bwMode="auto">
          <a:xfrm>
            <a:off x="0" y="12096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525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1524" name="Picture 20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43702" y="5929330"/>
            <a:ext cx="847725" cy="428625"/>
          </a:xfrm>
          <a:prstGeom prst="rect">
            <a:avLst/>
          </a:prstGeom>
          <a:noFill/>
        </p:spPr>
      </p:pic>
      <p:sp>
        <p:nvSpPr>
          <p:cNvPr id="21526" name="Rectangle 22"/>
          <p:cNvSpPr>
            <a:spLocks noChangeArrowheads="1"/>
          </p:cNvSpPr>
          <p:nvPr/>
        </p:nvSpPr>
        <p:spPr bwMode="auto">
          <a:xfrm>
            <a:off x="0" y="8858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54098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effectLst/>
              </a:rPr>
              <a:t>В-8153. </a:t>
            </a:r>
            <a:r>
              <a:rPr lang="ru-RU" sz="2400" dirty="0" smtClean="0"/>
              <a:t> </a:t>
            </a:r>
            <a:r>
              <a:rPr lang="ru-RU" sz="2400" dirty="0" smtClean="0">
                <a:effectLst/>
              </a:rPr>
              <a:t>№23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Найдите наименьший положительный период для функции:</a:t>
            </a:r>
            <a:endParaRPr lang="ru-RU" sz="2400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28596" y="1857364"/>
            <a:ext cx="8229600" cy="1143008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Решение</a:t>
            </a:r>
          </a:p>
          <a:p>
            <a:endParaRPr lang="ru-RU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None/>
            </a:pPr>
            <a:r>
              <a:rPr lang="ru-RU" b="1" dirty="0" smtClean="0"/>
              <a:t>Упростим:</a:t>
            </a:r>
          </a:p>
          <a:p>
            <a:pPr>
              <a:buNone/>
            </a:pPr>
            <a:endParaRPr lang="ru-RU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None/>
            </a:pPr>
            <a:endParaRPr lang="ru-RU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None/>
            </a:pP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1333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7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1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5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0" y="876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44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45" name="Rectangle 13"/>
          <p:cNvSpPr>
            <a:spLocks noChangeArrowheads="1"/>
          </p:cNvSpPr>
          <p:nvPr/>
        </p:nvSpPr>
        <p:spPr bwMode="auto">
          <a:xfrm>
            <a:off x="0" y="1114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47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48" name="Rectangle 16"/>
          <p:cNvSpPr>
            <a:spLocks noChangeArrowheads="1"/>
          </p:cNvSpPr>
          <p:nvPr/>
        </p:nvSpPr>
        <p:spPr bwMode="auto">
          <a:xfrm>
            <a:off x="0" y="1162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50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53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54" name="Rectangle 22"/>
          <p:cNvSpPr>
            <a:spLocks noChangeArrowheads="1"/>
          </p:cNvSpPr>
          <p:nvPr/>
        </p:nvSpPr>
        <p:spPr bwMode="auto">
          <a:xfrm>
            <a:off x="0" y="1400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56" name="Rectangle 2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0" y="1066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8" name="Rectangle 12"/>
          <p:cNvSpPr>
            <a:spLocks noChangeArrowheads="1"/>
          </p:cNvSpPr>
          <p:nvPr/>
        </p:nvSpPr>
        <p:spPr bwMode="auto">
          <a:xfrm>
            <a:off x="0" y="1685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47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72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74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76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77" name="Rectangle 21"/>
          <p:cNvSpPr>
            <a:spLocks noChangeArrowheads="1"/>
          </p:cNvSpPr>
          <p:nvPr/>
        </p:nvSpPr>
        <p:spPr bwMode="auto">
          <a:xfrm>
            <a:off x="0" y="1809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480" name="Rectangle 2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81" name="Rectangle 25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95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483" name="Rectangle 2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84" name="Rectangle 28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95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486" name="Rectangle 3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89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90" name="Rectangle 34"/>
          <p:cNvSpPr>
            <a:spLocks noChangeArrowheads="1"/>
          </p:cNvSpPr>
          <p:nvPr/>
        </p:nvSpPr>
        <p:spPr bwMode="auto">
          <a:xfrm>
            <a:off x="0" y="10858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9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93" name="Rectangle 13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95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495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9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99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01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03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06" name="Rectangle 26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09806" y="1071546"/>
            <a:ext cx="5105400" cy="619125"/>
          </a:xfrm>
          <a:prstGeom prst="rect">
            <a:avLst/>
          </a:prstGeom>
          <a:noFill/>
        </p:spPr>
      </p:pic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15206" y="1000108"/>
            <a:ext cx="1733550" cy="685800"/>
          </a:xfrm>
          <a:prstGeom prst="rect">
            <a:avLst/>
          </a:prstGeom>
          <a:noFill/>
        </p:spPr>
      </p:pic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4840" y="3190876"/>
            <a:ext cx="4324350" cy="381000"/>
          </a:xfrm>
          <a:prstGeom prst="rect">
            <a:avLst/>
          </a:prstGeom>
          <a:noFill/>
        </p:spPr>
      </p:pic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95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89" name="Прямая соединительная линия 88"/>
          <p:cNvCxnSpPr/>
          <p:nvPr/>
        </p:nvCxnSpPr>
        <p:spPr>
          <a:xfrm rot="10800000" flipV="1">
            <a:off x="2500298" y="3214686"/>
            <a:ext cx="642942" cy="28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 rot="10800000" flipV="1">
            <a:off x="4357686" y="3214686"/>
            <a:ext cx="642942" cy="28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я соединительная линия 90"/>
          <p:cNvCxnSpPr/>
          <p:nvPr/>
        </p:nvCxnSpPr>
        <p:spPr>
          <a:xfrm rot="10800000" flipV="1">
            <a:off x="3500430" y="3214686"/>
            <a:ext cx="642942" cy="28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" name="Picture 8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45" y="3690942"/>
            <a:ext cx="1457325" cy="381000"/>
          </a:xfrm>
          <a:prstGeom prst="rect">
            <a:avLst/>
          </a:prstGeom>
          <a:noFill/>
        </p:spPr>
      </p:pic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95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" name="Picture 11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24155" y="3690942"/>
            <a:ext cx="676275" cy="381000"/>
          </a:xfrm>
          <a:prstGeom prst="rect">
            <a:avLst/>
          </a:prstGeom>
          <a:noFill/>
        </p:spPr>
      </p:pic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95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62" name="Picture 14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2203" y="4538675"/>
            <a:ext cx="2145945" cy="819151"/>
          </a:xfrm>
          <a:prstGeom prst="rect">
            <a:avLst/>
          </a:prstGeom>
          <a:noFill/>
        </p:spPr>
      </p:pic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0" y="11334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Логические задачи</a:t>
            </a:r>
            <a:endParaRPr lang="ru-RU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 cstate="print"/>
          <a:srcRect l="7658" r="4015" b="8696"/>
          <a:stretch>
            <a:fillRect/>
          </a:stretch>
        </p:blipFill>
        <p:spPr bwMode="auto">
          <a:xfrm>
            <a:off x="357158" y="2643182"/>
            <a:ext cx="3367791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417514"/>
            <a:ext cx="8229600" cy="2082792"/>
          </a:xfrm>
        </p:spPr>
        <p:txBody>
          <a:bodyPr>
            <a:normAutofit/>
          </a:bodyPr>
          <a:lstStyle/>
          <a:p>
            <a:r>
              <a:rPr lang="ru-RU" sz="2400" dirty="0" smtClean="0">
                <a:effectLst/>
              </a:rPr>
              <a:t>В-8123. </a:t>
            </a:r>
            <a:r>
              <a:rPr lang="ru-RU" sz="2400" dirty="0" smtClean="0"/>
              <a:t> </a:t>
            </a:r>
            <a:r>
              <a:rPr lang="ru-RU" sz="2400" dirty="0" smtClean="0">
                <a:effectLst/>
              </a:rPr>
              <a:t>№25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Из всех учеников школы 50% изучают испанский, 56% французский и 25% изучающих французский, изучают испанский, какой процент учеников не изучают ни испанский, ни французский языки.</a:t>
            </a:r>
            <a:endParaRPr lang="ru-RU" sz="2400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1333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7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1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5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0" y="876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44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45" name="Rectangle 13"/>
          <p:cNvSpPr>
            <a:spLocks noChangeArrowheads="1"/>
          </p:cNvSpPr>
          <p:nvPr/>
        </p:nvSpPr>
        <p:spPr bwMode="auto">
          <a:xfrm>
            <a:off x="0" y="1114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47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48" name="Rectangle 16"/>
          <p:cNvSpPr>
            <a:spLocks noChangeArrowheads="1"/>
          </p:cNvSpPr>
          <p:nvPr/>
        </p:nvSpPr>
        <p:spPr bwMode="auto">
          <a:xfrm>
            <a:off x="0" y="1162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50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53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54" name="Rectangle 22"/>
          <p:cNvSpPr>
            <a:spLocks noChangeArrowheads="1"/>
          </p:cNvSpPr>
          <p:nvPr/>
        </p:nvSpPr>
        <p:spPr bwMode="auto">
          <a:xfrm>
            <a:off x="0" y="1400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56" name="Rectangle 2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0" y="1066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8" name="Rectangle 12"/>
          <p:cNvSpPr>
            <a:spLocks noChangeArrowheads="1"/>
          </p:cNvSpPr>
          <p:nvPr/>
        </p:nvSpPr>
        <p:spPr bwMode="auto">
          <a:xfrm>
            <a:off x="0" y="1685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47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72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74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76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77" name="Rectangle 21"/>
          <p:cNvSpPr>
            <a:spLocks noChangeArrowheads="1"/>
          </p:cNvSpPr>
          <p:nvPr/>
        </p:nvSpPr>
        <p:spPr bwMode="auto">
          <a:xfrm>
            <a:off x="0" y="1809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480" name="Rectangle 2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81" name="Rectangle 25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95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483" name="Rectangle 2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84" name="Rectangle 28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95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486" name="Rectangle 3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89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90" name="Rectangle 34"/>
          <p:cNvSpPr>
            <a:spLocks noChangeArrowheads="1"/>
          </p:cNvSpPr>
          <p:nvPr/>
        </p:nvSpPr>
        <p:spPr bwMode="auto">
          <a:xfrm>
            <a:off x="0" y="10858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9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93" name="Rectangle 13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95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495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9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99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01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03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06" name="Rectangle 26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95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95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95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95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9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9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401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403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404" name="Rectangle 20"/>
          <p:cNvSpPr>
            <a:spLocks noChangeArrowheads="1"/>
          </p:cNvSpPr>
          <p:nvPr/>
        </p:nvSpPr>
        <p:spPr bwMode="auto">
          <a:xfrm>
            <a:off x="0" y="8858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9" name="Прямоугольник 98"/>
          <p:cNvSpPr/>
          <p:nvPr/>
        </p:nvSpPr>
        <p:spPr>
          <a:xfrm>
            <a:off x="3786182" y="4812581"/>
            <a:ext cx="44291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B0F0"/>
                </a:solidFill>
                <a:latin typeface="Cambria Math" pitchFamily="18" charset="0"/>
                <a:ea typeface="Cambria Math" pitchFamily="18" charset="0"/>
                <a:cs typeface="Times New Roman"/>
              </a:rPr>
              <a:t>Ответ: 8% не изучают ни испанский, ни французский</a:t>
            </a:r>
            <a:endParaRPr lang="ru-RU" sz="2400" b="1" dirty="0">
              <a:solidFill>
                <a:srgbClr val="00B0F0"/>
              </a:solidFill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1714480" y="4214818"/>
            <a:ext cx="5715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14%</a:t>
            </a:r>
            <a:endParaRPr lang="ru-RU" sz="1400" dirty="0"/>
          </a:p>
        </p:txBody>
      </p:sp>
      <p:pic>
        <p:nvPicPr>
          <p:cNvPr id="18433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2346" r="66667"/>
          <a:stretch>
            <a:fillRect/>
          </a:stretch>
        </p:blipFill>
        <p:spPr bwMode="auto">
          <a:xfrm>
            <a:off x="3714744" y="3000372"/>
            <a:ext cx="1214446" cy="642942"/>
          </a:xfrm>
          <a:prstGeom prst="rect">
            <a:avLst/>
          </a:prstGeom>
          <a:noFill/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0" y="4572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0" y="1171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8441" name="Picture 9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7544"/>
          <a:stretch>
            <a:fillRect/>
          </a:stretch>
        </p:blipFill>
        <p:spPr bwMode="auto">
          <a:xfrm>
            <a:off x="3857620" y="3714752"/>
            <a:ext cx="3021826" cy="428628"/>
          </a:xfrm>
          <a:prstGeom prst="rect">
            <a:avLst/>
          </a:prstGeom>
          <a:noFill/>
        </p:spPr>
      </p:pic>
      <p:sp>
        <p:nvSpPr>
          <p:cNvPr id="102" name="TextBox 101"/>
          <p:cNvSpPr txBox="1"/>
          <p:nvPr/>
        </p:nvSpPr>
        <p:spPr>
          <a:xfrm>
            <a:off x="5072066" y="3100328"/>
            <a:ext cx="25458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изучают два языка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417514"/>
            <a:ext cx="8229600" cy="2082792"/>
          </a:xfrm>
        </p:spPr>
        <p:txBody>
          <a:bodyPr>
            <a:normAutofit/>
          </a:bodyPr>
          <a:lstStyle/>
          <a:p>
            <a:r>
              <a:rPr lang="ru-RU" sz="2400" dirty="0" smtClean="0">
                <a:effectLst/>
              </a:rPr>
              <a:t>В-8113. </a:t>
            </a:r>
            <a:r>
              <a:rPr lang="ru-RU" sz="2400" dirty="0" smtClean="0"/>
              <a:t> </a:t>
            </a:r>
            <a:r>
              <a:rPr lang="ru-RU" sz="2400" dirty="0" smtClean="0">
                <a:effectLst/>
              </a:rPr>
              <a:t>№25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Средний рост пяти игроков баскетбольной команды 2,04 м. После замены игрока, рост которого равен среднему, средний рост команды увеличился до 2,08м. Каков рост нового игрока?</a:t>
            </a:r>
            <a:endParaRPr lang="ru-RU" sz="2400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28596" y="2643182"/>
            <a:ext cx="8229600" cy="571504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Решение</a:t>
            </a:r>
          </a:p>
          <a:p>
            <a:endParaRPr lang="ru-RU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None/>
            </a:pPr>
            <a:endParaRPr lang="ru-RU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None/>
            </a:pPr>
            <a:endParaRPr lang="ru-RU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None/>
            </a:pP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1333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7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1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5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0" y="876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44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45" name="Rectangle 13"/>
          <p:cNvSpPr>
            <a:spLocks noChangeArrowheads="1"/>
          </p:cNvSpPr>
          <p:nvPr/>
        </p:nvSpPr>
        <p:spPr bwMode="auto">
          <a:xfrm>
            <a:off x="0" y="1114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47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48" name="Rectangle 16"/>
          <p:cNvSpPr>
            <a:spLocks noChangeArrowheads="1"/>
          </p:cNvSpPr>
          <p:nvPr/>
        </p:nvSpPr>
        <p:spPr bwMode="auto">
          <a:xfrm>
            <a:off x="0" y="1162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50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53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54" name="Rectangle 22"/>
          <p:cNvSpPr>
            <a:spLocks noChangeArrowheads="1"/>
          </p:cNvSpPr>
          <p:nvPr/>
        </p:nvSpPr>
        <p:spPr bwMode="auto">
          <a:xfrm>
            <a:off x="0" y="1400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56" name="Rectangle 2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0" y="1066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8" name="Rectangle 12"/>
          <p:cNvSpPr>
            <a:spLocks noChangeArrowheads="1"/>
          </p:cNvSpPr>
          <p:nvPr/>
        </p:nvSpPr>
        <p:spPr bwMode="auto">
          <a:xfrm>
            <a:off x="0" y="1685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47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72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74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76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77" name="Rectangle 21"/>
          <p:cNvSpPr>
            <a:spLocks noChangeArrowheads="1"/>
          </p:cNvSpPr>
          <p:nvPr/>
        </p:nvSpPr>
        <p:spPr bwMode="auto">
          <a:xfrm>
            <a:off x="0" y="1809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480" name="Rectangle 2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81" name="Rectangle 25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95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483" name="Rectangle 2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84" name="Rectangle 28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95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486" name="Rectangle 3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89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9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93" name="Rectangle 13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95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495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9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99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01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03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06" name="Rectangle 26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95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95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95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0" y="11334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95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9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9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401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403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404" name="Rectangle 20"/>
          <p:cNvSpPr>
            <a:spLocks noChangeArrowheads="1"/>
          </p:cNvSpPr>
          <p:nvPr/>
        </p:nvSpPr>
        <p:spPr bwMode="auto">
          <a:xfrm>
            <a:off x="0" y="8858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642910" y="3286970"/>
            <a:ext cx="6008376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Cambria Math" pitchFamily="18" charset="0"/>
                <a:ea typeface="Cambria Math" pitchFamily="18" charset="0"/>
                <a:cs typeface="Times New Roman"/>
              </a:rPr>
              <a:t>Суммарный рост команды 5</a:t>
            </a:r>
            <a:r>
              <a:rPr lang="ru-RU" sz="2400" dirty="0" smtClean="0">
                <a:latin typeface="Times New Roman"/>
                <a:ea typeface="Cambria Math" pitchFamily="18" charset="0"/>
                <a:cs typeface="Times New Roman"/>
              </a:rPr>
              <a:t>∙2,04=10,2м. </a:t>
            </a:r>
          </a:p>
          <a:p>
            <a:r>
              <a:rPr lang="ru-RU" sz="2400" dirty="0" smtClean="0">
                <a:latin typeface="Times New Roman"/>
                <a:ea typeface="Cambria Math" pitchFamily="18" charset="0"/>
                <a:cs typeface="Times New Roman"/>
              </a:rPr>
              <a:t>Увеличенный суммарный рост </a:t>
            </a:r>
            <a:r>
              <a:rPr lang="ru-RU" sz="2400" dirty="0" smtClean="0">
                <a:latin typeface="Cambria Math" pitchFamily="18" charset="0"/>
                <a:ea typeface="Cambria Math" pitchFamily="18" charset="0"/>
                <a:cs typeface="Times New Roman"/>
              </a:rPr>
              <a:t>5</a:t>
            </a:r>
            <a:r>
              <a:rPr lang="ru-RU" sz="2400" dirty="0" smtClean="0">
                <a:latin typeface="Times New Roman"/>
                <a:ea typeface="Cambria Math" pitchFamily="18" charset="0"/>
                <a:cs typeface="Times New Roman"/>
              </a:rPr>
              <a:t>∙2,08=10,4м</a:t>
            </a:r>
          </a:p>
          <a:p>
            <a:r>
              <a:rPr lang="ru-RU" sz="2400" dirty="0" smtClean="0">
                <a:latin typeface="Times New Roman"/>
                <a:ea typeface="Cambria Math" pitchFamily="18" charset="0"/>
                <a:cs typeface="Times New Roman"/>
              </a:rPr>
              <a:t>Разность: 10,4-10,2=0,2м</a:t>
            </a:r>
          </a:p>
          <a:p>
            <a:r>
              <a:rPr lang="ru-RU" sz="2400" dirty="0" smtClean="0">
                <a:latin typeface="Times New Roman"/>
                <a:ea typeface="Cambria Math" pitchFamily="18" charset="0"/>
                <a:cs typeface="Times New Roman"/>
              </a:rPr>
              <a:t>Рост нового игрока: 2,04+0,2=2,24м. </a:t>
            </a:r>
            <a:endParaRPr lang="ru-RU" sz="2400" dirty="0" smtClean="0">
              <a:latin typeface="Cambria Math" pitchFamily="18" charset="0"/>
              <a:ea typeface="Cambria Math" pitchFamily="18" charset="0"/>
              <a:cs typeface="Times New Roman"/>
            </a:endParaRPr>
          </a:p>
          <a:p>
            <a:pPr marL="342900" indent="-342900"/>
            <a:endParaRPr lang="ru-RU" sz="2400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99" name="Прямоугольник 98"/>
          <p:cNvSpPr/>
          <p:nvPr/>
        </p:nvSpPr>
        <p:spPr>
          <a:xfrm>
            <a:off x="5500694" y="5539103"/>
            <a:ext cx="25717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B0F0"/>
                </a:solidFill>
                <a:latin typeface="Cambria Math" pitchFamily="18" charset="0"/>
                <a:ea typeface="Cambria Math" pitchFamily="18" charset="0"/>
                <a:cs typeface="Times New Roman"/>
              </a:rPr>
              <a:t>Ответ: 2,24м</a:t>
            </a:r>
            <a:endParaRPr lang="ru-RU" sz="2400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im6-tub-kz.yandex.net/i?id=46835024-18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2285992"/>
            <a:ext cx="4000528" cy="3000396"/>
          </a:xfrm>
          <a:prstGeom prst="rect">
            <a:avLst/>
          </a:prstGeom>
          <a:noFill/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54164"/>
          </a:xfrm>
        </p:spPr>
        <p:txBody>
          <a:bodyPr>
            <a:noAutofit/>
          </a:bodyPr>
          <a:lstStyle/>
          <a:p>
            <a:r>
              <a:rPr lang="ru-RU" sz="2400" dirty="0" smtClean="0">
                <a:effectLst/>
              </a:rPr>
              <a:t>В-8105. </a:t>
            </a:r>
            <a:r>
              <a:rPr lang="ru-RU" sz="2400" dirty="0" smtClean="0"/>
              <a:t> </a:t>
            </a:r>
            <a:r>
              <a:rPr lang="ru-RU" sz="2400" dirty="0" smtClean="0">
                <a:effectLst/>
              </a:rPr>
              <a:t>№25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Куб с ребром 4см составлен из маленьких кубиков с ребром 1см. Найдите количество маленьких кубиков на внешнем слое данного куба</a:t>
            </a:r>
            <a:endParaRPr lang="ru-RU" sz="2400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28596" y="1857364"/>
            <a:ext cx="8229600" cy="1143008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Решение</a:t>
            </a:r>
          </a:p>
          <a:p>
            <a:endParaRPr lang="ru-RU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None/>
            </a:pPr>
            <a:endParaRPr lang="ru-RU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None/>
            </a:pPr>
            <a:endParaRPr lang="ru-RU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None/>
            </a:pP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1333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7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1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5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0" y="876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44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45" name="Rectangle 13"/>
          <p:cNvSpPr>
            <a:spLocks noChangeArrowheads="1"/>
          </p:cNvSpPr>
          <p:nvPr/>
        </p:nvSpPr>
        <p:spPr bwMode="auto">
          <a:xfrm>
            <a:off x="0" y="1114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47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48" name="Rectangle 16"/>
          <p:cNvSpPr>
            <a:spLocks noChangeArrowheads="1"/>
          </p:cNvSpPr>
          <p:nvPr/>
        </p:nvSpPr>
        <p:spPr bwMode="auto">
          <a:xfrm>
            <a:off x="0" y="1162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50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53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54" name="Rectangle 22"/>
          <p:cNvSpPr>
            <a:spLocks noChangeArrowheads="1"/>
          </p:cNvSpPr>
          <p:nvPr/>
        </p:nvSpPr>
        <p:spPr bwMode="auto">
          <a:xfrm>
            <a:off x="0" y="1400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56" name="Rectangle 2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0" y="1066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8" name="Rectangle 12"/>
          <p:cNvSpPr>
            <a:spLocks noChangeArrowheads="1"/>
          </p:cNvSpPr>
          <p:nvPr/>
        </p:nvSpPr>
        <p:spPr bwMode="auto">
          <a:xfrm>
            <a:off x="0" y="1685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47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72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74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76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77" name="Rectangle 21"/>
          <p:cNvSpPr>
            <a:spLocks noChangeArrowheads="1"/>
          </p:cNvSpPr>
          <p:nvPr/>
        </p:nvSpPr>
        <p:spPr bwMode="auto">
          <a:xfrm>
            <a:off x="0" y="1809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480" name="Rectangle 2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81" name="Rectangle 25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95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483" name="Rectangle 2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84" name="Rectangle 28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95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486" name="Rectangle 3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89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90" name="Rectangle 34"/>
          <p:cNvSpPr>
            <a:spLocks noChangeArrowheads="1"/>
          </p:cNvSpPr>
          <p:nvPr/>
        </p:nvSpPr>
        <p:spPr bwMode="auto">
          <a:xfrm>
            <a:off x="0" y="10858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9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93" name="Rectangle 13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95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495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9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99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01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03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06" name="Rectangle 26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95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95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95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0" y="11334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95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9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9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401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403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9" name="TextBox 88"/>
          <p:cNvSpPr txBox="1"/>
          <p:nvPr/>
        </p:nvSpPr>
        <p:spPr>
          <a:xfrm>
            <a:off x="3000364" y="2428868"/>
            <a:ext cx="5634748" cy="24622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200" dirty="0" smtClean="0">
                <a:latin typeface="Cambria Math" pitchFamily="18" charset="0"/>
                <a:ea typeface="Cambria Math" pitchFamily="18" charset="0"/>
              </a:rPr>
              <a:t>6 граней по две противоположных.</a:t>
            </a:r>
          </a:p>
          <a:p>
            <a:pPr marL="342900" indent="-342900">
              <a:buAutoNum type="arabicPeriod"/>
            </a:pPr>
            <a:r>
              <a:rPr lang="ru-RU" sz="2200" dirty="0" smtClean="0">
                <a:latin typeface="Cambria Math" pitchFamily="18" charset="0"/>
                <a:ea typeface="Cambria Math" pitchFamily="18" charset="0"/>
              </a:rPr>
              <a:t>Если взять переднюю и заднюю грань,</a:t>
            </a:r>
          </a:p>
          <a:p>
            <a:pPr marL="342900" indent="-342900"/>
            <a:r>
              <a:rPr lang="ru-RU" sz="2200" dirty="0" smtClean="0">
                <a:latin typeface="Cambria Math" pitchFamily="18" charset="0"/>
                <a:ea typeface="Cambria Math" pitchFamily="18" charset="0"/>
              </a:rPr>
              <a:t>     то это 16</a:t>
            </a:r>
            <a:r>
              <a:rPr lang="ru-RU" sz="2200" dirty="0" smtClean="0">
                <a:latin typeface="Cambria Math" pitchFamily="18" charset="0"/>
                <a:ea typeface="Cambria Math" pitchFamily="18" charset="0"/>
                <a:cs typeface="Times New Roman"/>
              </a:rPr>
              <a:t>∙2=32 кубика.</a:t>
            </a:r>
          </a:p>
          <a:p>
            <a:pPr marL="342900" indent="-342900"/>
            <a:r>
              <a:rPr lang="ru-RU" sz="2200" dirty="0" smtClean="0">
                <a:latin typeface="Cambria Math" pitchFamily="18" charset="0"/>
                <a:ea typeface="Cambria Math" pitchFamily="18" charset="0"/>
                <a:cs typeface="Times New Roman"/>
              </a:rPr>
              <a:t>2. Взяли оставшиеся кубики двух боковых</a:t>
            </a:r>
          </a:p>
          <a:p>
            <a:pPr marL="342900" indent="-342900"/>
            <a:r>
              <a:rPr lang="ru-RU" sz="2200" dirty="0" smtClean="0">
                <a:latin typeface="Cambria Math" pitchFamily="18" charset="0"/>
                <a:ea typeface="Cambria Math" pitchFamily="18" charset="0"/>
                <a:cs typeface="Times New Roman"/>
              </a:rPr>
              <a:t> граней 2∙(2∙4)=16.</a:t>
            </a:r>
          </a:p>
          <a:p>
            <a:pPr marL="342900" indent="-342900"/>
            <a:r>
              <a:rPr lang="ru-RU" sz="2200" dirty="0" smtClean="0">
                <a:latin typeface="Cambria Math" pitchFamily="18" charset="0"/>
                <a:ea typeface="Cambria Math" pitchFamily="18" charset="0"/>
                <a:cs typeface="Times New Roman"/>
              </a:rPr>
              <a:t>3. Верхняя и нижняя грани 2∙4=8 кубиков.</a:t>
            </a:r>
          </a:p>
          <a:p>
            <a:pPr marL="342900" indent="-342900"/>
            <a:endParaRPr lang="ru-RU" sz="2200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29058" y="5214950"/>
            <a:ext cx="4095750" cy="500066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Прямая </a:t>
            </a:r>
            <a:r>
              <a:rPr lang="en-US" dirty="0" smtClean="0"/>
              <a:t>y=</a:t>
            </a:r>
            <a:r>
              <a:rPr lang="en-US" dirty="0" err="1" smtClean="0"/>
              <a:t>ax+b</a:t>
            </a:r>
            <a:r>
              <a:rPr lang="en-US" dirty="0" smtClean="0"/>
              <a:t> </a:t>
            </a:r>
            <a:r>
              <a:rPr lang="ru-RU" dirty="0" smtClean="0"/>
              <a:t>перпендикулярна прямой </a:t>
            </a:r>
            <a:r>
              <a:rPr lang="en-US" dirty="0" smtClean="0"/>
              <a:t>y= 0</a:t>
            </a:r>
            <a:r>
              <a:rPr lang="ru-RU" dirty="0" smtClean="0"/>
              <a:t>,</a:t>
            </a:r>
            <a:r>
              <a:rPr lang="en-US" dirty="0" smtClean="0"/>
              <a:t>2x+8</a:t>
            </a:r>
            <a:r>
              <a:rPr lang="ru-RU" dirty="0" smtClean="0"/>
              <a:t> проходит через точку С(-1;3). Составьте ее уравнение.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417514"/>
            <a:ext cx="8229600" cy="2082792"/>
          </a:xfrm>
        </p:spPr>
        <p:txBody>
          <a:bodyPr>
            <a:normAutofit/>
          </a:bodyPr>
          <a:lstStyle/>
          <a:p>
            <a:r>
              <a:rPr lang="ru-RU" sz="2400" dirty="0" smtClean="0">
                <a:effectLst/>
              </a:rPr>
              <a:t>В-8107. </a:t>
            </a:r>
            <a:r>
              <a:rPr lang="ru-RU" sz="2400" dirty="0" smtClean="0"/>
              <a:t> </a:t>
            </a:r>
            <a:r>
              <a:rPr lang="ru-RU" sz="2400" dirty="0" smtClean="0">
                <a:effectLst/>
              </a:rPr>
              <a:t>№25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Известно, что сумма двух целых чисел равна 1244. если к первому числу приписать справа цифру 3, а во втором числе отбросить последнюю цифру, то полученные числа будут равны. Найдите эти числа.</a:t>
            </a:r>
            <a:endParaRPr lang="ru-RU" sz="2400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28596" y="2643182"/>
            <a:ext cx="8229600" cy="571504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Решение</a:t>
            </a:r>
          </a:p>
          <a:p>
            <a:endParaRPr lang="ru-RU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None/>
            </a:pPr>
            <a:endParaRPr lang="ru-RU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None/>
            </a:pPr>
            <a:endParaRPr lang="ru-RU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None/>
            </a:pP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1333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7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1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5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0" y="876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44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45" name="Rectangle 13"/>
          <p:cNvSpPr>
            <a:spLocks noChangeArrowheads="1"/>
          </p:cNvSpPr>
          <p:nvPr/>
        </p:nvSpPr>
        <p:spPr bwMode="auto">
          <a:xfrm>
            <a:off x="0" y="1114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47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48" name="Rectangle 16"/>
          <p:cNvSpPr>
            <a:spLocks noChangeArrowheads="1"/>
          </p:cNvSpPr>
          <p:nvPr/>
        </p:nvSpPr>
        <p:spPr bwMode="auto">
          <a:xfrm>
            <a:off x="0" y="1162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50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53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54" name="Rectangle 22"/>
          <p:cNvSpPr>
            <a:spLocks noChangeArrowheads="1"/>
          </p:cNvSpPr>
          <p:nvPr/>
        </p:nvSpPr>
        <p:spPr bwMode="auto">
          <a:xfrm>
            <a:off x="0" y="1400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56" name="Rectangle 2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0" y="1066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8" name="Rectangle 12"/>
          <p:cNvSpPr>
            <a:spLocks noChangeArrowheads="1"/>
          </p:cNvSpPr>
          <p:nvPr/>
        </p:nvSpPr>
        <p:spPr bwMode="auto">
          <a:xfrm>
            <a:off x="0" y="1685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47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72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74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76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77" name="Rectangle 21"/>
          <p:cNvSpPr>
            <a:spLocks noChangeArrowheads="1"/>
          </p:cNvSpPr>
          <p:nvPr/>
        </p:nvSpPr>
        <p:spPr bwMode="auto">
          <a:xfrm>
            <a:off x="0" y="1809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480" name="Rectangle 2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81" name="Rectangle 25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95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483" name="Rectangle 2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84" name="Rectangle 28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95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486" name="Rectangle 3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89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90" name="Rectangle 34"/>
          <p:cNvSpPr>
            <a:spLocks noChangeArrowheads="1"/>
          </p:cNvSpPr>
          <p:nvPr/>
        </p:nvSpPr>
        <p:spPr bwMode="auto">
          <a:xfrm>
            <a:off x="0" y="10858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9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93" name="Rectangle 13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95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495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9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99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01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03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06" name="Rectangle 26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95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95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95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0" y="11334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95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9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9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401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403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404" name="Rectangle 20"/>
          <p:cNvSpPr>
            <a:spLocks noChangeArrowheads="1"/>
          </p:cNvSpPr>
          <p:nvPr/>
        </p:nvSpPr>
        <p:spPr bwMode="auto">
          <a:xfrm>
            <a:off x="0" y="8858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642910" y="3286970"/>
            <a:ext cx="774699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Cambria Math" pitchFamily="18" charset="0"/>
                <a:ea typeface="Cambria Math" pitchFamily="18" charset="0"/>
                <a:cs typeface="Times New Roman"/>
              </a:rPr>
              <a:t>a+b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  <a:cs typeface="Times New Roman"/>
              </a:rPr>
              <a:t>=1244</a:t>
            </a:r>
          </a:p>
          <a:p>
            <a:r>
              <a:rPr lang="ru-RU" sz="2400" dirty="0" smtClean="0">
                <a:latin typeface="Cambria Math" pitchFamily="18" charset="0"/>
                <a:ea typeface="Cambria Math" pitchFamily="18" charset="0"/>
                <a:cs typeface="Times New Roman"/>
              </a:rPr>
              <a:t>Оба эти числа при записывании и отбрасывании</a:t>
            </a:r>
          </a:p>
          <a:p>
            <a:r>
              <a:rPr lang="ru-RU" sz="2400" dirty="0" smtClean="0">
                <a:latin typeface="Cambria Math" pitchFamily="18" charset="0"/>
                <a:ea typeface="Cambria Math" pitchFamily="18" charset="0"/>
                <a:cs typeface="Times New Roman"/>
              </a:rPr>
              <a:t> станут равны, значит одно двузначное, второе </a:t>
            </a:r>
          </a:p>
          <a:p>
            <a:r>
              <a:rPr lang="ru-RU" sz="2400" dirty="0" smtClean="0">
                <a:latin typeface="Cambria Math" pitchFamily="18" charset="0"/>
                <a:ea typeface="Cambria Math" pitchFamily="18" charset="0"/>
                <a:cs typeface="Times New Roman"/>
              </a:rPr>
              <a:t>четырехзначное. Кроме того  у них равны две первые </a:t>
            </a:r>
          </a:p>
          <a:p>
            <a:r>
              <a:rPr lang="ru-RU" sz="2400" dirty="0" smtClean="0">
                <a:latin typeface="Cambria Math" pitchFamily="18" charset="0"/>
                <a:ea typeface="Cambria Math" pitchFamily="18" charset="0"/>
                <a:cs typeface="Times New Roman"/>
              </a:rPr>
              <a:t>цифры: 12  и 1232</a:t>
            </a:r>
          </a:p>
          <a:p>
            <a:pPr marL="342900" indent="-342900"/>
            <a:endParaRPr lang="ru-RU" sz="2400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99" name="Прямоугольник 98"/>
          <p:cNvSpPr/>
          <p:nvPr/>
        </p:nvSpPr>
        <p:spPr>
          <a:xfrm>
            <a:off x="5500694" y="5539103"/>
            <a:ext cx="25717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B0F0"/>
                </a:solidFill>
                <a:latin typeface="Cambria Math" pitchFamily="18" charset="0"/>
                <a:ea typeface="Cambria Math" pitchFamily="18" charset="0"/>
                <a:cs typeface="Times New Roman"/>
              </a:rPr>
              <a:t>Ответ: 12  и 1232</a:t>
            </a:r>
            <a:endParaRPr lang="ru-RU" sz="2400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85720" y="142852"/>
            <a:ext cx="8401080" cy="1274786"/>
          </a:xfrm>
        </p:spPr>
        <p:txBody>
          <a:bodyPr>
            <a:normAutofit fontScale="90000"/>
          </a:bodyPr>
          <a:lstStyle/>
          <a:p>
            <a:r>
              <a:rPr lang="ru-RU" sz="2200" dirty="0" smtClean="0">
                <a:effectLst/>
              </a:rPr>
              <a:t>В-8109. </a:t>
            </a:r>
            <a:r>
              <a:rPr lang="ru-RU" sz="2200" dirty="0" smtClean="0"/>
              <a:t> </a:t>
            </a:r>
            <a:r>
              <a:rPr lang="ru-RU" sz="2200" dirty="0" smtClean="0">
                <a:effectLst/>
              </a:rPr>
              <a:t>№24 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2700" dirty="0" smtClean="0"/>
              <a:t>Прямая </a:t>
            </a:r>
            <a:r>
              <a:rPr lang="en-US" sz="2700" dirty="0" smtClean="0"/>
              <a:t>y=</a:t>
            </a:r>
            <a:r>
              <a:rPr lang="en-US" sz="2700" dirty="0" err="1" smtClean="0"/>
              <a:t>ax+b</a:t>
            </a:r>
            <a:r>
              <a:rPr lang="en-US" sz="2700" dirty="0" smtClean="0"/>
              <a:t> </a:t>
            </a:r>
            <a:r>
              <a:rPr lang="ru-RU" sz="2700" dirty="0" smtClean="0"/>
              <a:t>перпендикулярна прямой </a:t>
            </a:r>
            <a:r>
              <a:rPr lang="en-US" sz="2700" dirty="0" smtClean="0"/>
              <a:t>y= 0</a:t>
            </a:r>
            <a:r>
              <a:rPr lang="ru-RU" sz="2700" dirty="0" smtClean="0"/>
              <a:t>,</a:t>
            </a:r>
            <a:r>
              <a:rPr lang="en-US" sz="2700" dirty="0" smtClean="0"/>
              <a:t>2x+8</a:t>
            </a:r>
            <a:r>
              <a:rPr lang="ru-RU" sz="2700" dirty="0" smtClean="0"/>
              <a:t> проходит через точку С(-1;3). Составьте ее уравнение.  </a:t>
            </a:r>
            <a:endParaRPr lang="ru-RU" sz="2700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624205"/>
            <a:ext cx="8229600" cy="1018977"/>
          </a:xfrm>
        </p:spPr>
        <p:txBody>
          <a:bodyPr/>
          <a:lstStyle/>
          <a:p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Решение</a:t>
            </a:r>
          </a:p>
          <a:p>
            <a:pPr>
              <a:buNone/>
            </a:pP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Условие перпендикулярности прямых </a:t>
            </a:r>
            <a:endParaRPr lang="en-US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None/>
            </a:pP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286644" y="1857364"/>
            <a:ext cx="1571636" cy="500066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>
                    <a:lumMod val="95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k</a:t>
            </a:r>
            <a:r>
              <a:rPr lang="en-US" baseline="-25000" dirty="0" smtClean="0">
                <a:solidFill>
                  <a:schemeClr val="bg1">
                    <a:lumMod val="95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1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• k</a:t>
            </a:r>
            <a:r>
              <a:rPr lang="en-US" baseline="-25000" dirty="0" smtClean="0">
                <a:solidFill>
                  <a:schemeClr val="bg1">
                    <a:lumMod val="95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2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=-1</a:t>
            </a:r>
            <a:endParaRPr lang="ru-RU" dirty="0">
              <a:solidFill>
                <a:schemeClr val="bg1">
                  <a:lumMod val="95000"/>
                </a:schemeClr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71472" y="2782669"/>
            <a:ext cx="1857388" cy="64633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dirty="0" smtClean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k</a:t>
            </a:r>
            <a:r>
              <a:rPr lang="en-US" baseline="-25000" dirty="0" smtClean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1</a:t>
            </a:r>
            <a:r>
              <a:rPr lang="en-US" dirty="0" smtClean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•0,2=-1</a:t>
            </a:r>
          </a:p>
          <a:p>
            <a:r>
              <a:rPr lang="en-US" dirty="0" smtClean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k</a:t>
            </a:r>
            <a:r>
              <a:rPr lang="en-US" baseline="-25000" dirty="0" smtClean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1</a:t>
            </a:r>
            <a:r>
              <a:rPr lang="en-US" dirty="0" smtClean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=-5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714612" y="2791422"/>
            <a:ext cx="2357454" cy="92333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dirty="0" smtClean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y=-5x+b</a:t>
            </a:r>
          </a:p>
          <a:p>
            <a:r>
              <a:rPr lang="en-US" dirty="0" smtClean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3=-5•(-1)+b</a:t>
            </a:r>
          </a:p>
          <a:p>
            <a:r>
              <a:rPr lang="en-US" dirty="0" smtClean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b=</a:t>
            </a:r>
            <a:r>
              <a:rPr lang="ru-RU" dirty="0" smtClean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-2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571472" y="3845486"/>
            <a:ext cx="3000396" cy="36933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b="1" dirty="0" smtClean="0">
                <a:ln>
                  <a:solidFill>
                    <a:schemeClr val="bg1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Ответ </a:t>
            </a:r>
            <a:r>
              <a:rPr lang="ru-RU" dirty="0" smtClean="0">
                <a:ln>
                  <a:solidFill>
                    <a:schemeClr val="bg1"/>
                  </a:solidFill>
                </a:ln>
                <a:solidFill>
                  <a:schemeClr val="bg2">
                    <a:lumMod val="50000"/>
                  </a:schemeClr>
                </a:solidFill>
              </a:rPr>
              <a:t>: </a:t>
            </a:r>
            <a:r>
              <a:rPr lang="en-US" dirty="0" smtClean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y=-5x</a:t>
            </a:r>
            <a:r>
              <a:rPr lang="ru-RU" smtClean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-2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571472" y="4463015"/>
            <a:ext cx="835824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Аналогичная:</a:t>
            </a:r>
          </a:p>
          <a:p>
            <a:r>
              <a:rPr lang="ru-RU" sz="2000" dirty="0" smtClean="0">
                <a:solidFill>
                  <a:srgbClr val="FF0000"/>
                </a:solidFill>
              </a:rPr>
              <a:t>Прямая </a:t>
            </a:r>
            <a:r>
              <a:rPr lang="en-US" sz="2000" dirty="0">
                <a:solidFill>
                  <a:srgbClr val="FF0000"/>
                </a:solidFill>
              </a:rPr>
              <a:t>y=</a:t>
            </a:r>
            <a:r>
              <a:rPr lang="en-US" sz="2000" dirty="0" err="1">
                <a:solidFill>
                  <a:srgbClr val="FF0000"/>
                </a:solidFill>
              </a:rPr>
              <a:t>ax+b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ru-RU" sz="2000" dirty="0">
                <a:solidFill>
                  <a:srgbClr val="FF0000"/>
                </a:solidFill>
              </a:rPr>
              <a:t>перпендикулярна прямой </a:t>
            </a:r>
            <a:r>
              <a:rPr lang="en-US" sz="2000" dirty="0">
                <a:solidFill>
                  <a:srgbClr val="FF0000"/>
                </a:solidFill>
              </a:rPr>
              <a:t>y= 0</a:t>
            </a:r>
            <a:r>
              <a:rPr lang="ru-RU" sz="2000" dirty="0">
                <a:solidFill>
                  <a:srgbClr val="FF0000"/>
                </a:solidFill>
              </a:rPr>
              <a:t>,</a:t>
            </a:r>
            <a:r>
              <a:rPr lang="en-US" sz="2000" dirty="0" smtClean="0">
                <a:solidFill>
                  <a:srgbClr val="FF0000"/>
                </a:solidFill>
              </a:rPr>
              <a:t>2</a:t>
            </a:r>
            <a:r>
              <a:rPr lang="ru-RU" sz="2000" dirty="0" smtClean="0">
                <a:solidFill>
                  <a:srgbClr val="FF0000"/>
                </a:solidFill>
              </a:rPr>
              <a:t>5</a:t>
            </a:r>
            <a:r>
              <a:rPr lang="en-US" sz="2000" dirty="0" smtClean="0">
                <a:solidFill>
                  <a:srgbClr val="FF0000"/>
                </a:solidFill>
              </a:rPr>
              <a:t>x+</a:t>
            </a:r>
            <a:r>
              <a:rPr lang="ru-RU" sz="2000" dirty="0" smtClean="0">
                <a:solidFill>
                  <a:srgbClr val="FF0000"/>
                </a:solidFill>
              </a:rPr>
              <a:t>6 и </a:t>
            </a:r>
            <a:r>
              <a:rPr lang="ru-RU" sz="2000" dirty="0">
                <a:solidFill>
                  <a:srgbClr val="FF0000"/>
                </a:solidFill>
              </a:rPr>
              <a:t>проходит через точку </a:t>
            </a:r>
            <a:r>
              <a:rPr lang="ru-RU" sz="2000" dirty="0" smtClean="0">
                <a:solidFill>
                  <a:srgbClr val="FF0000"/>
                </a:solidFill>
              </a:rPr>
              <a:t>С(4; -5). </a:t>
            </a:r>
            <a:r>
              <a:rPr lang="ru-RU" sz="2000" dirty="0">
                <a:solidFill>
                  <a:srgbClr val="FF0000"/>
                </a:solidFill>
              </a:rPr>
              <a:t>Составьте ее уравнение. </a:t>
            </a:r>
            <a:endParaRPr lang="ru-RU" sz="2000" dirty="0" smtClean="0">
              <a:solidFill>
                <a:srgbClr val="FF0000"/>
              </a:solidFill>
            </a:endParaRPr>
          </a:p>
          <a:p>
            <a:r>
              <a:rPr lang="ru-RU" sz="2000" dirty="0" smtClean="0">
                <a:solidFill>
                  <a:srgbClr val="FF0000"/>
                </a:solidFill>
              </a:rPr>
              <a:t> </a:t>
            </a:r>
            <a:r>
              <a:rPr lang="ru-RU" sz="2000" b="1" dirty="0" smtClean="0">
                <a:solidFill>
                  <a:srgbClr val="FF0000"/>
                </a:solidFill>
              </a:rPr>
              <a:t>Ответ: </a:t>
            </a:r>
            <a:r>
              <a:rPr lang="en-US" sz="2000" b="1" dirty="0" smtClean="0">
                <a:solidFill>
                  <a:srgbClr val="FF0000"/>
                </a:solidFill>
              </a:rPr>
              <a:t>y= </a:t>
            </a:r>
            <a:r>
              <a:rPr lang="ru-RU" sz="2000" b="1" dirty="0" smtClean="0">
                <a:solidFill>
                  <a:srgbClr val="FF0000"/>
                </a:solidFill>
              </a:rPr>
              <a:t>-4х</a:t>
            </a:r>
            <a:r>
              <a:rPr lang="en-US" sz="2000" b="1" dirty="0" smtClean="0">
                <a:solidFill>
                  <a:srgbClr val="FF0000"/>
                </a:solidFill>
              </a:rPr>
              <a:t>+</a:t>
            </a:r>
            <a:r>
              <a:rPr lang="ru-RU" sz="2000" b="1" dirty="0" smtClean="0">
                <a:solidFill>
                  <a:srgbClr val="FF0000"/>
                </a:solidFill>
              </a:rPr>
              <a:t>11 </a:t>
            </a:r>
            <a:endParaRPr lang="ru-RU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 smtClean="0"/>
              <a:t>В-8153.  №24 </a:t>
            </a:r>
            <a:br>
              <a:rPr lang="ru-RU" sz="2800" dirty="0" smtClean="0"/>
            </a:br>
            <a:r>
              <a:rPr lang="ru-RU" sz="2800" dirty="0" smtClean="0"/>
              <a:t>Найти расстояние от точки А (8;5) до прямой у=-3х+9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54098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effectLst/>
              </a:rPr>
              <a:t>В-8153. </a:t>
            </a:r>
            <a:r>
              <a:rPr lang="ru-RU" sz="2400" dirty="0" smtClean="0"/>
              <a:t> </a:t>
            </a:r>
            <a:r>
              <a:rPr lang="ru-RU" sz="2400" dirty="0" smtClean="0">
                <a:effectLst/>
              </a:rPr>
              <a:t>№24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Найти расстояние от точки А (8;5) до прямой у=-3х+9</a:t>
            </a:r>
            <a:endParaRPr lang="ru-RU" sz="2400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28596" y="1857364"/>
            <a:ext cx="8229600" cy="1143008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Решение</a:t>
            </a:r>
          </a:p>
          <a:p>
            <a:endParaRPr lang="ru-RU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None/>
            </a:pPr>
            <a:endParaRPr lang="ru-RU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None/>
            </a:pPr>
            <a:endParaRPr lang="ru-RU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None/>
            </a:pP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1333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7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1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5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0" y="876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44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45" name="Rectangle 13"/>
          <p:cNvSpPr>
            <a:spLocks noChangeArrowheads="1"/>
          </p:cNvSpPr>
          <p:nvPr/>
        </p:nvSpPr>
        <p:spPr bwMode="auto">
          <a:xfrm>
            <a:off x="0" y="1114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47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48" name="Rectangle 16"/>
          <p:cNvSpPr>
            <a:spLocks noChangeArrowheads="1"/>
          </p:cNvSpPr>
          <p:nvPr/>
        </p:nvSpPr>
        <p:spPr bwMode="auto">
          <a:xfrm>
            <a:off x="0" y="1162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50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53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54" name="Rectangle 22"/>
          <p:cNvSpPr>
            <a:spLocks noChangeArrowheads="1"/>
          </p:cNvSpPr>
          <p:nvPr/>
        </p:nvSpPr>
        <p:spPr bwMode="auto">
          <a:xfrm>
            <a:off x="0" y="1400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56" name="Rectangle 2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0" y="1066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8" name="Rectangle 12"/>
          <p:cNvSpPr>
            <a:spLocks noChangeArrowheads="1"/>
          </p:cNvSpPr>
          <p:nvPr/>
        </p:nvSpPr>
        <p:spPr bwMode="auto">
          <a:xfrm>
            <a:off x="0" y="1685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47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72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74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76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77" name="Rectangle 21"/>
          <p:cNvSpPr>
            <a:spLocks noChangeArrowheads="1"/>
          </p:cNvSpPr>
          <p:nvPr/>
        </p:nvSpPr>
        <p:spPr bwMode="auto">
          <a:xfrm>
            <a:off x="0" y="1809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480" name="Rectangle 2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81" name="Rectangle 25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95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483" name="Rectangle 2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84" name="Rectangle 28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95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486" name="Rectangle 3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89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90" name="Rectangle 34"/>
          <p:cNvSpPr>
            <a:spLocks noChangeArrowheads="1"/>
          </p:cNvSpPr>
          <p:nvPr/>
        </p:nvSpPr>
        <p:spPr bwMode="auto">
          <a:xfrm>
            <a:off x="0" y="10858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9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93" name="Rectangle 13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95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495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9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99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01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03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06" name="Rectangle 26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95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95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95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0" y="11334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38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6255" y="2476496"/>
            <a:ext cx="5712030" cy="452438"/>
          </a:xfrm>
          <a:prstGeom prst="rect">
            <a:avLst/>
          </a:prstGeom>
          <a:noFill/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24613" y="2476495"/>
            <a:ext cx="2133601" cy="408345"/>
          </a:xfrm>
          <a:prstGeom prst="rect">
            <a:avLst/>
          </a:prstGeom>
          <a:noFill/>
        </p:spPr>
      </p:pic>
      <p:sp>
        <p:nvSpPr>
          <p:cNvPr id="92" name="TextBox 91"/>
          <p:cNvSpPr txBox="1"/>
          <p:nvPr/>
        </p:nvSpPr>
        <p:spPr>
          <a:xfrm>
            <a:off x="500034" y="3429000"/>
            <a:ext cx="27671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Находим по формуле:</a:t>
            </a:r>
            <a:endParaRPr lang="ru-RU" dirty="0"/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9009" y="3452818"/>
            <a:ext cx="2428875" cy="762000"/>
          </a:xfrm>
          <a:prstGeom prst="rect">
            <a:avLst/>
          </a:prstGeom>
          <a:noFill/>
        </p:spPr>
      </p:pic>
      <p:sp>
        <p:nvSpPr>
          <p:cNvPr id="93" name="Прямоугольник 92"/>
          <p:cNvSpPr/>
          <p:nvPr/>
        </p:nvSpPr>
        <p:spPr>
          <a:xfrm>
            <a:off x="714348" y="4274114"/>
            <a:ext cx="10070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А (8;5) </a:t>
            </a:r>
            <a:endParaRPr lang="ru-RU" dirty="0"/>
          </a:p>
        </p:txBody>
      </p:sp>
      <p:sp>
        <p:nvSpPr>
          <p:cNvPr id="1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391" name="Picture 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5984" y="4286256"/>
            <a:ext cx="1695450" cy="381000"/>
          </a:xfrm>
          <a:prstGeom prst="rect">
            <a:avLst/>
          </a:prstGeom>
          <a:noFill/>
        </p:spPr>
      </p:pic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" name="Picture 9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48" y="4714884"/>
            <a:ext cx="5162550" cy="381000"/>
          </a:xfrm>
          <a:prstGeom prst="rect">
            <a:avLst/>
          </a:prstGeom>
          <a:noFill/>
        </p:spPr>
      </p:pic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95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9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7" name="Picture 12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5786" y="5143512"/>
            <a:ext cx="5038725" cy="762000"/>
          </a:xfrm>
          <a:prstGeom prst="rect">
            <a:avLst/>
          </a:prstGeom>
          <a:noFill/>
        </p:spPr>
      </p:pic>
      <p:sp>
        <p:nvSpPr>
          <p:cNvPr id="16399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401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400" name="Picture 16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29322" y="5286388"/>
            <a:ext cx="933450" cy="428625"/>
          </a:xfrm>
          <a:prstGeom prst="rect">
            <a:avLst/>
          </a:prstGeom>
          <a:noFill/>
        </p:spPr>
      </p:pic>
      <p:sp>
        <p:nvSpPr>
          <p:cNvPr id="16403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402" name="Picture 18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86512" y="6143644"/>
            <a:ext cx="1514475" cy="428625"/>
          </a:xfrm>
          <a:prstGeom prst="rect">
            <a:avLst/>
          </a:prstGeom>
          <a:noFill/>
        </p:spPr>
      </p:pic>
      <p:sp>
        <p:nvSpPr>
          <p:cNvPr id="16404" name="Rectangle 20"/>
          <p:cNvSpPr>
            <a:spLocks noChangeArrowheads="1"/>
          </p:cNvSpPr>
          <p:nvPr/>
        </p:nvSpPr>
        <p:spPr bwMode="auto">
          <a:xfrm>
            <a:off x="0" y="8858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99" name="Прямая соединительная линия 98"/>
          <p:cNvCxnSpPr/>
          <p:nvPr/>
        </p:nvCxnSpPr>
        <p:spPr>
          <a:xfrm rot="5400000">
            <a:off x="3500430" y="5286388"/>
            <a:ext cx="28575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Прямая соединительная линия 99"/>
          <p:cNvCxnSpPr/>
          <p:nvPr/>
        </p:nvCxnSpPr>
        <p:spPr>
          <a:xfrm rot="5400000">
            <a:off x="4856958" y="5285594"/>
            <a:ext cx="28575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>
            <a:normAutofit/>
          </a:bodyPr>
          <a:lstStyle/>
          <a:p>
            <a:r>
              <a:rPr lang="ru-RU" sz="2200" dirty="0" smtClean="0">
                <a:effectLst/>
              </a:rPr>
              <a:t>В-8113. </a:t>
            </a:r>
            <a:r>
              <a:rPr lang="ru-RU" sz="2200" dirty="0" smtClean="0"/>
              <a:t> </a:t>
            </a:r>
            <a:r>
              <a:rPr lang="ru-RU" sz="2200" dirty="0" smtClean="0">
                <a:effectLst/>
              </a:rPr>
              <a:t>№21 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2400" dirty="0" smtClean="0"/>
              <a:t>Найдите значение выражения: </a:t>
            </a: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  </a:t>
            </a:r>
            <a:endParaRPr lang="ru-RU" sz="2700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2195709"/>
            <a:ext cx="8229600" cy="1018977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Решение</a:t>
            </a:r>
          </a:p>
          <a:p>
            <a:endParaRPr lang="ru-RU" b="1" dirty="0" smtClean="0">
              <a:solidFill>
                <a:schemeClr val="bg2">
                  <a:lumMod val="50000"/>
                </a:schemeClr>
              </a:solidFill>
            </a:endParaRPr>
          </a:p>
          <a:p>
            <a:endParaRPr lang="ru-RU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None/>
            </a:pPr>
            <a:endParaRPr lang="ru-RU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None/>
            </a:pPr>
            <a:endParaRPr lang="ru-RU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None/>
            </a:pP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71472" y="4820205"/>
            <a:ext cx="835824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Аналогичная:</a:t>
            </a:r>
          </a:p>
          <a:p>
            <a:endParaRPr lang="ru-RU" sz="2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1333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596" y="1214422"/>
            <a:ext cx="4191000" cy="876300"/>
          </a:xfrm>
          <a:prstGeom prst="rect">
            <a:avLst/>
          </a:prstGeom>
          <a:noFill/>
        </p:spPr>
      </p:pic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13335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472" y="2786058"/>
            <a:ext cx="785818" cy="798096"/>
          </a:xfrm>
          <a:prstGeom prst="rect">
            <a:avLst/>
          </a:prstGeom>
          <a:noFill/>
        </p:spPr>
      </p:pic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1076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85917" y="2786058"/>
            <a:ext cx="1615293" cy="785818"/>
          </a:xfrm>
          <a:prstGeom prst="rect">
            <a:avLst/>
          </a:prstGeom>
          <a:noFill/>
        </p:spPr>
      </p:pic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480" y="3643314"/>
            <a:ext cx="2305050" cy="381000"/>
          </a:xfrm>
          <a:prstGeom prst="rect">
            <a:avLst/>
          </a:prstGeom>
          <a:noFill/>
        </p:spPr>
      </p:pic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62" name="Picture 1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85918" y="4000504"/>
            <a:ext cx="1285884" cy="38100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7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1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70" name="Picture 22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3857628"/>
            <a:ext cx="1569078" cy="819151"/>
          </a:xfrm>
          <a:prstGeom prst="rect">
            <a:avLst/>
          </a:prstGeom>
          <a:noFill/>
        </p:spPr>
      </p:pic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72" name="Picture 24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48" y="5195905"/>
            <a:ext cx="5238750" cy="733425"/>
          </a:xfrm>
          <a:prstGeom prst="rect">
            <a:avLst/>
          </a:prstGeom>
          <a:noFill/>
        </p:spPr>
      </p:pic>
      <p:sp>
        <p:nvSpPr>
          <p:cNvPr id="2075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74" name="Picture 26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57950" y="5214950"/>
            <a:ext cx="1266825" cy="676275"/>
          </a:xfrm>
          <a:prstGeom prst="rect">
            <a:avLst/>
          </a:prstGeom>
          <a:noFill/>
        </p:spPr>
      </p:pic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169" name="Picture 1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0430" y="4000504"/>
            <a:ext cx="1981200" cy="676275"/>
          </a:xfrm>
          <a:prstGeom prst="rect">
            <a:avLst/>
          </a:prstGeom>
          <a:noFill/>
        </p:spPr>
      </p:pic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54098"/>
          </a:xfrm>
        </p:spPr>
        <p:txBody>
          <a:bodyPr>
            <a:normAutofit fontScale="90000"/>
          </a:bodyPr>
          <a:lstStyle/>
          <a:p>
            <a:r>
              <a:rPr lang="ru-RU" sz="2200" dirty="0" smtClean="0">
                <a:effectLst/>
              </a:rPr>
              <a:t>В-8121. </a:t>
            </a:r>
            <a:r>
              <a:rPr lang="ru-RU" sz="2200" dirty="0" smtClean="0"/>
              <a:t> </a:t>
            </a:r>
            <a:r>
              <a:rPr lang="ru-RU" sz="2200" dirty="0" smtClean="0">
                <a:effectLst/>
              </a:rPr>
              <a:t>№24 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2400" dirty="0" smtClean="0"/>
              <a:t>Найдите угол между диагоналями параллелограмма, построенного на векторах </a:t>
            </a:r>
            <a:r>
              <a:rPr lang="ru-RU" sz="2700" dirty="0" smtClean="0"/>
              <a:t>  </a:t>
            </a:r>
            <a:endParaRPr lang="ru-RU" sz="2700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2195709"/>
            <a:ext cx="8229600" cy="1018977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Решение</a:t>
            </a:r>
          </a:p>
          <a:p>
            <a:endParaRPr lang="ru-RU" b="1" dirty="0" smtClean="0">
              <a:solidFill>
                <a:schemeClr val="bg2">
                  <a:lumMod val="50000"/>
                </a:schemeClr>
              </a:solidFill>
            </a:endParaRPr>
          </a:p>
          <a:p>
            <a:endParaRPr lang="ru-RU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None/>
            </a:pPr>
            <a:endParaRPr lang="ru-RU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None/>
            </a:pPr>
            <a:endParaRPr lang="ru-RU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None/>
            </a:pP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1333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7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1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5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38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3438" y="928670"/>
            <a:ext cx="1500198" cy="472503"/>
          </a:xfrm>
          <a:prstGeom prst="rect">
            <a:avLst/>
          </a:prstGeom>
          <a:noFill/>
        </p:spPr>
      </p:pic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3438" y="1214421"/>
            <a:ext cx="1500198" cy="547691"/>
          </a:xfrm>
          <a:prstGeom prst="rect">
            <a:avLst/>
          </a:prstGeom>
          <a:noFill/>
        </p:spPr>
      </p:pic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391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5786" y="2643182"/>
            <a:ext cx="3071834" cy="510040"/>
          </a:xfrm>
          <a:prstGeom prst="rect">
            <a:avLst/>
          </a:prstGeom>
          <a:noFill/>
        </p:spPr>
      </p:pic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0" y="876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394" name="Picture 10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5786" y="3143248"/>
            <a:ext cx="3071834" cy="571504"/>
          </a:xfrm>
          <a:prstGeom prst="rect">
            <a:avLst/>
          </a:prstGeom>
          <a:noFill/>
        </p:spPr>
      </p:pic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98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397" name="Picture 13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48" y="3786190"/>
            <a:ext cx="8057178" cy="785818"/>
          </a:xfrm>
          <a:prstGeom prst="rect">
            <a:avLst/>
          </a:prstGeom>
          <a:noFill/>
        </p:spPr>
      </p:pic>
      <p:sp>
        <p:nvSpPr>
          <p:cNvPr id="16399" name="Rectangle 15"/>
          <p:cNvSpPr>
            <a:spLocks noChangeArrowheads="1"/>
          </p:cNvSpPr>
          <p:nvPr/>
        </p:nvSpPr>
        <p:spPr bwMode="auto">
          <a:xfrm>
            <a:off x="0" y="12096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401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402" name="Rectangle 18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45" name="Picture 1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86512" y="5072073"/>
            <a:ext cx="1785950" cy="521445"/>
          </a:xfrm>
          <a:prstGeom prst="rect">
            <a:avLst/>
          </a:prstGeom>
          <a:noFill/>
        </p:spPr>
      </p:pic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154098"/>
          </a:xfrm>
        </p:spPr>
        <p:txBody>
          <a:bodyPr>
            <a:noAutofit/>
          </a:bodyPr>
          <a:lstStyle/>
          <a:p>
            <a:r>
              <a:rPr lang="ru-RU" sz="2800" dirty="0" smtClean="0">
                <a:effectLst/>
              </a:rPr>
              <a:t>В-8119. </a:t>
            </a:r>
            <a:r>
              <a:rPr lang="ru-RU" sz="2800" dirty="0" smtClean="0"/>
              <a:t> </a:t>
            </a:r>
            <a:r>
              <a:rPr lang="ru-RU" sz="2800" dirty="0" smtClean="0">
                <a:effectLst/>
              </a:rPr>
              <a:t>№24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Решить уравнение на множестве натуральных чисел:</a:t>
            </a:r>
            <a:endParaRPr lang="ru-RU" sz="2800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28596" y="1714489"/>
            <a:ext cx="8229600" cy="571504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Решение</a:t>
            </a:r>
          </a:p>
          <a:p>
            <a:pPr>
              <a:buNone/>
            </a:pPr>
            <a:endParaRPr lang="ru-RU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None/>
            </a:pP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1333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7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1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5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0" y="876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740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6248" y="928670"/>
            <a:ext cx="3707733" cy="785818"/>
          </a:xfrm>
          <a:prstGeom prst="rect">
            <a:avLst/>
          </a:prstGeom>
          <a:noFill/>
        </p:spPr>
      </p:pic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48" y="2143116"/>
            <a:ext cx="5929354" cy="664974"/>
          </a:xfrm>
          <a:prstGeom prst="rect">
            <a:avLst/>
          </a:prstGeom>
          <a:noFill/>
        </p:spPr>
      </p:pic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7414" name="Picture 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8636" y="2857496"/>
            <a:ext cx="4057678" cy="528344"/>
          </a:xfrm>
          <a:prstGeom prst="rect">
            <a:avLst/>
          </a:prstGeom>
          <a:noFill/>
        </p:spPr>
      </p:pic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7416" name="Picture 8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5786" y="3500438"/>
            <a:ext cx="2857500" cy="895350"/>
          </a:xfrm>
          <a:prstGeom prst="rect">
            <a:avLst/>
          </a:prstGeom>
          <a:noFill/>
        </p:spPr>
      </p:pic>
      <p:sp>
        <p:nvSpPr>
          <p:cNvPr id="1741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7418" name="Picture 10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5786" y="4357694"/>
            <a:ext cx="1285875" cy="676275"/>
          </a:xfrm>
          <a:prstGeom prst="rect">
            <a:avLst/>
          </a:prstGeom>
          <a:noFill/>
        </p:spPr>
      </p:pic>
      <p:sp>
        <p:nvSpPr>
          <p:cNvPr id="17420" name="Rectangle 12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422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7421" name="Picture 13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57224" y="5143512"/>
            <a:ext cx="733425" cy="381000"/>
          </a:xfrm>
          <a:prstGeom prst="rect">
            <a:avLst/>
          </a:prstGeom>
          <a:noFill/>
        </p:spPr>
      </p:pic>
      <p:sp>
        <p:nvSpPr>
          <p:cNvPr id="17423" name="Rectangle 15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425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7424" name="Picture 16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71802" y="4786322"/>
            <a:ext cx="1562100" cy="381000"/>
          </a:xfrm>
          <a:prstGeom prst="rect">
            <a:avLst/>
          </a:prstGeom>
          <a:noFill/>
        </p:spPr>
      </p:pic>
      <p:sp>
        <p:nvSpPr>
          <p:cNvPr id="17426" name="Rectangle 18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571472" y="5463147"/>
            <a:ext cx="835824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Аналогичная:</a:t>
            </a:r>
          </a:p>
          <a:p>
            <a:endParaRPr lang="ru-RU" sz="2000" b="1" dirty="0" smtClean="0">
              <a:solidFill>
                <a:srgbClr val="FF0000"/>
              </a:solidFill>
            </a:endParaRPr>
          </a:p>
          <a:p>
            <a:endParaRPr lang="ru-RU" sz="2000" b="1" dirty="0">
              <a:solidFill>
                <a:srgbClr val="FF0000"/>
              </a:solidFill>
            </a:endParaRPr>
          </a:p>
          <a:p>
            <a:r>
              <a:rPr lang="ru-RU" sz="2000" b="1" dirty="0" smtClean="0">
                <a:solidFill>
                  <a:srgbClr val="FF0000"/>
                </a:solidFill>
              </a:rPr>
              <a:t>                                                                        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17428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29" name="Rectangle 21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431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7430" name="Picture 22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43240" y="5429264"/>
            <a:ext cx="4552950" cy="676275"/>
          </a:xfrm>
          <a:prstGeom prst="rect">
            <a:avLst/>
          </a:prstGeom>
          <a:noFill/>
        </p:spPr>
      </p:pic>
      <p:sp>
        <p:nvSpPr>
          <p:cNvPr id="17432" name="Rectangle 24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434" name="Rectangle 2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35" name="Rectangle 27"/>
          <p:cNvSpPr>
            <a:spLocks noChangeArrowheads="1"/>
          </p:cNvSpPr>
          <p:nvPr/>
        </p:nvSpPr>
        <p:spPr bwMode="auto">
          <a:xfrm>
            <a:off x="0" y="11334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54098"/>
          </a:xfrm>
        </p:spPr>
        <p:txBody>
          <a:bodyPr>
            <a:normAutofit/>
          </a:bodyPr>
          <a:lstStyle/>
          <a:p>
            <a:r>
              <a:rPr lang="ru-RU" sz="2400" dirty="0" smtClean="0">
                <a:effectLst/>
              </a:rPr>
              <a:t>В-8110. </a:t>
            </a:r>
            <a:r>
              <a:rPr lang="ru-RU" sz="2400" dirty="0" smtClean="0"/>
              <a:t> </a:t>
            </a:r>
            <a:r>
              <a:rPr lang="ru-RU" sz="2400" dirty="0" smtClean="0">
                <a:effectLst/>
              </a:rPr>
              <a:t>№23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Решить неравенство: 3</a:t>
            </a:r>
            <a:r>
              <a:rPr lang="en-US" sz="2400" dirty="0" smtClean="0"/>
              <a:t>sin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x+sinxcosx+2cos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x≻0</a:t>
            </a:r>
            <a:endParaRPr lang="ru-RU" sz="2400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71613"/>
            <a:ext cx="8229600" cy="500066"/>
          </a:xfrm>
        </p:spPr>
        <p:txBody>
          <a:bodyPr>
            <a:normAutofit lnSpcReduction="10000"/>
          </a:bodyPr>
          <a:lstStyle/>
          <a:p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Решение</a:t>
            </a:r>
          </a:p>
          <a:p>
            <a:endParaRPr lang="ru-RU" b="1" dirty="0" smtClean="0">
              <a:solidFill>
                <a:schemeClr val="bg2">
                  <a:lumMod val="50000"/>
                </a:schemeClr>
              </a:solidFill>
            </a:endParaRPr>
          </a:p>
          <a:p>
            <a:endParaRPr lang="ru-RU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None/>
            </a:pPr>
            <a:endParaRPr lang="ru-RU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None/>
            </a:pPr>
            <a:endParaRPr lang="ru-RU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None/>
            </a:pP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1333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7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1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5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0" y="876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8439" name="Picture 7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82443" b="53125"/>
          <a:stretch>
            <a:fillRect/>
          </a:stretch>
        </p:blipFill>
        <p:spPr bwMode="auto">
          <a:xfrm>
            <a:off x="642910" y="2143116"/>
            <a:ext cx="1143008" cy="357190"/>
          </a:xfrm>
          <a:prstGeom prst="rect">
            <a:avLst/>
          </a:prstGeom>
          <a:noFill/>
        </p:spPr>
      </p:pic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8441" name="Picture 9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56250"/>
          <a:stretch>
            <a:fillRect/>
          </a:stretch>
        </p:blipFill>
        <p:spPr bwMode="auto">
          <a:xfrm>
            <a:off x="1785918" y="2238372"/>
            <a:ext cx="6153150" cy="333372"/>
          </a:xfrm>
          <a:prstGeom prst="rect">
            <a:avLst/>
          </a:prstGeom>
          <a:noFill/>
        </p:spPr>
      </p:pic>
      <p:sp>
        <p:nvSpPr>
          <p:cNvPr id="18444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8443" name="Picture 1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10" y="2700337"/>
            <a:ext cx="1447800" cy="657225"/>
          </a:xfrm>
          <a:prstGeom prst="rect">
            <a:avLst/>
          </a:prstGeom>
          <a:noFill/>
        </p:spPr>
      </p:pic>
      <p:sp>
        <p:nvSpPr>
          <p:cNvPr id="18445" name="Rectangle 13"/>
          <p:cNvSpPr>
            <a:spLocks noChangeArrowheads="1"/>
          </p:cNvSpPr>
          <p:nvPr/>
        </p:nvSpPr>
        <p:spPr bwMode="auto">
          <a:xfrm>
            <a:off x="0" y="1114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47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8446" name="Picture 1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86050" y="2724150"/>
            <a:ext cx="2609850" cy="704850"/>
          </a:xfrm>
          <a:prstGeom prst="rect">
            <a:avLst/>
          </a:prstGeom>
          <a:noFill/>
        </p:spPr>
      </p:pic>
      <p:sp>
        <p:nvSpPr>
          <p:cNvPr id="18448" name="Rectangle 16"/>
          <p:cNvSpPr>
            <a:spLocks noChangeArrowheads="1"/>
          </p:cNvSpPr>
          <p:nvPr/>
        </p:nvSpPr>
        <p:spPr bwMode="auto">
          <a:xfrm>
            <a:off x="0" y="1162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50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8449" name="Picture 1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10" y="3595693"/>
            <a:ext cx="1971675" cy="619125"/>
          </a:xfrm>
          <a:prstGeom prst="rect">
            <a:avLst/>
          </a:prstGeom>
          <a:noFill/>
        </p:spPr>
      </p:pic>
      <p:sp>
        <p:nvSpPr>
          <p:cNvPr id="18451" name="Rectangle 19"/>
          <p:cNvSpPr>
            <a:spLocks noChangeArrowheads="1"/>
          </p:cNvSpPr>
          <p:nvPr/>
        </p:nvSpPr>
        <p:spPr bwMode="auto">
          <a:xfrm>
            <a:off x="0" y="1076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53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8452" name="Picture 20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86116" y="3700471"/>
            <a:ext cx="4333875" cy="942975"/>
          </a:xfrm>
          <a:prstGeom prst="rect">
            <a:avLst/>
          </a:prstGeom>
          <a:noFill/>
        </p:spPr>
      </p:pic>
      <p:sp>
        <p:nvSpPr>
          <p:cNvPr id="18454" name="Rectangle 22"/>
          <p:cNvSpPr>
            <a:spLocks noChangeArrowheads="1"/>
          </p:cNvSpPr>
          <p:nvPr/>
        </p:nvSpPr>
        <p:spPr bwMode="auto">
          <a:xfrm>
            <a:off x="0" y="1400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56" name="Rectangle 2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8455" name="Picture 23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29190" y="5048264"/>
            <a:ext cx="2114550" cy="381000"/>
          </a:xfrm>
          <a:prstGeom prst="rect">
            <a:avLst/>
          </a:prstGeom>
          <a:noFill/>
        </p:spPr>
      </p:pic>
      <p:sp>
        <p:nvSpPr>
          <p:cNvPr id="18457" name="Rectangle 25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281</TotalTime>
  <Words>405</Words>
  <Application>Microsoft Office PowerPoint</Application>
  <PresentationFormat>Экран (4:3)</PresentationFormat>
  <Paragraphs>131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Открытая</vt:lpstr>
      <vt:lpstr>Из опыта работы работы учителя математики  по подготовке к ЕНТ: Щипицина Елена Анатольевна  (СОШ№ 29)</vt:lpstr>
      <vt:lpstr>Слайд 2</vt:lpstr>
      <vt:lpstr>В-8109.  №24  Прямая y=ax+b перпендикулярна прямой y= 0,2x+8 проходит через точку С(-1;3). Составьте ее уравнение.  </vt:lpstr>
      <vt:lpstr>Слайд 4</vt:lpstr>
      <vt:lpstr>В-8153.  №24  Найти расстояние от точки А (8;5) до прямой у=-3х+9</vt:lpstr>
      <vt:lpstr>В-8113.  №21  Найдите значение выражения:    </vt:lpstr>
      <vt:lpstr>В-8121.  №24  Найдите угол между диагоналями параллелограмма, построенного на векторах   </vt:lpstr>
      <vt:lpstr>В-8119.  №24  Решить уравнение на множестве натуральных чисел:</vt:lpstr>
      <vt:lpstr>В-8110.  №23  Решить неравенство: 3sin2x+sinxcosx+2cos2x≻0</vt:lpstr>
      <vt:lpstr>В-8138.  №23  Решить неравенство:</vt:lpstr>
      <vt:lpstr>В-8138.  №24  Найдите площадь фигуры, ограниченной графиком функции </vt:lpstr>
      <vt:lpstr>В-8119.  №23  Решить систему неравенств:</vt:lpstr>
      <vt:lpstr>В-8158.  №21  К 20л 25% раствора соли добавили 18% раствора соли и получили 20% раствор. Какое количество литров 18% раствора добавили?</vt:lpstr>
      <vt:lpstr>В-8155.  №24  Площадь фигуры, ограниченной линиями y=sinx, y=cosx,  </vt:lpstr>
      <vt:lpstr>В-8153.  №23  Найдите наименьший положительный период для функции:</vt:lpstr>
      <vt:lpstr>Логические задачи</vt:lpstr>
      <vt:lpstr>В-8123.  №25  Из всех учеников школы 50% изучают испанский, 56% французский и 25% изучающих французский, изучают испанский, какой процент учеников не изучают ни испанский, ни французский языки.</vt:lpstr>
      <vt:lpstr>В-8113.  №25  Средний рост пяти игроков баскетбольной команды 2,04 м. После замены игрока, рост которого равен среднему, средний рост команды увеличился до 2,08м. Каков рост нового игрока?</vt:lpstr>
      <vt:lpstr>В-8105.  №25  Куб с ребром 4см составлен из маленьких кубиков с ребром 1см. Найдите количество маленьких кубиков на внешнем слое данного куба</vt:lpstr>
      <vt:lpstr>В-8107.  №25  Известно, что сумма двух целых чисел равна 1244. если к первому числу приписать справа цифру 3, а во втором числе отбросить последнюю цифру, то полученные числа будут равны. Найдите эти числа.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 опыта работы работы учителя математики  по подготовке к ЕНТ: Щипицина Елена Анатольевна  (СОШ№ 29)</dc:title>
  <dc:creator>Admin</dc:creator>
  <cp:lastModifiedBy>Елена</cp:lastModifiedBy>
  <cp:revision>36</cp:revision>
  <dcterms:created xsi:type="dcterms:W3CDTF">2012-11-05T08:09:50Z</dcterms:created>
  <dcterms:modified xsi:type="dcterms:W3CDTF">2012-11-18T15:55:51Z</dcterms:modified>
</cp:coreProperties>
</file>