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76" r:id="rId6"/>
    <p:sldId id="260" r:id="rId7"/>
    <p:sldId id="271" r:id="rId8"/>
    <p:sldId id="274" r:id="rId9"/>
    <p:sldId id="263" r:id="rId10"/>
    <p:sldId id="277" r:id="rId11"/>
    <p:sldId id="278" r:id="rId12"/>
    <p:sldId id="270" r:id="rId13"/>
    <p:sldId id="272" r:id="rId14"/>
    <p:sldId id="273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663300"/>
    <a:srgbClr val="FF993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46" autoAdjust="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5C76F-78B5-4B11-8C6F-63623E59C7BB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0BAB-D84D-4E12-B284-43472EBEED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5C76F-78B5-4B11-8C6F-63623E59C7BB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0BAB-D84D-4E12-B284-43472EBEE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5C76F-78B5-4B11-8C6F-63623E59C7BB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0BAB-D84D-4E12-B284-43472EBEE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5C76F-78B5-4B11-8C6F-63623E59C7BB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0BAB-D84D-4E12-B284-43472EBEE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5C76F-78B5-4B11-8C6F-63623E59C7BB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CAA0BAB-D84D-4E12-B284-43472EBEE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5C76F-78B5-4B11-8C6F-63623E59C7BB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0BAB-D84D-4E12-B284-43472EBEE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5C76F-78B5-4B11-8C6F-63623E59C7BB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0BAB-D84D-4E12-B284-43472EBEE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5C76F-78B5-4B11-8C6F-63623E59C7BB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0BAB-D84D-4E12-B284-43472EBEE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5C76F-78B5-4B11-8C6F-63623E59C7BB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0BAB-D84D-4E12-B284-43472EBEE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5C76F-78B5-4B11-8C6F-63623E59C7BB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0BAB-D84D-4E12-B284-43472EBEE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5C76F-78B5-4B11-8C6F-63623E59C7BB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0BAB-D84D-4E12-B284-43472EBEE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50000">
              <a:schemeClr val="accent1">
                <a:lumMod val="75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735C76F-78B5-4B11-8C6F-63623E59C7BB}" type="datetimeFigureOut">
              <a:rPr lang="ru-RU" smtClean="0"/>
              <a:pPr/>
              <a:t>16.01.2014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CAA0BAB-D84D-4E12-B284-43472EBEE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nka-meda.ru/honey/6-molochko.html" TargetMode="External"/><Relationship Id="rId7" Type="http://schemas.openxmlformats.org/officeDocument/2006/relationships/hyperlink" Target="http://zoo-farm.ru/paseka/roenie-pchel/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hyperlink" Target="http://fotki.yandex.ru/users/nik-likholetov/view/378445/?page=4" TargetMode="Externa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nyam-nyam.org/interesno/propolis" TargetMode="External"/><Relationship Id="rId3" Type="http://schemas.openxmlformats.org/officeDocument/2006/relationships/hyperlink" Target="http://www.rid.su/frontpage?page=5" TargetMode="External"/><Relationship Id="rId7" Type="http://schemas.openxmlformats.org/officeDocument/2006/relationships/image" Target="../media/image2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hyperlink" Target="http://beefd.ru/vosk" TargetMode="External"/><Relationship Id="rId4" Type="http://schemas.openxmlformats.org/officeDocument/2006/relationships/image" Target="../media/image24.jpeg"/><Relationship Id="rId9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hyperlink" Target="http://tverskie.livejournal.com/6427.html" TargetMode="External"/><Relationship Id="rId7" Type="http://schemas.openxmlformats.org/officeDocument/2006/relationships/image" Target="../media/image3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hyperlink" Target="http://familypedia.wikia.com/wiki/Tver_Oblast" TargetMode="External"/><Relationship Id="rId4" Type="http://schemas.openxmlformats.org/officeDocument/2006/relationships/image" Target="../media/image29.jpeg"/><Relationship Id="rId9" Type="http://schemas.openxmlformats.org/officeDocument/2006/relationships/hyperlink" Target="http://www.tverlife.ru/news/56395.html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hyperlink" Target="http://blog.holidaykey.ru/?p=1016" TargetMode="External"/><Relationship Id="rId7" Type="http://schemas.openxmlformats.org/officeDocument/2006/relationships/hyperlink" Target="http://esprute69.livejournal.com/pics/catalog/1891/30888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hyperlink" Target="http://veganov.blogspot.ru/2010/08/virtualnoe-puteshestvie-v-gosti-k.html" TargetMode="External"/><Relationship Id="rId4" Type="http://schemas.openxmlformats.org/officeDocument/2006/relationships/image" Target="../media/image34.jpeg"/><Relationship Id="rId9" Type="http://schemas.openxmlformats.org/officeDocument/2006/relationships/hyperlink" Target="http://tver.livejournal.com/631350.htm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://www.sandvest.ru/229-medovyj-spas-v-sandovo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newfact.ru/priroda/157-zrenie-pchely.html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://www.itar-tass.com/data/Newses/MainPhoto/255520.JPE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obraya-pchela.ru/photo.php?id=33" TargetMode="External"/><Relationship Id="rId5" Type="http://schemas.openxmlformats.org/officeDocument/2006/relationships/hyperlink" Target="http://ethology.ru/library/?id=360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hotostart.info/showphoto.php?category=5&amp;code=313" TargetMode="External"/><Relationship Id="rId5" Type="http://schemas.openxmlformats.org/officeDocument/2006/relationships/hyperlink" Target="http://gawker.com/Dance/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edomir.ru/o-pchjolakh/opisanie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embrana.ru/particle/12705" TargetMode="External"/><Relationship Id="rId3" Type="http://schemas.openxmlformats.org/officeDocument/2006/relationships/image" Target="../media/image12.jpeg"/><Relationship Id="rId7" Type="http://schemas.openxmlformats.org/officeDocument/2006/relationships/hyperlink" Target="http://muz4in.net/news/trutni_ili_bezvolnye_samcy_pchel/2011-05-24-19285#axzz1agab8cbF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chela-bee.info/pages-view-64.html" TargetMode="Externa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fermer02.ru/honey/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lifeglobe.net/media/entry/631/beebiglittle8_5.jpg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hyperlink" Target="http://img-fotki.yandex.ru/get/4610/43407173.7/0_5f0d6_bc2b9cb3_XL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hyperlink" Target="http://foto.lib.ru/k/korbolin_j_s/alb_0080/pict2317.htm" TargetMode="External"/><Relationship Id="rId4" Type="http://schemas.openxmlformats.org/officeDocument/2006/relationships/hyperlink" Target="http://medinfo.ua/news/00014e19108d4d90665c349b95ad4aa6/displayartic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55650" y="379522"/>
            <a:ext cx="4232249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Если пил ты чай с медком, </a:t>
            </a:r>
          </a:p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 ней ты хорошо знаком. </a:t>
            </a:r>
          </a:p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Много меду собрала </a:t>
            </a:r>
          </a:p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Работящая ... </a:t>
            </a:r>
          </a:p>
        </p:txBody>
      </p:sp>
      <p:pic>
        <p:nvPicPr>
          <p:cNvPr id="27650" name="Picture 2" descr="http://klopik.com/uploads/posts/2010-03/1269667861_fly.jpg"/>
          <p:cNvPicPr>
            <a:picLocks noChangeAspect="1" noChangeArrowheads="1"/>
          </p:cNvPicPr>
          <p:nvPr/>
        </p:nvPicPr>
        <p:blipFill>
          <a:blip r:embed="rId2" cstate="screen">
            <a:lum contrast="20000"/>
          </a:blip>
          <a:srcRect/>
          <a:stretch>
            <a:fillRect/>
          </a:stretch>
        </p:blipFill>
        <p:spPr bwMode="auto">
          <a:xfrm>
            <a:off x="1000100" y="2714620"/>
            <a:ext cx="4638675" cy="3305175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8" name="Прямоугольник 7"/>
          <p:cNvSpPr/>
          <p:nvPr/>
        </p:nvSpPr>
        <p:spPr>
          <a:xfrm>
            <a:off x="3286116" y="1643050"/>
            <a:ext cx="129394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36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пчела</a:t>
            </a:r>
          </a:p>
        </p:txBody>
      </p:sp>
      <p:pic>
        <p:nvPicPr>
          <p:cNvPr id="7" name="Picture 2" descr="http://img-fotki.yandex.ru/get/5107/natali73123.187/0_42e71_a5df4f36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15140" y="214290"/>
            <a:ext cx="2428860" cy="62436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42908" y="0"/>
            <a:ext cx="4916988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Роение пчел</a:t>
            </a:r>
            <a:endParaRPr lang="ru-RU" sz="5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1000108"/>
            <a:ext cx="4071966" cy="1015663"/>
          </a:xfrm>
          <a:prstGeom prst="rect">
            <a:avLst/>
          </a:prstGeom>
          <a:noFill/>
          <a:ln>
            <a:solidFill>
              <a:srgbClr val="6633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Narrow" pitchFamily="34" charset="0"/>
              </a:rPr>
              <a:t>К концу лета семья пчел сильно увеличивается. В это время в улье появляется молодая матка.</a:t>
            </a:r>
            <a:endParaRPr lang="ru-RU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2050" name="Picture 2" descr="http://www.banka-meda.ru/img/image00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00562" y="357166"/>
            <a:ext cx="4476781" cy="33575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1" name="TextBox 10"/>
          <p:cNvSpPr txBox="1"/>
          <p:nvPr/>
        </p:nvSpPr>
        <p:spPr>
          <a:xfrm>
            <a:off x="285720" y="2285992"/>
            <a:ext cx="4071966" cy="707886"/>
          </a:xfrm>
          <a:prstGeom prst="rect">
            <a:avLst/>
          </a:prstGeom>
          <a:noFill/>
          <a:ln>
            <a:solidFill>
              <a:srgbClr val="6633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Narrow" pitchFamily="34" charset="0"/>
              </a:rPr>
              <a:t>Перед ее выходом из ячейки старая матка с частью пчел покидает улей.</a:t>
            </a:r>
            <a:endParaRPr lang="ru-RU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00562" y="3429000"/>
            <a:ext cx="292894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hlinkClick r:id="rId3"/>
              </a:rPr>
              <a:t>http://www.banka-meda.ru/honey/6-molochko.html</a:t>
            </a:r>
            <a:r>
              <a:rPr lang="ru-RU" sz="800" dirty="0" smtClean="0"/>
              <a:t> </a:t>
            </a:r>
            <a:endParaRPr lang="ru-RU" sz="800" dirty="0"/>
          </a:p>
        </p:txBody>
      </p:sp>
      <p:pic>
        <p:nvPicPr>
          <p:cNvPr id="2052" name="Picture 4" descr="http://www.medokk.com/attachments/Image/%3DD0%3DBF%3DD1%3D80%3DD0%3DB8%3DD0%3DB2%3DD0%3DBE%3DD0%3DB9.jpg?template=generic"/>
          <p:cNvPicPr>
            <a:picLocks noChangeAspect="1" noChangeArrowheads="1"/>
          </p:cNvPicPr>
          <p:nvPr/>
        </p:nvPicPr>
        <p:blipFill>
          <a:blip r:embed="rId4" cstate="screen">
            <a:lum contrast="20000"/>
          </a:blip>
          <a:srcRect/>
          <a:stretch>
            <a:fillRect/>
          </a:stretch>
        </p:blipFill>
        <p:spPr bwMode="auto">
          <a:xfrm>
            <a:off x="214282" y="3143248"/>
            <a:ext cx="5214974" cy="346143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4" name="Прямоугольник 13"/>
          <p:cNvSpPr/>
          <p:nvPr/>
        </p:nvSpPr>
        <p:spPr>
          <a:xfrm>
            <a:off x="214282" y="6357958"/>
            <a:ext cx="342900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hlinkClick r:id="rId5"/>
              </a:rPr>
              <a:t>http://fotki.yandex.ru/users/nik-likholetov/view/378445/?page=4</a:t>
            </a:r>
            <a:r>
              <a:rPr lang="ru-RU" sz="800" dirty="0" smtClean="0"/>
              <a:t> </a:t>
            </a:r>
            <a:endParaRPr lang="ru-RU" sz="800" dirty="0"/>
          </a:p>
        </p:txBody>
      </p:sp>
      <p:sp>
        <p:nvSpPr>
          <p:cNvPr id="15" name="TextBox 14"/>
          <p:cNvSpPr txBox="1"/>
          <p:nvPr/>
        </p:nvSpPr>
        <p:spPr>
          <a:xfrm>
            <a:off x="357158" y="3143248"/>
            <a:ext cx="392905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Narrow" pitchFamily="34" charset="0"/>
              </a:rPr>
              <a:t>Этот процесс называют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роением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500694" y="3786190"/>
            <a:ext cx="3500462" cy="923330"/>
          </a:xfrm>
          <a:prstGeom prst="rect">
            <a:avLst/>
          </a:prstGeom>
          <a:noFill/>
          <a:ln>
            <a:solidFill>
              <a:srgbClr val="6633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Вылетевший рой обычно садится где-нибудь на ветке или у основания ствола дерева.</a:t>
            </a:r>
            <a:endParaRPr lang="ru-RU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2056" name="Picture 8" descr="Роение пчел"/>
          <p:cNvPicPr>
            <a:picLocks noChangeAspect="1" noChangeArrowheads="1"/>
          </p:cNvPicPr>
          <p:nvPr/>
        </p:nvPicPr>
        <p:blipFill>
          <a:blip r:embed="rId6" cstate="screen">
            <a:lum contrast="10000"/>
          </a:blip>
          <a:srcRect/>
          <a:stretch>
            <a:fillRect/>
          </a:stretch>
        </p:blipFill>
        <p:spPr bwMode="auto">
          <a:xfrm>
            <a:off x="5818270" y="4857760"/>
            <a:ext cx="2897134" cy="185738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9" name="Прямоугольник 18"/>
          <p:cNvSpPr/>
          <p:nvPr/>
        </p:nvSpPr>
        <p:spPr>
          <a:xfrm>
            <a:off x="6572264" y="6500834"/>
            <a:ext cx="215636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hlinkClick r:id="rId7"/>
              </a:rPr>
              <a:t>http://zoo-farm.ru/paseka/roenie-pchel/</a:t>
            </a:r>
            <a:r>
              <a:rPr lang="ru-RU" sz="800" dirty="0" smtClean="0"/>
              <a:t> </a:t>
            </a:r>
            <a:endParaRPr lang="ru-RU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5" grpId="0" animBg="1"/>
      <p:bldP spid="11" grpId="0" animBg="1"/>
      <p:bldP spid="12" grpId="0"/>
      <p:bldP spid="14" grpId="0"/>
      <p:bldP spid="15" grpId="0" animBg="1"/>
      <p:bldP spid="16" grpId="0" animBg="1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42900"/>
            <a:ext cx="4916988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Пчеловодство</a:t>
            </a:r>
            <a:endParaRPr lang="ru-RU" sz="5400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785794"/>
            <a:ext cx="671514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Разведение пчел </a:t>
            </a:r>
            <a:r>
              <a:rPr lang="ru-RU" sz="2800" b="1" dirty="0" smtClean="0">
                <a:solidFill>
                  <a:schemeClr val="bg1"/>
                </a:solidFill>
                <a:latin typeface="Arial Narrow" pitchFamily="34" charset="0"/>
              </a:rPr>
              <a:t>называют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пчеловодством.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2000240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Narrow" pitchFamily="34" charset="0"/>
              </a:rPr>
              <a:t>Мед.</a:t>
            </a:r>
            <a:endParaRPr lang="ru-RU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040" name="Picture 16" descr="http://img-fotki.yandex.ru/get/5804/nashalimova.c/0_48a6e_79c4fe1_L"/>
          <p:cNvPicPr>
            <a:picLocks noChangeAspect="1" noChangeArrowheads="1"/>
          </p:cNvPicPr>
          <p:nvPr/>
        </p:nvPicPr>
        <p:blipFill>
          <a:blip r:embed="rId2" cstate="screen">
            <a:lum contrast="20000"/>
          </a:blip>
          <a:srcRect/>
          <a:stretch>
            <a:fillRect/>
          </a:stretch>
        </p:blipFill>
        <p:spPr bwMode="auto">
          <a:xfrm>
            <a:off x="285720" y="2428868"/>
            <a:ext cx="1954962" cy="235745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6" name="TextBox 15"/>
          <p:cNvSpPr txBox="1"/>
          <p:nvPr/>
        </p:nvSpPr>
        <p:spPr>
          <a:xfrm>
            <a:off x="3071802" y="1928802"/>
            <a:ext cx="1000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Narrow" pitchFamily="34" charset="0"/>
              </a:rPr>
              <a:t>Воск.</a:t>
            </a:r>
            <a:endParaRPr lang="ru-RU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4282" y="4714884"/>
            <a:ext cx="197682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hlinkClick r:id="rId3"/>
              </a:rPr>
              <a:t>http://www.rid.su/frontpage?page=5</a:t>
            </a:r>
            <a:r>
              <a:rPr lang="ru-RU" sz="800" dirty="0" smtClean="0"/>
              <a:t> </a:t>
            </a:r>
            <a:endParaRPr lang="ru-RU" sz="800" dirty="0"/>
          </a:p>
        </p:txBody>
      </p:sp>
      <p:pic>
        <p:nvPicPr>
          <p:cNvPr id="1042" name="Picture 18" descr="http://olomed.ru/_bd/0/67743110.jpg"/>
          <p:cNvPicPr>
            <a:picLocks noChangeAspect="1" noChangeArrowheads="1"/>
          </p:cNvPicPr>
          <p:nvPr/>
        </p:nvPicPr>
        <p:blipFill>
          <a:blip r:embed="rId4" cstate="screen">
            <a:lum contrast="20000"/>
          </a:blip>
          <a:srcRect/>
          <a:stretch>
            <a:fillRect/>
          </a:stretch>
        </p:blipFill>
        <p:spPr bwMode="auto">
          <a:xfrm>
            <a:off x="2500298" y="2428868"/>
            <a:ext cx="2143140" cy="235745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9" name="Прямоугольник 18"/>
          <p:cNvSpPr/>
          <p:nvPr/>
        </p:nvSpPr>
        <p:spPr>
          <a:xfrm>
            <a:off x="2571736" y="4714884"/>
            <a:ext cx="12057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hlinkClick r:id="rId5"/>
              </a:rPr>
              <a:t>http://beefd.ru/vosk</a:t>
            </a:r>
            <a:r>
              <a:rPr lang="ru-RU" sz="800" dirty="0" smtClean="0"/>
              <a:t> </a:t>
            </a:r>
            <a:endParaRPr lang="ru-RU" sz="800" dirty="0"/>
          </a:p>
        </p:txBody>
      </p:sp>
      <p:pic>
        <p:nvPicPr>
          <p:cNvPr id="1044" name="Picture 20" descr="http://nyam-nyam.org/images/stories/propolis2.jpg"/>
          <p:cNvPicPr>
            <a:picLocks noChangeAspect="1" noChangeArrowheads="1"/>
          </p:cNvPicPr>
          <p:nvPr/>
        </p:nvPicPr>
        <p:blipFill>
          <a:blip r:embed="rId6" cstate="screen">
            <a:lum contrast="10000"/>
          </a:blip>
          <a:srcRect/>
          <a:stretch>
            <a:fillRect/>
          </a:stretch>
        </p:blipFill>
        <p:spPr bwMode="auto">
          <a:xfrm>
            <a:off x="4929190" y="2428868"/>
            <a:ext cx="3000396" cy="182709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21" name="Picture 2" descr="http://jpg.st.klumba.ua/img/users/avatars/original/110/avatar-110469-20111122202843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286480" y="0"/>
            <a:ext cx="2857520" cy="3228998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5143504" y="1928802"/>
            <a:ext cx="14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Narrow" pitchFamily="34" charset="0"/>
              </a:rPr>
              <a:t>Прополис.</a:t>
            </a:r>
            <a:endParaRPr lang="ru-RU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929190" y="4000504"/>
            <a:ext cx="2286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hlinkClick r:id="rId8"/>
              </a:rPr>
              <a:t>http://nyam-nyam.org/interesno/propolis</a:t>
            </a:r>
            <a:r>
              <a:rPr lang="ru-RU" sz="800" dirty="0" smtClean="0"/>
              <a:t> </a:t>
            </a:r>
            <a:endParaRPr lang="ru-RU" sz="800" dirty="0"/>
          </a:p>
        </p:txBody>
      </p:sp>
      <p:sp>
        <p:nvSpPr>
          <p:cNvPr id="26" name="TextBox 25"/>
          <p:cNvSpPr txBox="1"/>
          <p:nvPr/>
        </p:nvSpPr>
        <p:spPr>
          <a:xfrm>
            <a:off x="5572132" y="4286256"/>
            <a:ext cx="321471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Справка.</a:t>
            </a:r>
          </a:p>
          <a:p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286248" y="4643446"/>
            <a:ext cx="48577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Прополис</a:t>
            </a: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 - пчелиный клей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, </a:t>
            </a: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уза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 — тёмное смолистое вещество, вырабатываемое 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пчелами  для замазывания щелей и изоляции от посторонних предметов в улье.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Прополис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 — это клейкие вещества, которые пчёлы собирают с весенних почек деревьев и изменяют своими фермента</a:t>
            </a:r>
            <a:r>
              <a:rPr lang="ru-RU" dirty="0" smtClean="0">
                <a:solidFill>
                  <a:schemeClr val="bg1"/>
                </a:solidFill>
              </a:rPr>
              <a:t>ми.</a:t>
            </a:r>
            <a:r>
              <a:rPr lang="ru-RU" dirty="0" smtClean="0"/>
              <a:t>. 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214546" y="1428736"/>
            <a:ext cx="21980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Пчелы дают 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4282" y="5000636"/>
            <a:ext cx="19287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Narrow" pitchFamily="34" charset="0"/>
              </a:rPr>
              <a:t>Пчелиный яд.</a:t>
            </a:r>
            <a:endParaRPr lang="ru-RU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048" name="Picture 24" descr="http://www.bergalo.ru/xml_my_shop_new/img/339733.jpg"/>
          <p:cNvPicPr>
            <a:picLocks noChangeAspect="1" noChangeArrowheads="1"/>
          </p:cNvPicPr>
          <p:nvPr/>
        </p:nvPicPr>
        <p:blipFill>
          <a:blip r:embed="rId9" cstate="screen">
            <a:lum contrast="10000"/>
          </a:blip>
          <a:srcRect/>
          <a:stretch>
            <a:fillRect/>
          </a:stretch>
        </p:blipFill>
        <p:spPr bwMode="auto">
          <a:xfrm>
            <a:off x="2214546" y="5072074"/>
            <a:ext cx="1571636" cy="164307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2" dur="2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3" dur="2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5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0"/>
                            </p:stCondLst>
                            <p:childTnLst>
                              <p:par>
                                <p:cTn id="8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16" grpId="0"/>
      <p:bldP spid="19" grpId="0"/>
      <p:bldP spid="22" grpId="0"/>
      <p:bldP spid="24" grpId="0"/>
      <p:bldP spid="26" grpId="0"/>
      <p:bldP spid="27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71414"/>
            <a:ext cx="5078634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FF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Знаете ли Вы…</a:t>
            </a:r>
            <a:endParaRPr lang="ru-RU" sz="5400" b="1" dirty="0">
              <a:ln w="1905"/>
              <a:solidFill>
                <a:srgbClr val="FFCC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3504" y="142852"/>
            <a:ext cx="38576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что в России есть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музей пчелы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.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Он находится в поселке Сандово Тверской области.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7170" name="Picture 2" descr="http://lj.konakovo.org/sandovo/DSC_6566m.jpg"/>
          <p:cNvPicPr>
            <a:picLocks noChangeAspect="1" noChangeArrowheads="1"/>
          </p:cNvPicPr>
          <p:nvPr/>
        </p:nvPicPr>
        <p:blipFill>
          <a:blip r:embed="rId2" cstate="screen">
            <a:lum contrast="10000"/>
          </a:blip>
          <a:srcRect/>
          <a:stretch>
            <a:fillRect/>
          </a:stretch>
        </p:blipFill>
        <p:spPr bwMode="auto">
          <a:xfrm>
            <a:off x="571472" y="1643050"/>
            <a:ext cx="7639979" cy="507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7" name="Прямоугольник 6"/>
          <p:cNvSpPr/>
          <p:nvPr/>
        </p:nvSpPr>
        <p:spPr>
          <a:xfrm>
            <a:off x="0" y="6642556"/>
            <a:ext cx="21547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hlinkClick r:id="rId3"/>
              </a:rPr>
              <a:t>http://tverskie.livejournal.com/6427.html</a:t>
            </a:r>
            <a:r>
              <a:rPr lang="ru-RU" sz="800" dirty="0" smtClean="0"/>
              <a:t> </a:t>
            </a:r>
            <a:endParaRPr lang="ru-RU" sz="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57290" y="1714488"/>
            <a:ext cx="1928826" cy="480131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Неспроста музей расположился именно здесь. В этом районе Тверской области уже очень давно и плодотворно жители занимаются пчеловодством. Об этом свидетельствует даже герб района, на котором, конечно же, изображена труженица мира насекомых. 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7174" name="Picture 6" descr="http://i059.radikal.ru/0904/25/fbdea521ca60.jpg"/>
          <p:cNvPicPr>
            <a:picLocks noChangeAspect="1" noChangeArrowheads="1"/>
          </p:cNvPicPr>
          <p:nvPr/>
        </p:nvPicPr>
        <p:blipFill>
          <a:blip r:embed="rId4" cstate="screen">
            <a:lum contrast="20000"/>
          </a:blip>
          <a:srcRect/>
          <a:stretch>
            <a:fillRect/>
          </a:stretch>
        </p:blipFill>
        <p:spPr bwMode="auto">
          <a:xfrm rot="20555822">
            <a:off x="108211" y="1528480"/>
            <a:ext cx="1238648" cy="1567269"/>
          </a:xfrm>
          <a:prstGeom prst="ellipse">
            <a:avLst/>
          </a:prstGeom>
          <a:ln w="9525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 prst="divot"/>
            <a:contourClr>
              <a:srgbClr val="333333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42844" y="2857496"/>
            <a:ext cx="11429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 smtClean="0">
                <a:hlinkClick r:id="rId5"/>
              </a:rPr>
              <a:t>http://familypedia.wikia.com/wiki/Tver_Oblast</a:t>
            </a:r>
            <a:r>
              <a:rPr lang="ru-RU" sz="600" dirty="0" smtClean="0"/>
              <a:t> </a:t>
            </a:r>
            <a:endParaRPr lang="ru-RU" sz="600" dirty="0"/>
          </a:p>
        </p:txBody>
      </p:sp>
      <p:pic>
        <p:nvPicPr>
          <p:cNvPr id="7176" name="Picture 8" descr="http://lj.konakovo.org/sandovo/DSC_6575m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42844" y="928670"/>
            <a:ext cx="3286148" cy="49498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3" name="Прямоугольник 12"/>
          <p:cNvSpPr/>
          <p:nvPr/>
        </p:nvSpPr>
        <p:spPr>
          <a:xfrm>
            <a:off x="214282" y="1000108"/>
            <a:ext cx="3143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 Narrow" pitchFamily="34" charset="0"/>
              </a:rPr>
              <a:t>Так встречают в музее пчелы организованные экскурсии.</a:t>
            </a:r>
            <a:r>
              <a:rPr lang="ru-RU" dirty="0" smtClean="0">
                <a:latin typeface="Arial Narrow" pitchFamily="34" charset="0"/>
              </a:rPr>
              <a:t> </a:t>
            </a:r>
            <a:endParaRPr lang="ru-RU" dirty="0">
              <a:latin typeface="Arial Narrow" pitchFamily="34" charset="0"/>
            </a:endParaRPr>
          </a:p>
        </p:txBody>
      </p:sp>
      <p:pic>
        <p:nvPicPr>
          <p:cNvPr id="7178" name="Picture 10" descr="http://lj.konakovo.org/sandovo/DSC_6583m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571868" y="1214422"/>
            <a:ext cx="4357750" cy="2893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7180" name="Picture 12" descr="Экспонат музея пчелы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 rot="21307652">
            <a:off x="1796041" y="4540741"/>
            <a:ext cx="2714644" cy="2035984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7" name="Прямоугольник 16"/>
          <p:cNvSpPr/>
          <p:nvPr/>
        </p:nvSpPr>
        <p:spPr>
          <a:xfrm>
            <a:off x="3643306" y="3714752"/>
            <a:ext cx="4248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Arial Narrow" pitchFamily="34" charset="0"/>
              </a:rPr>
              <a:t>Один из уголков экспозиции Музея пчелы.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28992" y="6357958"/>
            <a:ext cx="2286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chemeClr val="bg1"/>
                </a:solidFill>
                <a:latin typeface="Arial Narrow" pitchFamily="34" charset="0"/>
              </a:rPr>
              <a:t>Экспонат музея.</a:t>
            </a:r>
            <a:endParaRPr lang="ru-RU" sz="1600" i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3108" y="6429396"/>
            <a:ext cx="1653017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smtClean="0">
                <a:hlinkClick r:id="rId9"/>
              </a:rPr>
              <a:t>http://www.tverlife.ru/news/56395.html</a:t>
            </a:r>
            <a:r>
              <a:rPr lang="ru-RU" sz="600" dirty="0" smtClean="0"/>
              <a:t> </a:t>
            </a:r>
            <a:endParaRPr lang="ru-RU" sz="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714876" y="4357694"/>
            <a:ext cx="4143404" cy="203132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Основа экспозиции музея – это всевозможные пчелы. Из бисера и из глины, из пластика и из дерева, маленькие и большие… Большинство приехали из разных регионов России, но есть среди пчелок и заграничные гостьи – экспонаты из Германии и Македонии. 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5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8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8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500"/>
                            </p:stCondLst>
                            <p:childTnLst>
                              <p:par>
                                <p:cTn id="82" presetID="2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4" dur="2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5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500"/>
                            </p:stCondLst>
                            <p:childTnLst>
                              <p:par>
                                <p:cTn id="9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9" grpId="0" animBg="1"/>
      <p:bldP spid="9" grpId="1" animBg="1"/>
      <p:bldP spid="11" grpId="0"/>
      <p:bldP spid="11" grpId="1"/>
      <p:bldP spid="13" grpId="0"/>
      <p:bldP spid="17" grpId="0"/>
      <p:bldP spid="18" grpId="0"/>
      <p:bldP spid="19" grpId="0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57752" y="214290"/>
            <a:ext cx="4071966" cy="203132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В музее открыт дегустационный зал, где можно попробовать и разнообразные сорта меда, и легендарную русскую медовуху, и сладости на меду… И отведать медовой каши, рецепт которой жители Сандово держат в секрете!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  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43372" y="578645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Летом при музее  работает летнее кафе, оригинально оформленное в виде пчелиных сот под широкими зонтами.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29700" name="Picture 4" descr="http://blog.holidaykey.ru/wp-content/uploads/2012/06/honey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44" y="214290"/>
            <a:ext cx="2476500" cy="24288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1" name="Прямоугольник 10"/>
          <p:cNvSpPr/>
          <p:nvPr/>
        </p:nvSpPr>
        <p:spPr>
          <a:xfrm>
            <a:off x="142844" y="2428868"/>
            <a:ext cx="185178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hlinkClick r:id="rId3"/>
              </a:rPr>
              <a:t>http://blog.holidaykey.ru/?p=1016</a:t>
            </a:r>
            <a:r>
              <a:rPr lang="ru-RU" sz="800" dirty="0" smtClean="0"/>
              <a:t> </a:t>
            </a:r>
            <a:endParaRPr lang="ru-RU" sz="800" dirty="0"/>
          </a:p>
        </p:txBody>
      </p:sp>
      <p:pic>
        <p:nvPicPr>
          <p:cNvPr id="29702" name="Picture 6" descr="http://1.bp.blogspot.com/_5rszPEz1KOc/TG-OmMyHHpI/AAAAAAAAAm8/1QJoaM-nnq0/s320/%D0%BF%D1%80%D0%BE%D0%B4%D1%83%D0%BA%D1%82%D1%8B+%D0%BF%D1%87%D0%B5%D0%BB%D0%BE%D0%B2%D0%BE%D0%B4%D1%81%D1%82%D0%B2%D0%B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71670" y="1285860"/>
            <a:ext cx="2802777" cy="2286016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3" name="Прямоугольник 12"/>
          <p:cNvSpPr/>
          <p:nvPr/>
        </p:nvSpPr>
        <p:spPr>
          <a:xfrm>
            <a:off x="2428860" y="3286124"/>
            <a:ext cx="1928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hlinkClick r:id="rId5"/>
              </a:rPr>
              <a:t>http://veganov.blogspot.ru/2010/08/virtualnoe-puteshestvie-v-gosti-k.html</a:t>
            </a:r>
            <a:r>
              <a:rPr lang="ru-RU" sz="800" dirty="0" smtClean="0"/>
              <a:t> </a:t>
            </a:r>
            <a:endParaRPr lang="ru-RU" sz="800" dirty="0"/>
          </a:p>
        </p:txBody>
      </p:sp>
      <p:pic>
        <p:nvPicPr>
          <p:cNvPr id="29704" name="Picture 8" descr="http://ic.pics.livejournal.com/esprute69/13285200/30888/30888_60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500562" y="2571744"/>
            <a:ext cx="4286280" cy="32147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5" name="Прямоугольник 14"/>
          <p:cNvSpPr/>
          <p:nvPr/>
        </p:nvSpPr>
        <p:spPr>
          <a:xfrm>
            <a:off x="4500562" y="5572140"/>
            <a:ext cx="292894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hlinkClick r:id="rId7"/>
              </a:rPr>
              <a:t>http://esprute69.livejournal.com/pics/catalog/1891/30888</a:t>
            </a:r>
            <a:r>
              <a:rPr lang="ru-RU" sz="800" dirty="0" smtClean="0"/>
              <a:t> </a:t>
            </a:r>
            <a:endParaRPr lang="ru-RU" sz="800" dirty="0"/>
          </a:p>
        </p:txBody>
      </p:sp>
      <p:pic>
        <p:nvPicPr>
          <p:cNvPr id="29706" name="Picture 10" descr="http://pics.livejournal.com/esprute69/pic/0005q0q0/s320x240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500034" y="4000504"/>
            <a:ext cx="3048000" cy="2286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7" name="Прямоугольник 16"/>
          <p:cNvSpPr/>
          <p:nvPr/>
        </p:nvSpPr>
        <p:spPr>
          <a:xfrm>
            <a:off x="500034" y="6072206"/>
            <a:ext cx="20762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hlinkClick r:id="rId9"/>
              </a:rPr>
              <a:t>http://tver.livejournal.com/631350.html</a:t>
            </a:r>
            <a:r>
              <a:rPr lang="ru-RU" sz="800" dirty="0" smtClean="0"/>
              <a:t> </a:t>
            </a:r>
            <a:endParaRPr lang="ru-RU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2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500"/>
                            </p:stCondLst>
                            <p:childTnLst>
                              <p:par>
                                <p:cTn id="38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44" presetID="2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1" grpId="0"/>
      <p:bldP spid="13" grpId="0"/>
      <p:bldP spid="15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142852"/>
            <a:ext cx="8715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Ежегодно в Сандове проводится праздник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Медовый Спас.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57884" y="6500834"/>
            <a:ext cx="300038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hlinkClick r:id="rId2"/>
              </a:rPr>
              <a:t>http://www.sandvest.ru/229-medovyj-spas-v-sandovo.html</a:t>
            </a:r>
            <a:r>
              <a:rPr lang="ru-RU" sz="800" dirty="0" smtClean="0"/>
              <a:t> </a:t>
            </a:r>
            <a:endParaRPr lang="ru-RU" sz="800" dirty="0"/>
          </a:p>
        </p:txBody>
      </p:sp>
      <p:pic>
        <p:nvPicPr>
          <p:cNvPr id="30722" name="Picture 2" descr="http://sandvest.ru/uploads/posts/2010-08/1282077036_1-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6248" y="2928934"/>
            <a:ext cx="4476781" cy="33575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8" name="Picture 2" descr="http://www.sandvest.ru/uploads/posts/2010-12/1292001412_izobrazhenie-11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57158" y="1071546"/>
            <a:ext cx="4485263" cy="30003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30724" name="Picture 4" descr="http://sandvest.ru/uploads/posts/2010-08/1282077031_1-3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00034" y="4286256"/>
            <a:ext cx="3333773" cy="22860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30726" name="Picture 6" descr="http://sandvest.ru/uploads/posts/2010-08/1282076206_1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500694" y="785794"/>
            <a:ext cx="2589628" cy="2071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img-fotki.yandex.ru/get/5813/119528728.baf/0_9c97f_f1e3d7b5_XL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2686046" cy="285749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282" y="2571744"/>
            <a:ext cx="2786082" cy="3970318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Сладкий мед привлекает немало лакомок, и поэтому хищные насекомые вроде муравьев и ос , частенько пытаются проникнуть в улей. Если пчелы заметят захватчика, они закусают его до смерти. Крупные вражеские трупики, которые невозможно убрать из улья, пчелы бальзамируют с помощью пчелиного клея прополиса, чтобы избежать гниения.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-142900"/>
            <a:ext cx="4916988" cy="101566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40" tIns="45720" rIns="91440" bIns="45720">
            <a:spAutoFit/>
            <a:sp3d extrusionH="57150">
              <a:bevelT w="69850" h="69850" prst="divot"/>
            </a:sp3d>
          </a:bodyPr>
          <a:lstStyle/>
          <a:p>
            <a:pPr algn="ctr"/>
            <a:r>
              <a:rPr lang="ru-RU" sz="6000" b="1" dirty="0" smtClean="0">
                <a:ln w="1905"/>
                <a:gradFill>
                  <a:gsLst>
                    <a:gs pos="0">
                      <a:srgbClr val="FFFF00"/>
                    </a:gs>
                    <a:gs pos="50000">
                      <a:srgbClr val="FFCC00"/>
                    </a:gs>
                    <a:gs pos="100000">
                      <a:srgbClr val="FFFF00"/>
                    </a:gs>
                  </a:gsLst>
                  <a:lin ang="5400000" scaled="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Это интересно</a:t>
            </a:r>
            <a:endParaRPr lang="ru-RU" sz="6000" b="1" dirty="0">
              <a:ln w="1905"/>
              <a:gradFill>
                <a:gsLst>
                  <a:gs pos="0">
                    <a:srgbClr val="FFFF00"/>
                  </a:gs>
                  <a:gs pos="50000">
                    <a:srgbClr val="FFCC00"/>
                  </a:gs>
                  <a:gs pos="100000">
                    <a:srgbClr val="FFFF00"/>
                  </a:gs>
                </a:gsLst>
                <a:lin ang="5400000" scaled="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  <p:pic>
        <p:nvPicPr>
          <p:cNvPr id="13318" name="Picture 6" descr="http://ds.centre1685.ru/pic/group/%D0%BF%D1%87%D0%B5%D0%BB%D0%BA%D0%B01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215074" y="0"/>
            <a:ext cx="2928926" cy="232361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929322" y="1928802"/>
            <a:ext cx="2928958" cy="2585323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Каждая пчела имеет 5 глаз. По бокам головы располагаются 2 больших подвижных фасеточных глаза, которые обеспечивают пчеле круговой обзор. На лбу находятся ещё 3 маленьких простых глазика, они различают только свет и темноту.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14678" y="928670"/>
            <a:ext cx="2500330" cy="1754326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У пчел развита гиперчувствительность к наличию сахара. Они более разборчивы, чем люди. Их не одурачить заменителями сахара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3320" name="Picture 8" descr="http://img-fotki.yandex.ru/get/5802/36014149.c3/0_71219_73adfbe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143240" y="1928802"/>
            <a:ext cx="2643206" cy="3120142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3286116" y="4857760"/>
            <a:ext cx="4572000" cy="1754326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В природе существуют пчелы-кукушки.  Они  откладывает свои яйца в гнезда других пчел, предоставляя выращивать их ничего не подозревающим хозяевам. Пчелы-кукушки –одиночный вид, который не строит ульев и не собирает пыльцу. 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3322" name="Picture 10" descr="http://img1.liveinternet.ru/images/attach/c/3/77/107/77107577_2374021_60828394_0696d2311a12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572396" y="4786322"/>
            <a:ext cx="1428760" cy="1839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7290" y="142852"/>
            <a:ext cx="4572000" cy="707886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Narrow" pitchFamily="34" charset="0"/>
              </a:rPr>
              <a:t>Жизнь пчел очень многогранна, со своими особенностями и тайнами.</a:t>
            </a:r>
            <a:endParaRPr lang="ru-RU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031" name="Picture 7" descr="http://newfact.ru/uploads/posts/2011-05/1306239752_beeflight.jpg"/>
          <p:cNvPicPr>
            <a:picLocks noChangeAspect="1" noChangeArrowheads="1"/>
          </p:cNvPicPr>
          <p:nvPr/>
        </p:nvPicPr>
        <p:blipFill>
          <a:blip r:embed="rId2" cstate="screen">
            <a:lum contrast="20000"/>
          </a:blip>
          <a:srcRect/>
          <a:stretch>
            <a:fillRect/>
          </a:stretch>
        </p:blipFill>
        <p:spPr bwMode="auto">
          <a:xfrm>
            <a:off x="500034" y="1142984"/>
            <a:ext cx="4357718" cy="3257104"/>
          </a:xfrm>
          <a:prstGeom prst="rect">
            <a:avLst/>
          </a:prstGeom>
          <a:noFill/>
          <a:ln w="5715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0" name="Прямоугольник 9"/>
          <p:cNvSpPr/>
          <p:nvPr/>
        </p:nvSpPr>
        <p:spPr>
          <a:xfrm>
            <a:off x="1214414" y="4786322"/>
            <a:ext cx="4572000" cy="175432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Пчела может лететь без груза со скоростью 65 км/час. Нагруженная нектаром и пыльцой пчела летит медленнее - 18-30 км/час, в зависимости от силы и направления ветра. Причем они могут не только зависать в воздухе, но и летать задом наперед.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4500570"/>
            <a:ext cx="6000792" cy="193899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 Narrow" pitchFamily="34" charset="0"/>
              </a:rPr>
              <a:t>Зрение пчелы в 150 раз лучше чем у человека. На расстоянии в 1 см пчела способна различить объект размером в 8 микрон. Для сравнения – красные кровяные тельца человека (эритроциты) имеют диаметр 6-8 микрон.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13" name="Picture 2" descr="http://img-fotki.yandex.ru/get/5107/natali73123.187/0_42e71_a5df4f36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15140" y="214290"/>
            <a:ext cx="2428860" cy="6243645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00034" y="4071942"/>
            <a:ext cx="335757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hlinkClick r:id="rId4"/>
              </a:rPr>
              <a:t>http://www.itar-tass.com/data/Newses/MainPhoto/255520.JPEG</a:t>
            </a:r>
            <a:endParaRPr lang="ru-RU" sz="800" dirty="0" smtClean="0"/>
          </a:p>
          <a:p>
            <a:endParaRPr lang="ru-RU" dirty="0"/>
          </a:p>
        </p:txBody>
      </p:sp>
      <p:pic>
        <p:nvPicPr>
          <p:cNvPr id="16" name="Picture 2" descr="http://newfact.ru/uploads/posts/2011-05/1306240570_beeeye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785918" y="1142984"/>
            <a:ext cx="3714776" cy="2786082"/>
          </a:xfrm>
          <a:prstGeom prst="rect">
            <a:avLst/>
          </a:prstGeom>
          <a:noFill/>
          <a:ln w="5715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7" name="Прямоугольник 16"/>
          <p:cNvSpPr/>
          <p:nvPr/>
        </p:nvSpPr>
        <p:spPr>
          <a:xfrm>
            <a:off x="1714480" y="3714752"/>
            <a:ext cx="285750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hlinkClick r:id="rId6"/>
              </a:rPr>
              <a:t>http://newfact.ru/priroda/157-zrenie-pchely.html</a:t>
            </a:r>
            <a:endParaRPr lang="ru-RU" sz="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0" grpId="1" animBg="1"/>
      <p:bldP spid="12" grpId="0" animBg="1"/>
      <p:bldP spid="14" grpId="0"/>
      <p:bldP spid="14" grpId="1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428992" y="4786322"/>
            <a:ext cx="4214810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Narrow" pitchFamily="34" charset="0"/>
              </a:rPr>
              <a:t>Сначала они привлекают к себе внимание, а потом начинают танцевать, и именно в танце она «рассказывает», где находится пища и как к ней добраться.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2143116"/>
            <a:ext cx="3786214" cy="14773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Narrow" pitchFamily="34" charset="0"/>
              </a:rPr>
              <a:t>Когда пчела-разведчик находит подходящую поляну с цветами, она быстро возвращается домой, чтобы «рассказать» о своей находке  своим товарищам.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2844" y="142852"/>
            <a:ext cx="7929618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Пчёлы, в отличие от людей, не умеют разговаривать. Но так как они живут не поодиночке, а огромным семейством, общения не избежать. Поэтому они изобрели свой способ общаться… при помощи танцев.</a:t>
            </a:r>
            <a:endParaRPr lang="ru-RU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3079" name="Picture 7" descr="http://ethology.ru/img/lib_360/shoven_p__ot_pchely_do_gorilly_html_103405dd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2910" y="4000504"/>
            <a:ext cx="2228850" cy="2009776"/>
          </a:xfrm>
          <a:prstGeom prst="rect">
            <a:avLst/>
          </a:prstGeom>
          <a:noFill/>
          <a:ln w="5715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7" name="Прямоугольник 16"/>
          <p:cNvSpPr/>
          <p:nvPr/>
        </p:nvSpPr>
        <p:spPr>
          <a:xfrm>
            <a:off x="857224" y="6215082"/>
            <a:ext cx="16145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  <a:latin typeface="Arial Narrow" pitchFamily="34" charset="0"/>
              </a:rPr>
              <a:t>деталь танца </a:t>
            </a:r>
            <a:r>
              <a:rPr lang="ru-RU" sz="1400" i="1" dirty="0" smtClean="0">
                <a:solidFill>
                  <a:schemeClr val="bg1"/>
                </a:solidFill>
                <a:latin typeface="Arial Narrow" pitchFamily="34" charset="0"/>
              </a:rPr>
              <a:t>пчёл.</a:t>
            </a:r>
            <a:endParaRPr lang="ru-RU" sz="1400" i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3081" name="Picture 9" descr="http://chihuashki.ru/sites/default/files/images/u3/pchel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14810" y="1928802"/>
            <a:ext cx="3286148" cy="2097541"/>
          </a:xfrm>
          <a:prstGeom prst="rect">
            <a:avLst/>
          </a:prstGeom>
          <a:noFill/>
          <a:ln w="381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9" name="Picture 2" descr="http://img-fotki.yandex.ru/get/5107/natali73123.187/0_42e71_a5df4f36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715140" y="214290"/>
            <a:ext cx="2428860" cy="624364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71472" y="5786454"/>
            <a:ext cx="183736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hlinkClick r:id="rId5"/>
              </a:rPr>
              <a:t>http://ethology.ru/library/?id=360</a:t>
            </a:r>
            <a:endParaRPr lang="ru-RU" sz="800" dirty="0" smtClean="0"/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14810" y="3786190"/>
            <a:ext cx="264319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hlinkClick r:id="rId6"/>
              </a:rPr>
              <a:t>http://www.dobraya-pchela.ru/photo.php?id=33</a:t>
            </a:r>
            <a:endParaRPr lang="ru-RU" sz="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entomology.unl.edu/beekpg/tidings/btid2004/waggle_dance_lg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71604" y="1928802"/>
            <a:ext cx="4000528" cy="2587009"/>
          </a:xfrm>
          <a:prstGeom prst="rect">
            <a:avLst/>
          </a:prstGeom>
          <a:ln w="57150">
            <a:solidFill>
              <a:srgbClr val="FFC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9" name="Прямоугольник 8"/>
          <p:cNvSpPr/>
          <p:nvPr/>
        </p:nvSpPr>
        <p:spPr>
          <a:xfrm>
            <a:off x="285720" y="214290"/>
            <a:ext cx="6643734" cy="14773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Танцы пчел можно разделить на два вида: «танец по кругу» и «танец-колебание». Если пчела танцует первый танец, то это значит, что найденная полянка находится близко, а если второй – то далеко, но при этом в танце она передает точный маршрут, как добраться до вожделенной поляны.</a:t>
            </a:r>
            <a:endParaRPr lang="ru-RU" dirty="0"/>
          </a:p>
        </p:txBody>
      </p:sp>
      <p:pic>
        <p:nvPicPr>
          <p:cNvPr id="30723" name="Picture 3" descr="C:\Documents and Settings\Irina\Рабочий стол\313_med[1].jpg"/>
          <p:cNvPicPr>
            <a:picLocks noChangeAspect="1" noChangeArrowheads="1"/>
          </p:cNvPicPr>
          <p:nvPr/>
        </p:nvPicPr>
        <p:blipFill>
          <a:blip r:embed="rId3" cstate="screen">
            <a:lum contrast="20000"/>
          </a:blip>
          <a:srcRect/>
          <a:stretch>
            <a:fillRect/>
          </a:stretch>
        </p:blipFill>
        <p:spPr bwMode="auto">
          <a:xfrm>
            <a:off x="857224" y="4857760"/>
            <a:ext cx="5500726" cy="1807381"/>
          </a:xfrm>
          <a:prstGeom prst="rect">
            <a:avLst/>
          </a:prstGeom>
          <a:noFill/>
          <a:ln w="5715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7" name="Picture 2" descr="http://img-fotki.yandex.ru/get/5107/natali73123.187/0_42e71_a5df4f36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715140" y="214290"/>
            <a:ext cx="2428860" cy="624364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571604" y="4286256"/>
            <a:ext cx="14927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hlinkClick r:id="rId5"/>
              </a:rPr>
              <a:t>http://gawker.com/Dance/</a:t>
            </a:r>
            <a:endParaRPr lang="ru-RU" sz="800" dirty="0" smtClean="0"/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85786" y="6500834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hlinkClick r:id="rId6"/>
              </a:rPr>
              <a:t>http://www.photostart.info/showphoto.php?category=5&amp;code=313</a:t>
            </a:r>
            <a:endParaRPr lang="ru-RU" sz="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414" y="1857364"/>
            <a:ext cx="6657592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lIns="91440" tIns="45720" rIns="91440" bIns="45720">
            <a:spAutoFit/>
            <a:sp3d extrusionH="57150">
              <a:bevelT w="38100" h="38100"/>
            </a:sp3d>
          </a:bodyPr>
          <a:lstStyle/>
          <a:p>
            <a:pPr algn="ctr"/>
            <a:r>
              <a:rPr lang="ru-RU" sz="5400" b="1" dirty="0" smtClean="0">
                <a:ln w="1905"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Пчелиная семья</a:t>
            </a:r>
            <a:endParaRPr lang="ru-RU" sz="5400" b="1" dirty="0">
              <a:ln w="1905">
                <a:solidFill>
                  <a:srgbClr val="FFFF00"/>
                </a:solidFill>
              </a:ln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pic>
        <p:nvPicPr>
          <p:cNvPr id="5" name="Picture 3" descr="C:\Documents and Settings\Irina\Рабочий стол\ic_01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348" y="214290"/>
            <a:ext cx="7772400" cy="1485900"/>
          </a:xfrm>
          <a:prstGeom prst="rect">
            <a:avLst/>
          </a:prstGeom>
          <a:noFill/>
          <a:ln w="5715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1026" name="Picture 2" descr="Bee types Описание"/>
          <p:cNvPicPr>
            <a:picLocks noChangeAspect="1" noChangeArrowheads="1"/>
          </p:cNvPicPr>
          <p:nvPr/>
        </p:nvPicPr>
        <p:blipFill>
          <a:blip r:embed="rId3" cstate="screen">
            <a:lum contrast="20000"/>
          </a:blip>
          <a:srcRect/>
          <a:stretch>
            <a:fillRect/>
          </a:stretch>
        </p:blipFill>
        <p:spPr bwMode="auto">
          <a:xfrm>
            <a:off x="214282" y="3214686"/>
            <a:ext cx="3686175" cy="22288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7" name="Прямоугольник 6"/>
          <p:cNvSpPr/>
          <p:nvPr/>
        </p:nvSpPr>
        <p:spPr>
          <a:xfrm>
            <a:off x="4143372" y="2928934"/>
            <a:ext cx="4786346" cy="369331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663300"/>
                </a:solidFill>
                <a:latin typeface="Arial Narrow" pitchFamily="34" charset="0"/>
              </a:rPr>
              <a:t>А)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матка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 — пчелиная самка, не участвующая в процессе производства мёда,   выполняющая функцию размножения. В семье находится в единственном числе;</a:t>
            </a:r>
            <a:b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rgbClr val="663300"/>
                </a:solidFill>
                <a:latin typeface="Arial Narrow" pitchFamily="34" charset="0"/>
              </a:rPr>
              <a:t>Б)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трутни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 — пчелиные самцы. Выполняют исключительно функцию оплодотворения матки. После выполнения этой функции трутни изгоняются из улья и погибают от голода;</a:t>
            </a:r>
            <a:b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rgbClr val="663300"/>
                </a:solidFill>
                <a:latin typeface="Arial Narrow" pitchFamily="34" charset="0"/>
              </a:rPr>
              <a:t>В)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рабочие пчёлы 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— основная масса пчёл семьи, участвующая в обеспечении семьи питанием и заботе о потомстве. Рабочие пчёлы разделены по выполняющим видам работ (пчёлы-сборщицы, пчёлы – кормилицы, пчёлы- охранники).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5429264"/>
            <a:ext cx="278608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hlinkClick r:id="rId4"/>
              </a:rPr>
              <a:t>http://www.medomir.ru/o-pchjolakh/opisanie/</a:t>
            </a:r>
            <a:r>
              <a:rPr lang="ru-RU" sz="800" dirty="0" smtClean="0"/>
              <a:t> </a:t>
            </a:r>
            <a:endParaRPr lang="ru-RU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Documents and Settings\Irina\Рабочий стол\ic_01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2910" y="214290"/>
            <a:ext cx="7772400" cy="1485900"/>
          </a:xfrm>
          <a:prstGeom prst="rect">
            <a:avLst/>
          </a:prstGeom>
          <a:noFill/>
          <a:ln w="5715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2" name="Прямоугольник 11"/>
          <p:cNvSpPr/>
          <p:nvPr/>
        </p:nvSpPr>
        <p:spPr>
          <a:xfrm>
            <a:off x="428596" y="3071810"/>
            <a:ext cx="45720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Матка откладывает за сутки от 1500 до 2000 </a:t>
            </a:r>
            <a:r>
              <a:rPr lang="ru-RU" b="1" dirty="0">
                <a:solidFill>
                  <a:schemeClr val="bg1"/>
                </a:solidFill>
                <a:latin typeface="Arial Narrow" pitchFamily="34" charset="0"/>
              </a:rPr>
              <a:t>яиц. Она засевает ячейки сотов </a:t>
            </a: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яйцами.</a:t>
            </a:r>
            <a:endParaRPr lang="ru-RU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2052" name="Picture 4" descr="http://agrodacha.ru/files/pchelomatka1.jpg"/>
          <p:cNvPicPr>
            <a:picLocks noChangeAspect="1" noChangeArrowheads="1"/>
          </p:cNvPicPr>
          <p:nvPr/>
        </p:nvPicPr>
        <p:blipFill>
          <a:blip r:embed="rId3" cstate="screen">
            <a:lum contrast="20000"/>
          </a:blip>
          <a:srcRect/>
          <a:stretch>
            <a:fillRect/>
          </a:stretch>
        </p:blipFill>
        <p:spPr bwMode="auto">
          <a:xfrm>
            <a:off x="5143504" y="2786058"/>
            <a:ext cx="3786214" cy="1920318"/>
          </a:xfrm>
          <a:prstGeom prst="rect">
            <a:avLst/>
          </a:prstGeom>
          <a:noFill/>
          <a:ln w="5715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4" name="Прямоугольник 13"/>
          <p:cNvSpPr/>
          <p:nvPr/>
        </p:nvSpPr>
        <p:spPr>
          <a:xfrm>
            <a:off x="4214810" y="4857760"/>
            <a:ext cx="4572000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Narrow" pitchFamily="34" charset="0"/>
              </a:rPr>
              <a:t>В каждой семье бывает лишь несколько сот трутней, а рабочих пчел, этих неудавшихся самок, — тысяч сорок-пятьдесят.</a:t>
            </a:r>
          </a:p>
        </p:txBody>
      </p:sp>
      <p:pic>
        <p:nvPicPr>
          <p:cNvPr id="2054" name="Picture 6" descr="http://upload.wikimedia.org/wikipedia/commons/5/5c/Drinking_Drone_Bees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42844" y="4143380"/>
            <a:ext cx="2143108" cy="1607331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16" name="Picture 5" descr="http://www.membrana.ru/storage/img/n/nd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57356" y="4929198"/>
            <a:ext cx="2371659" cy="171451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9" name="Прямоугольник 8"/>
          <p:cNvSpPr/>
          <p:nvPr/>
        </p:nvSpPr>
        <p:spPr>
          <a:xfrm>
            <a:off x="5072066" y="4500570"/>
            <a:ext cx="250031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hlinkClick r:id="rId6"/>
              </a:rPr>
              <a:t>http://www.pchela-bee.info/pages-view-64.html</a:t>
            </a:r>
            <a:endParaRPr lang="ru-RU" sz="800" dirty="0" smtClean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5572140"/>
            <a:ext cx="178591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" u="sng" dirty="0" smtClean="0">
                <a:hlinkClick r:id="rId7"/>
              </a:rPr>
              <a:t>http://muz4in.net/news/trutni_ili_bezvolnye_samcy_</a:t>
            </a:r>
            <a:r>
              <a:rPr lang="ru-RU" sz="600" dirty="0" smtClean="0">
                <a:hlinkClick r:id="rId7"/>
              </a:rPr>
              <a:t>pchel/2011-05-24-19285#axzz1agab8cbF</a:t>
            </a:r>
            <a:r>
              <a:rPr lang="ru-RU" sz="600" dirty="0" smtClean="0"/>
              <a:t> </a:t>
            </a:r>
          </a:p>
          <a:p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143108" y="6365557"/>
            <a:ext cx="184056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u="sng" dirty="0" smtClean="0">
                <a:hlinkClick r:id="rId8"/>
              </a:rPr>
              <a:t>http://www.membrana.ru/particle/12705</a:t>
            </a:r>
            <a:endParaRPr lang="ru-RU" sz="800" u="sng" dirty="0" smtClean="0"/>
          </a:p>
          <a:p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14414" y="1785926"/>
            <a:ext cx="6657592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lIns="91440" tIns="45720" rIns="91440" bIns="45720">
            <a:spAutoFit/>
            <a:sp3d extrusionH="57150">
              <a:bevelT w="38100" h="38100"/>
            </a:sp3d>
          </a:bodyPr>
          <a:lstStyle/>
          <a:p>
            <a:pPr algn="ctr"/>
            <a:r>
              <a:rPr lang="ru-RU" sz="5400" b="1" dirty="0" smtClean="0">
                <a:ln w="1905"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Пчелиная семья</a:t>
            </a:r>
            <a:endParaRPr lang="ru-RU" sz="5400" b="1" dirty="0">
              <a:ln w="1905">
                <a:solidFill>
                  <a:srgbClr val="FFFF00"/>
                </a:solidFill>
              </a:ln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2844" y="5857892"/>
            <a:ext cx="1071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chemeClr val="bg1"/>
                </a:solidFill>
                <a:latin typeface="Arial Narrow" pitchFamily="34" charset="0"/>
              </a:rPr>
              <a:t>Трутни.</a:t>
            </a:r>
            <a:endParaRPr lang="ru-RU" sz="1600" i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29058" y="6357958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chemeClr val="bg1"/>
                </a:solidFill>
                <a:latin typeface="Arial Narrow" pitchFamily="34" charset="0"/>
              </a:rPr>
              <a:t>Рабочие пчелы.</a:t>
            </a:r>
            <a:endParaRPr lang="ru-RU" sz="1600" i="1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1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9" grpId="0"/>
      <p:bldP spid="13" grpId="0"/>
      <p:bldP spid="15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4916988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FF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Рабочие пчелы</a:t>
            </a:r>
            <a:endParaRPr lang="ru-RU" sz="5400" b="1" dirty="0">
              <a:ln w="1905"/>
              <a:solidFill>
                <a:srgbClr val="FFCC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http://aksakal.info/uploads/posts/2012-10/1349439668_1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44" y="1071546"/>
            <a:ext cx="7000924" cy="52506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8" name="Прямоугольник 7"/>
          <p:cNvSpPr/>
          <p:nvPr/>
        </p:nvSpPr>
        <p:spPr>
          <a:xfrm>
            <a:off x="142844" y="6072206"/>
            <a:ext cx="149111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hlinkClick r:id="rId3"/>
              </a:rPr>
              <a:t>http://fermer02.ru/honey/</a:t>
            </a:r>
            <a:r>
              <a:rPr lang="ru-RU" sz="800" dirty="0" smtClean="0"/>
              <a:t> </a:t>
            </a:r>
            <a:endParaRPr lang="ru-RU" sz="800" dirty="0"/>
          </a:p>
        </p:txBody>
      </p:sp>
      <p:pic>
        <p:nvPicPr>
          <p:cNvPr id="9" name="Picture 2" descr="http://img-fotki.yandex.ru/get/5107/natali73123.187/0_42e71_a5df4f36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715140" y="214290"/>
            <a:ext cx="2428860" cy="624364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214942" y="214290"/>
            <a:ext cx="3714744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Пчелиная семья в основном состоит  из рабочих пчел. В хорошей семье зимой их насчитывается обычно 20—25 тыс., а летом до 60—80 тыс. и больше.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1285860"/>
            <a:ext cx="4000512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Поведение рабочих пчел определяется их возрастом и теми условиями, которые складываются в гнезде и природе.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72066" y="1785926"/>
            <a:ext cx="3857636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Молодые пчелы в первые два дня жизни никаких работ не выполняют. Они еще очень слабы и сами нуждаются в уходе.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6248" y="4857760"/>
            <a:ext cx="4572000" cy="175432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smtClean="0"/>
              <a:t> </a:t>
            </a:r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В возрасте 3—4 суток приступают к чистке ячеек, затем к кормлению личинок, а с начала функционирования восковых желез (от 5 суток жизни), особенно когда они действуют в полную силу (в двенадцатидневном возрасте), — к строительству сотов.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57884" y="3357562"/>
            <a:ext cx="3000396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Рабочая пчела живет в среднем 6 недель.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lifeglobe.net/media/entry/631/beebiglittle8_5.jpg"/>
          <p:cNvPicPr>
            <a:picLocks noChangeAspect="1" noChangeArrowheads="1"/>
          </p:cNvPicPr>
          <p:nvPr/>
        </p:nvPicPr>
        <p:blipFill>
          <a:blip r:embed="rId2" cstate="screen">
            <a:lum contrast="10000"/>
          </a:blip>
          <a:srcRect/>
          <a:stretch>
            <a:fillRect/>
          </a:stretch>
        </p:blipFill>
        <p:spPr bwMode="auto">
          <a:xfrm>
            <a:off x="357158" y="642918"/>
            <a:ext cx="8238296" cy="55007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5" name="Прямоугольник 4"/>
          <p:cNvSpPr/>
          <p:nvPr/>
        </p:nvSpPr>
        <p:spPr>
          <a:xfrm>
            <a:off x="428596" y="5929330"/>
            <a:ext cx="292894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hlinkClick r:id="rId3"/>
              </a:rPr>
              <a:t>http://lifeglobe.net/media/entry/631/beebiglittle8_5.jpg</a:t>
            </a:r>
            <a:r>
              <a:rPr lang="ru-RU" sz="800" dirty="0" smtClean="0"/>
              <a:t> </a:t>
            </a:r>
            <a:endParaRPr lang="ru-RU" sz="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85728"/>
            <a:ext cx="4572000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На сбор меда пчелы переключаются обычно в возрасте 18—20 суток. Перед этим они несут службу по охране гнезда.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5214950"/>
            <a:ext cx="4572000" cy="14773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itchFamily="34" charset="0"/>
              </a:rPr>
              <a:t>Пчелы-сборщицы посещают цветки не всех растений, встречающихся им на пути, а преимущественно одного какого-нибудь вида, на который у них благодаря кормовому раздражителю образовался условный рефлекс.</a:t>
            </a:r>
            <a:endParaRPr lang="ru-RU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14290"/>
            <a:ext cx="8429684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Narrow" pitchFamily="34" charset="0"/>
              </a:rPr>
              <a:t>Перед наступлением осенних холодов пчелы убивают или просто выгоняют из улья самцов, матка перестает откладывать яйца и вся семья собирается в плотный клуб, в котором даже во время морозов температура будет держаться на уровне 12—15°. Терморегуляция действует безотказно до тех пор, пока в сотах есть мед.</a:t>
            </a:r>
          </a:p>
        </p:txBody>
      </p:sp>
      <p:pic>
        <p:nvPicPr>
          <p:cNvPr id="34820" name="Picture 4" descr="Пчелы зимой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2910" y="1714488"/>
            <a:ext cx="3643338" cy="2914670"/>
          </a:xfrm>
          <a:prstGeom prst="rect">
            <a:avLst/>
          </a:prstGeom>
          <a:noFill/>
          <a:ln w="5715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7" name="Прямоугольник 6"/>
          <p:cNvSpPr/>
          <p:nvPr/>
        </p:nvSpPr>
        <p:spPr>
          <a:xfrm>
            <a:off x="4357686" y="3786190"/>
            <a:ext cx="45720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Narrow" pitchFamily="34" charset="0"/>
              </a:rPr>
              <a:t>Н</a:t>
            </a: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</a:rPr>
              <a:t>а зиму в улье оставляют соты, в которых содержится не менее 2 кг меда. </a:t>
            </a:r>
            <a:endParaRPr lang="ru-RU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34822" name="Picture 6" descr="11 фактов про мед!!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14942" y="1571612"/>
            <a:ext cx="2714644" cy="2035983"/>
          </a:xfrm>
          <a:prstGeom prst="rect">
            <a:avLst/>
          </a:prstGeom>
          <a:noFill/>
          <a:ln w="5715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8" name="Прямоугольник 7"/>
          <p:cNvSpPr/>
          <p:nvPr/>
        </p:nvSpPr>
        <p:spPr>
          <a:xfrm>
            <a:off x="571472" y="4357694"/>
            <a:ext cx="385763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hlinkClick r:id="rId4"/>
              </a:rPr>
              <a:t>http://medinfo.ua/news/00014e19108d4d90665c349b95ad4aa6/displayarticle</a:t>
            </a:r>
            <a:endParaRPr lang="ru-RU" sz="800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3429000"/>
            <a:ext cx="307181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hlinkClick r:id="rId5"/>
              </a:rPr>
              <a:t>http://foto.lib.ru/k/korbolin_j_s/alb_0080/pict2317.htm</a:t>
            </a:r>
            <a:endParaRPr lang="ru-RU" sz="800" dirty="0" smtClean="0"/>
          </a:p>
          <a:p>
            <a:endParaRPr lang="ru-RU" dirty="0"/>
          </a:p>
        </p:txBody>
      </p:sp>
      <p:pic>
        <p:nvPicPr>
          <p:cNvPr id="7170" name="Picture 2" descr="http://img-fotki.yandex.ru/get/4610/43407173.7/0_5f0d6_bc2b9cb3_XL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85786" y="4786322"/>
            <a:ext cx="7620000" cy="185738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0" name="Прямоугольник 9"/>
          <p:cNvSpPr/>
          <p:nvPr/>
        </p:nvSpPr>
        <p:spPr>
          <a:xfrm>
            <a:off x="2714612" y="6500834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hlinkClick r:id="rId7"/>
              </a:rPr>
              <a:t>http://img-fotki.yandex.ru/get/4610/43407173.7/0_5f0d6_bc2b9cb3_XL</a:t>
            </a:r>
            <a:endParaRPr lang="ru-RU" sz="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1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/>
      <p:bldP spid="9" grpId="0"/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4352</TotalTime>
  <Words>998</Words>
  <Application>Microsoft Office PowerPoint</Application>
  <PresentationFormat>Экран (4:3)</PresentationFormat>
  <Paragraphs>90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NATANOVNA</dc:creator>
  <cp:lastModifiedBy>Lenovo</cp:lastModifiedBy>
  <cp:revision>170</cp:revision>
  <dcterms:created xsi:type="dcterms:W3CDTF">2011-10-13T16:42:55Z</dcterms:created>
  <dcterms:modified xsi:type="dcterms:W3CDTF">2014-01-16T15:10:46Z</dcterms:modified>
</cp:coreProperties>
</file>