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0AA2872-158D-4FFF-A1DC-5E6172A91DD4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E259F5D-EC99-4317-93F4-33E14C845D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wrap="square">
            <a:normAutofit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Многоугольники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4429132"/>
            <a:ext cx="5114778" cy="2032276"/>
          </a:xfrm>
        </p:spPr>
        <p:txBody>
          <a:bodyPr/>
          <a:lstStyle/>
          <a:p>
            <a:r>
              <a:rPr lang="ru-RU" dirty="0" smtClean="0"/>
              <a:t>Выполнила: </a:t>
            </a:r>
            <a:r>
              <a:rPr lang="ru-RU" dirty="0" err="1" smtClean="0"/>
              <a:t>Батаева</a:t>
            </a:r>
            <a:r>
              <a:rPr lang="ru-RU" dirty="0" smtClean="0"/>
              <a:t> </a:t>
            </a:r>
            <a:r>
              <a:rPr lang="ru-RU" dirty="0" err="1" smtClean="0"/>
              <a:t>Аделия</a:t>
            </a:r>
            <a:r>
              <a:rPr lang="ru-RU" dirty="0" smtClean="0"/>
              <a:t>   </a:t>
            </a:r>
            <a:r>
              <a:rPr lang="ru-RU" dirty="0" smtClean="0"/>
              <a:t>9 </a:t>
            </a:r>
            <a:r>
              <a:rPr lang="ru-RU" dirty="0" smtClean="0"/>
              <a:t>«а».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Проверила: Харитонович Т.И.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714620"/>
            <a:ext cx="7239000" cy="414338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</a:t>
            </a:r>
          </a:p>
          <a:p>
            <a:r>
              <a:rPr lang="ru-RU" dirty="0" smtClean="0"/>
              <a:t>Та же самая процедура, примененная к другим углам треугольника АВС, дает</a:t>
            </a:r>
          </a:p>
          <a:p>
            <a:r>
              <a:rPr lang="ru-RU" dirty="0" smtClean="0"/>
              <a:t>   </a:t>
            </a:r>
          </a:p>
          <a:p>
            <a:endParaRPr lang="ru-RU" dirty="0" smtClean="0"/>
          </a:p>
          <a:p>
            <a:r>
              <a:rPr lang="ru-RU" dirty="0" smtClean="0"/>
              <a:t>Объединяя результаты, мы можем сформулировать обобщенную теорему синусов следующим образом:</a:t>
            </a:r>
            <a:endParaRPr lang="ru-RU" dirty="0" smtClean="0">
              <a:solidFill>
                <a:schemeClr val="tx2"/>
              </a:solidFill>
            </a:endParaRPr>
          </a:p>
          <a:p>
            <a:r>
              <a:rPr lang="ru-RU" dirty="0" smtClean="0">
                <a:solidFill>
                  <a:schemeClr val="tx2"/>
                </a:solidFill>
              </a:rPr>
              <a:t>Теорема 1. </a:t>
            </a:r>
            <a:r>
              <a:rPr lang="ru-RU" i="1" dirty="0" smtClean="0">
                <a:solidFill>
                  <a:schemeClr val="tx2"/>
                </a:solidFill>
              </a:rPr>
              <a:t>Для треугольника АВС с радиусом описанного круга R выполнены соотношения:</a:t>
            </a:r>
            <a:endParaRPr lang="ru-RU" dirty="0" smtClean="0">
              <a:solidFill>
                <a:schemeClr val="tx2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Отрезок, соединяющий вершину треугольника с некоторой точкой на противоположной стороне, называется </a:t>
            </a:r>
            <a:r>
              <a:rPr lang="ru-RU" dirty="0" err="1" smtClean="0"/>
              <a:t>чевианой</a:t>
            </a:r>
            <a:r>
              <a:rPr lang="ru-RU" dirty="0" smtClean="0"/>
              <a:t>. Таким образом, если в треугольнике AВС Х, Y и Z – точки, лежащие на сторонах ВС, СА, АВ соответственно, то отрезки АХ, ВY, СZ являются </a:t>
            </a:r>
            <a:r>
              <a:rPr lang="ru-RU" i="1" dirty="0" err="1" smtClean="0">
                <a:solidFill>
                  <a:schemeClr val="tx2"/>
                </a:solidFill>
              </a:rPr>
              <a:t>чевианами</a:t>
            </a:r>
            <a:r>
              <a:rPr lang="ru-RU" dirty="0" smtClean="0"/>
              <a:t>. 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2324108" cy="47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929198"/>
            <a:ext cx="19383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85728"/>
            <a:ext cx="57245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785794"/>
            <a:ext cx="4714908" cy="585791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Этот термин происходит от имени итальянского, математика Джованни </a:t>
            </a:r>
            <a:r>
              <a:rPr lang="ru-RU" dirty="0" err="1" smtClean="0"/>
              <a:t>Чевы</a:t>
            </a:r>
            <a:r>
              <a:rPr lang="ru-RU" dirty="0" smtClean="0"/>
              <a:t>, который в 1678 году опубликовал следующую очень полезную теорему: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Теорема 2. </a:t>
            </a:r>
            <a:r>
              <a:rPr lang="ru-RU" i="1" dirty="0" smtClean="0">
                <a:solidFill>
                  <a:schemeClr val="tx2"/>
                </a:solidFill>
              </a:rPr>
              <a:t>Если три </a:t>
            </a:r>
            <a:r>
              <a:rPr lang="ru-RU" i="1" dirty="0" err="1" smtClean="0">
                <a:solidFill>
                  <a:schemeClr val="tx2"/>
                </a:solidFill>
              </a:rPr>
              <a:t>чевианы</a:t>
            </a:r>
            <a:r>
              <a:rPr lang="ru-RU" i="1" dirty="0" smtClean="0">
                <a:solidFill>
                  <a:schemeClr val="tx2"/>
                </a:solidFill>
              </a:rPr>
              <a:t> АХ, ВY, СZ (по одной из каждой вершины) треугольника АВС конкуренты, то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Когда мы говорим, что три прямые (или отрезка) </a:t>
            </a:r>
            <a:r>
              <a:rPr lang="ru-RU" dirty="0" err="1" smtClean="0"/>
              <a:t>конкурентны</a:t>
            </a:r>
            <a:r>
              <a:rPr lang="ru-RU" dirty="0" smtClean="0"/>
              <a:t>, то мы имеем в виду, что все они проходят через одну точку, которую, обозначим через Р.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643314"/>
            <a:ext cx="185738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34956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1538" y="428625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Рисунок 3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7239000" cy="55721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Для доказательства теоремы </a:t>
            </a:r>
            <a:r>
              <a:rPr lang="ru-RU" dirty="0" err="1" smtClean="0"/>
              <a:t>Чевы</a:t>
            </a:r>
            <a:r>
              <a:rPr lang="ru-RU" dirty="0" smtClean="0"/>
              <a:t> вспомним, что площади треугольников с равными высотами пропорциональны основаниям треугольников. Ссылаясь на рисунок 3, мы имеем: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Аналогично,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Теперь, если мы перемножим их, то получим      </a:t>
            </a:r>
          </a:p>
          <a:p>
            <a:endParaRPr lang="ru-RU" dirty="0" smtClean="0"/>
          </a:p>
          <a:p>
            <a:r>
              <a:rPr lang="ru-RU" dirty="0" smtClean="0"/>
              <a:t>Теорема, обратная к этой теореме, также верна.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143116"/>
            <a:ext cx="355760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071810"/>
            <a:ext cx="2257434" cy="666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714884"/>
            <a:ext cx="330517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Выпуклые многоугольники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6768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Ломаная называется замкнутой, если у нее концы совпадают. </a:t>
            </a:r>
            <a:r>
              <a:rPr lang="ru-RU" dirty="0" smtClean="0"/>
              <a:t>Простая замкнутая ломаная называется многоугольником, если ее соседние звенья не лежат на одной прямой (рис. 276). </a:t>
            </a:r>
            <a:r>
              <a:rPr lang="ru-RU" dirty="0" smtClean="0">
                <a:solidFill>
                  <a:schemeClr val="tx2"/>
                </a:solidFill>
              </a:rPr>
              <a:t>Вершины ломаной называются вершинами многоугольника, а звенья ломаной — сторонами многоугольника. </a:t>
            </a:r>
          </a:p>
          <a:p>
            <a:r>
              <a:rPr lang="ru-RU" dirty="0" smtClean="0"/>
              <a:t>''Отрезки, соединяющие не соседние вершины многоугольника, называются диагоналями. Многоугольник с </a:t>
            </a:r>
            <a:r>
              <a:rPr lang="ru-RU" dirty="0" err="1" smtClean="0"/>
              <a:t>n</a:t>
            </a:r>
            <a:r>
              <a:rPr lang="ru-RU" dirty="0" smtClean="0"/>
              <a:t> вершинами, а значит, и с </a:t>
            </a:r>
            <a:r>
              <a:rPr lang="ru-RU" dirty="0" err="1" smtClean="0"/>
              <a:t>n</a:t>
            </a:r>
            <a:r>
              <a:rPr lang="ru-RU" dirty="0" smtClean="0"/>
              <a:t> сторонами называется </a:t>
            </a:r>
            <a:r>
              <a:rPr lang="ru-RU" dirty="0" err="1" smtClean="0"/>
              <a:t>n-уголъником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Плоским многоугольником или многоугольной областью называется конечная часть плоскости, ограниченная многоугольником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214818"/>
            <a:ext cx="607223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0042"/>
            <a:ext cx="7239000" cy="307183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Многоугольник называется выпуклым, если он лежит в одной полуплоскости относительно любой прямой, содержащей его сторону</a:t>
            </a:r>
            <a:r>
              <a:rPr lang="ru-RU" dirty="0" smtClean="0"/>
              <a:t>. При этом сама прямая считается принадлежащей полуплоскости. На рисунке 278, о изображен выпуклый многоугольник, а на рисунке 278, б — невыпуклый. Углом выпуклого многоугольника при данной вершине называется угол, образованный его сторонами, сходящимися в этой вершине.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876"/>
            <a:ext cx="5724549" cy="297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7239000" cy="48463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Теорема 13.2. Сумма углов выпуклого n-угольника равна 180°-(n-2).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Доказательство. В случае </a:t>
            </a:r>
            <a:r>
              <a:rPr lang="ru-RU" dirty="0" err="1" smtClean="0"/>
              <a:t>n</a:t>
            </a:r>
            <a:r>
              <a:rPr lang="ru-RU" dirty="0" smtClean="0"/>
              <a:t> = </a:t>
            </a:r>
            <a:r>
              <a:rPr lang="ru-RU" dirty="0" err="1" smtClean="0"/>
              <a:t>b</a:t>
            </a:r>
            <a:r>
              <a:rPr lang="ru-RU" dirty="0" smtClean="0"/>
              <a:t> теорема справедлива. Пусть А</a:t>
            </a:r>
            <a:r>
              <a:rPr lang="ru-RU" sz="1800" dirty="0" smtClean="0"/>
              <a:t>1</a:t>
            </a:r>
            <a:r>
              <a:rPr lang="ru-RU" dirty="0" smtClean="0"/>
              <a:t>А</a:t>
            </a:r>
            <a:r>
              <a:rPr lang="ru-RU" sz="1800" dirty="0" smtClean="0"/>
              <a:t>2 </a:t>
            </a:r>
            <a:r>
              <a:rPr lang="ru-RU" dirty="0" smtClean="0"/>
              <a:t>... </a:t>
            </a:r>
            <a:r>
              <a:rPr lang="ru-RU" dirty="0" err="1" smtClean="0"/>
              <a:t>An</a:t>
            </a:r>
            <a:r>
              <a:rPr lang="ru-RU" dirty="0" smtClean="0"/>
              <a:t> —данный выпуклый многоугольник и </a:t>
            </a:r>
            <a:r>
              <a:rPr lang="ru-RU" dirty="0" err="1" smtClean="0"/>
              <a:t>n</a:t>
            </a:r>
            <a:r>
              <a:rPr lang="ru-RU" dirty="0" smtClean="0"/>
              <a:t>&gt;</a:t>
            </a:r>
            <a:r>
              <a:rPr lang="ru-RU" dirty="0" err="1" smtClean="0"/>
              <a:t>b</a:t>
            </a:r>
            <a:r>
              <a:rPr lang="ru-RU" dirty="0" smtClean="0"/>
              <a:t> (рис. 279). Проведем </a:t>
            </a:r>
            <a:r>
              <a:rPr lang="ru-RU" dirty="0" err="1" smtClean="0"/>
              <a:t>n</a:t>
            </a:r>
            <a:r>
              <a:rPr lang="ru-RU" dirty="0" smtClean="0"/>
              <a:t> — </a:t>
            </a:r>
            <a:r>
              <a:rPr lang="ru-RU" dirty="0" err="1" smtClean="0"/>
              <a:t>b</a:t>
            </a:r>
            <a:r>
              <a:rPr lang="ru-RU" dirty="0" smtClean="0"/>
              <a:t> диагонали:А</a:t>
            </a:r>
            <a:r>
              <a:rPr lang="ru-RU" sz="1800" dirty="0" smtClean="0"/>
              <a:t>1</a:t>
            </a:r>
            <a:r>
              <a:rPr lang="ru-RU" dirty="0" smtClean="0"/>
              <a:t> А</a:t>
            </a:r>
            <a:r>
              <a:rPr lang="ru-RU" sz="1800" dirty="0" smtClean="0"/>
              <a:t>3</a:t>
            </a:r>
            <a:r>
              <a:rPr lang="ru-RU" dirty="0" smtClean="0"/>
              <a:t>,А</a:t>
            </a:r>
            <a:r>
              <a:rPr lang="ru-RU" sz="1800" dirty="0" smtClean="0"/>
              <a:t>1</a:t>
            </a:r>
            <a:r>
              <a:rPr lang="ru-RU" dirty="0" smtClean="0"/>
              <a:t> А</a:t>
            </a:r>
            <a:r>
              <a:rPr lang="en-US" sz="1800" dirty="0" smtClean="0"/>
              <a:t>4</a:t>
            </a:r>
            <a:r>
              <a:rPr lang="ru-RU" dirty="0" smtClean="0"/>
              <a:t>,...</a:t>
            </a:r>
            <a:r>
              <a:rPr lang="en-US" dirty="0" smtClean="0"/>
              <a:t>A </a:t>
            </a:r>
            <a:r>
              <a:rPr lang="en-US" sz="1800" dirty="0" smtClean="0"/>
              <a:t>1</a:t>
            </a:r>
            <a:r>
              <a:rPr lang="en-US" dirty="0" smtClean="0"/>
              <a:t>A</a:t>
            </a:r>
            <a:r>
              <a:rPr lang="en-US" sz="1800" dirty="0" smtClean="0"/>
              <a:t>n</a:t>
            </a:r>
            <a:r>
              <a:rPr lang="ru-RU" dirty="0" smtClean="0"/>
              <a:t> -1. Так как многоугольник выпуклый, то эти диагонали разбивают его на </a:t>
            </a:r>
            <a:r>
              <a:rPr lang="ru-RU" dirty="0" err="1" smtClean="0"/>
              <a:t>n</a:t>
            </a:r>
            <a:r>
              <a:rPr lang="ru-RU" dirty="0" smtClean="0"/>
              <a:t> —2 треугольника:       </a:t>
            </a:r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en-US" sz="1900" dirty="0" smtClean="0"/>
              <a:t>1</a:t>
            </a:r>
            <a:r>
              <a:rPr lang="en-US" dirty="0" smtClean="0"/>
              <a:t>A </a:t>
            </a:r>
            <a:r>
              <a:rPr lang="en-US" sz="1900" dirty="0" smtClean="0"/>
              <a:t>2</a:t>
            </a:r>
            <a:r>
              <a:rPr lang="en-US" dirty="0" smtClean="0"/>
              <a:t>A</a:t>
            </a:r>
            <a:r>
              <a:rPr lang="en-US" sz="1900" dirty="0" smtClean="0"/>
              <a:t>3</a:t>
            </a:r>
            <a:r>
              <a:rPr lang="ru-RU" sz="1900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  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3</a:t>
            </a:r>
            <a:r>
              <a:rPr lang="en-US" dirty="0" smtClean="0"/>
              <a:t>A</a:t>
            </a:r>
            <a:r>
              <a:rPr lang="en-US" sz="1900" dirty="0" smtClean="0"/>
              <a:t>4           </a:t>
            </a:r>
            <a:r>
              <a:rPr lang="en-US" dirty="0" smtClean="0"/>
              <a:t>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1-n</a:t>
            </a:r>
            <a:r>
              <a:rPr lang="en-US" dirty="0" smtClean="0"/>
              <a:t>A</a:t>
            </a:r>
            <a:r>
              <a:rPr lang="en-US" sz="1900" dirty="0" smtClean="0"/>
              <a:t>n</a:t>
            </a:r>
          </a:p>
          <a:p>
            <a:pPr>
              <a:buNone/>
            </a:pPr>
            <a:r>
              <a:rPr lang="en-US" dirty="0" smtClean="0"/>
              <a:t>     </a:t>
            </a:r>
          </a:p>
          <a:p>
            <a:r>
              <a:rPr lang="ru-RU" dirty="0" smtClean="0"/>
              <a:t>Сумма углов многоугольника</a:t>
            </a:r>
            <a:r>
              <a:rPr lang="en-US" dirty="0" smtClean="0"/>
              <a:t> 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2</a:t>
            </a:r>
            <a:r>
              <a:rPr lang="ru-RU" dirty="0" smtClean="0"/>
              <a:t>...А</a:t>
            </a:r>
            <a:r>
              <a:rPr lang="en-US" dirty="0" smtClean="0"/>
              <a:t>n</a:t>
            </a:r>
            <a:r>
              <a:rPr lang="ru-RU" dirty="0" smtClean="0"/>
              <a:t> совпадает с суммой углов всех этих треугольников. Сумма углов каждого треугольника равна 180°, а число этих треугольников есть </a:t>
            </a:r>
            <a:r>
              <a:rPr lang="en-US" dirty="0" smtClean="0"/>
              <a:t>n</a:t>
            </a:r>
            <a:r>
              <a:rPr lang="ru-RU" dirty="0" smtClean="0"/>
              <a:t> — 2. Поэтому сумма углов выпуклого </a:t>
            </a:r>
            <a:r>
              <a:rPr lang="en-US" dirty="0" smtClean="0"/>
              <a:t>n</a:t>
            </a:r>
            <a:r>
              <a:rPr lang="ru-RU" dirty="0" smtClean="0"/>
              <a:t>-угольника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r>
              <a:rPr lang="en-US" dirty="0" smtClean="0"/>
              <a:t>A</a:t>
            </a:r>
            <a:r>
              <a:rPr lang="en-US" sz="1900" dirty="0" smtClean="0"/>
              <a:t>1</a:t>
            </a:r>
            <a:r>
              <a:rPr lang="en-US" dirty="0" smtClean="0"/>
              <a:t>A</a:t>
            </a:r>
            <a:r>
              <a:rPr lang="en-US" sz="1900" dirty="0" smtClean="0"/>
              <a:t>2</a:t>
            </a:r>
            <a:r>
              <a:rPr lang="ru-RU" dirty="0" smtClean="0"/>
              <a:t>..А</a:t>
            </a:r>
            <a:r>
              <a:rPr lang="en-US" dirty="0" smtClean="0"/>
              <a:t>n</a:t>
            </a:r>
            <a:r>
              <a:rPr lang="ru-RU" dirty="0" smtClean="0"/>
              <a:t> равна 180°-(</a:t>
            </a:r>
            <a:r>
              <a:rPr lang="en-US" dirty="0" smtClean="0"/>
              <a:t>n</a:t>
            </a:r>
            <a:r>
              <a:rPr lang="ru-RU" dirty="0" smtClean="0"/>
              <a:t> —2). Теорема доказана. </a:t>
            </a:r>
          </a:p>
          <a:p>
            <a:r>
              <a:rPr lang="ru-RU" dirty="0" smtClean="0"/>
              <a:t>Внешним углом выпуклого многоугольника при данной вершине называется угол, смежный внутреннему углу многоугольника при этой вершине. </a:t>
            </a:r>
          </a:p>
          <a:p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214554"/>
            <a:ext cx="223839" cy="20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214554"/>
            <a:ext cx="295277" cy="209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14554"/>
            <a:ext cx="295277" cy="20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239000" cy="1143000"/>
          </a:xfrm>
        </p:spPr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Теорема косинусов.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7239000" cy="3071834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Теорема косинусов — теорема евклидовой геометрии, обобщающая теорему Пифагора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Для плоского треугольника со сторонами </a:t>
            </a:r>
            <a:r>
              <a:rPr lang="ru-RU" dirty="0" err="1" smtClean="0"/>
              <a:t>a,b,c</a:t>
            </a:r>
            <a:r>
              <a:rPr lang="ru-RU" dirty="0" smtClean="0"/>
              <a:t> и углом </a:t>
            </a:r>
            <a:r>
              <a:rPr lang="ru-RU" dirty="0" err="1" smtClean="0"/>
              <a:t>α</a:t>
            </a:r>
            <a:r>
              <a:rPr lang="ru-RU" dirty="0" smtClean="0"/>
              <a:t>, противолежащим стороне </a:t>
            </a:r>
            <a:r>
              <a:rPr lang="ru-RU" dirty="0" err="1" smtClean="0"/>
              <a:t>a</a:t>
            </a:r>
            <a:r>
              <a:rPr lang="ru-RU" dirty="0" smtClean="0"/>
              <a:t>, справедливо соотношение: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14818"/>
            <a:ext cx="312421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4071942"/>
            <a:ext cx="314327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3929090" cy="48463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Утверждения, обобщающие теорему Пифагора и эквивалентные теореме косинусов, были сформулированы отдельно для случаев острого и тупого угла в 12 и 13 предложениях II книги «Начал» Евклида.</a:t>
            </a:r>
          </a:p>
          <a:p>
            <a:r>
              <a:rPr lang="ru-RU" dirty="0" smtClean="0"/>
              <a:t>Утверждения, эквивалентные теореме косинусов для сферического треугольника, применялись в сочинениях математиков стран Средней Азии. Теорему косинусов для сферического треугольника в привычном нам виде сформулировал </a:t>
            </a:r>
            <a:r>
              <a:rPr lang="ru-RU" dirty="0" err="1" smtClean="0"/>
              <a:t>Региомонтан</a:t>
            </a:r>
            <a:r>
              <a:rPr lang="ru-RU" dirty="0" smtClean="0"/>
              <a:t>, назвав её «теоремой </a:t>
            </a:r>
            <a:r>
              <a:rPr lang="ru-RU" dirty="0" err="1" smtClean="0"/>
              <a:t>Альбатегния</a:t>
            </a:r>
            <a:r>
              <a:rPr lang="ru-RU" dirty="0" smtClean="0"/>
              <a:t>» (по имени </a:t>
            </a:r>
            <a:r>
              <a:rPr lang="ru-RU" dirty="0" err="1" smtClean="0"/>
              <a:t>ал-Баттани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В Европе теорему косинусов популяризовал Франсуа Виет в XVI столетии. В начале XIX столетия её стали записывать в принятых по сей день алгебраических обозначениях.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500174"/>
            <a:ext cx="27146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43438" y="557214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Франсуа Виет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Доказательство.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4257676" cy="524858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Рассмотрим треугольник ABC. Из вершины C на сторону AB опущена высота CD. Из треугольника ADC следует:</a:t>
            </a:r>
          </a:p>
          <a:p>
            <a:pPr>
              <a:buNone/>
            </a:pPr>
            <a:r>
              <a:rPr lang="ru-RU" dirty="0" smtClean="0"/>
              <a:t>AD = </a:t>
            </a:r>
            <a:r>
              <a:rPr lang="ru-RU" dirty="0" err="1" smtClean="0"/>
              <a:t>bcos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DB = </a:t>
            </a:r>
            <a:r>
              <a:rPr lang="ru-RU" dirty="0" err="1" smtClean="0"/>
              <a:t>c</a:t>
            </a:r>
            <a:r>
              <a:rPr lang="ru-RU" dirty="0" smtClean="0"/>
              <a:t> − </a:t>
            </a:r>
            <a:r>
              <a:rPr lang="ru-RU" dirty="0" err="1" smtClean="0"/>
              <a:t>bcos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endParaRPr lang="ru-RU" dirty="0" smtClean="0"/>
          </a:p>
          <a:p>
            <a:r>
              <a:rPr lang="ru-RU" dirty="0" smtClean="0"/>
              <a:t>Запишем теорему Пифагора для двух прямоугольных треугольников ADC и BDC: 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Приравниваем правые части уравнений (1) и (2) и:</a:t>
            </a:r>
          </a:p>
          <a:p>
            <a:pPr>
              <a:buNone/>
            </a:pPr>
            <a:r>
              <a:rPr lang="en-US" dirty="0" smtClean="0"/>
              <a:t>b2 − (</a:t>
            </a:r>
            <a:r>
              <a:rPr lang="en-US" dirty="0" err="1" smtClean="0"/>
              <a:t>bcos</a:t>
            </a:r>
            <a:r>
              <a:rPr lang="en-US" dirty="0" smtClean="0"/>
              <a:t> </a:t>
            </a:r>
            <a:r>
              <a:rPr lang="ru-RU" dirty="0" err="1" smtClean="0"/>
              <a:t>α</a:t>
            </a:r>
            <a:r>
              <a:rPr lang="en-US" dirty="0" smtClean="0"/>
              <a:t>)2 = a2 − (c − </a:t>
            </a:r>
            <a:r>
              <a:rPr lang="en-US" dirty="0" err="1" smtClean="0"/>
              <a:t>bcos</a:t>
            </a:r>
            <a:r>
              <a:rPr lang="en-US" dirty="0" smtClean="0"/>
              <a:t> </a:t>
            </a:r>
            <a:r>
              <a:rPr lang="ru-RU" dirty="0" err="1" smtClean="0"/>
              <a:t>α</a:t>
            </a:r>
            <a:r>
              <a:rPr lang="en-US" dirty="0" smtClean="0"/>
              <a:t>)2</a:t>
            </a:r>
            <a:r>
              <a:rPr lang="ru-RU" dirty="0" smtClean="0"/>
              <a:t> или </a:t>
            </a:r>
            <a:r>
              <a:rPr lang="en-US" dirty="0" smtClean="0"/>
              <a:t>a2 = b2 + c2 − 2bccos </a:t>
            </a:r>
            <a:r>
              <a:rPr lang="ru-RU" dirty="0" err="1" smtClean="0"/>
              <a:t>α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dirty="0" smtClean="0"/>
              <a:t>Случай, когда один из углов при основании тупой (и высота падает на продолжение основания), полностью аналогичен рассмотренному.</a:t>
            </a:r>
          </a:p>
          <a:p>
            <a:pPr>
              <a:buNone/>
            </a:pPr>
            <a:r>
              <a:rPr lang="ru-RU" dirty="0" smtClean="0"/>
              <a:t>Выражения для сторон </a:t>
            </a:r>
            <a:r>
              <a:rPr lang="ru-RU" dirty="0" err="1" smtClean="0"/>
              <a:t>b</a:t>
            </a:r>
            <a:r>
              <a:rPr lang="ru-RU" dirty="0" smtClean="0"/>
              <a:t> и c:</a:t>
            </a:r>
          </a:p>
          <a:p>
            <a:pPr>
              <a:buNone/>
            </a:pPr>
            <a:r>
              <a:rPr lang="ru-RU" dirty="0" smtClean="0"/>
              <a:t>b2 = a2 + c2 − 2accos </a:t>
            </a:r>
            <a:r>
              <a:rPr lang="ru-RU" dirty="0" err="1" smtClean="0"/>
              <a:t>β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c2 = a2 + b2 − 2abcos </a:t>
            </a:r>
            <a:r>
              <a:rPr lang="ru-RU" dirty="0" err="1" smtClean="0"/>
              <a:t>γ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143248"/>
            <a:ext cx="3514739" cy="25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00438"/>
            <a:ext cx="35004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714620"/>
            <a:ext cx="342900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Четырёхугольник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239000" cy="4846320"/>
          </a:xfrm>
        </p:spPr>
        <p:txBody>
          <a:bodyPr/>
          <a:lstStyle/>
          <a:p>
            <a:r>
              <a:rPr lang="ru-RU" dirty="0" smtClean="0"/>
              <a:t>Возводя в квадрат тождество         </a:t>
            </a:r>
          </a:p>
          <a:p>
            <a:pPr>
              <a:buNone/>
            </a:pPr>
            <a:r>
              <a:rPr lang="ru-RU" dirty="0" smtClean="0"/>
              <a:t> можно получить утверждение, иногда называемое теоремой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где </a:t>
            </a:r>
            <a:r>
              <a:rPr lang="ru-RU" dirty="0" err="1" smtClean="0"/>
              <a:t>ω </a:t>
            </a:r>
            <a:r>
              <a:rPr lang="ru-RU" dirty="0" smtClean="0"/>
              <a:t>— угол между прямыми AB и CD.</a:t>
            </a:r>
          </a:p>
          <a:p>
            <a:r>
              <a:rPr lang="ru-RU" dirty="0" smtClean="0"/>
              <a:t>Или иначе: </a:t>
            </a:r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285860"/>
            <a:ext cx="2571768" cy="44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643182"/>
            <a:ext cx="5738837" cy="45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143380"/>
            <a:ext cx="6129362" cy="53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Теорема синусов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5686436" cy="484632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2"/>
                </a:solidFill>
              </a:rPr>
              <a:t>Теоре́ма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</a:rPr>
              <a:t>си́нусов</a:t>
            </a:r>
            <a:r>
              <a:rPr lang="ru-RU" dirty="0" smtClean="0">
                <a:solidFill>
                  <a:schemeClr val="tx2"/>
                </a:solidFill>
              </a:rPr>
              <a:t> — теорема, устанавливающая зависимость между сторонами треугольника и противолежащими им углами. </a:t>
            </a:r>
            <a:r>
              <a:rPr lang="ru-RU" dirty="0" smtClean="0"/>
              <a:t>Теорема утверждает, что стороны треугольника пропорциональны синусам противолежащих углов, или, в расширенной формулировке: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произвольного треугольника  где </a:t>
            </a:r>
            <a:r>
              <a:rPr lang="ru-RU" dirty="0" err="1" smtClean="0"/>
              <a:t>a</a:t>
            </a:r>
            <a:r>
              <a:rPr lang="ru-RU" dirty="0" smtClean="0"/>
              <a:t>, </a:t>
            </a:r>
            <a:r>
              <a:rPr lang="ru-RU" dirty="0" err="1" smtClean="0"/>
              <a:t>b</a:t>
            </a:r>
            <a:r>
              <a:rPr lang="ru-RU" dirty="0" smtClean="0"/>
              <a:t>, </a:t>
            </a:r>
            <a:r>
              <a:rPr lang="ru-RU" dirty="0" err="1" smtClean="0"/>
              <a:t>c</a:t>
            </a:r>
            <a:r>
              <a:rPr lang="ru-RU" dirty="0" smtClean="0"/>
              <a:t> — стороны треугольника, </a:t>
            </a:r>
            <a:r>
              <a:rPr lang="ru-RU" dirty="0" err="1" smtClean="0"/>
              <a:t>α,β,γ </a:t>
            </a:r>
            <a:r>
              <a:rPr lang="ru-RU" dirty="0" smtClean="0"/>
              <a:t>— соответственно противолежащие им углы, а R — радиус окружности, описанной вокруг треугольника.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256"/>
            <a:ext cx="3286148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143248"/>
            <a:ext cx="307183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4257676" cy="48463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Самое древнее доказательство для теоремы синусов на плоскости описано в книге </a:t>
            </a:r>
            <a:r>
              <a:rPr lang="ru-RU" dirty="0" err="1" smtClean="0"/>
              <a:t>Насир</a:t>
            </a:r>
            <a:r>
              <a:rPr lang="ru-RU" dirty="0" smtClean="0"/>
              <a:t> </a:t>
            </a:r>
            <a:r>
              <a:rPr lang="ru-RU" dirty="0" err="1" smtClean="0"/>
              <a:t>ад-Дин</a:t>
            </a:r>
            <a:r>
              <a:rPr lang="ru-RU" dirty="0" smtClean="0"/>
              <a:t> </a:t>
            </a:r>
            <a:r>
              <a:rPr lang="ru-RU" dirty="0" err="1" smtClean="0"/>
              <a:t>Ат-Туси</a:t>
            </a:r>
            <a:r>
              <a:rPr lang="ru-RU" dirty="0" smtClean="0"/>
              <a:t> «Трактат о полном </a:t>
            </a:r>
            <a:r>
              <a:rPr lang="ru-RU" dirty="0" err="1" smtClean="0"/>
              <a:t>четырёхстороннике</a:t>
            </a:r>
            <a:r>
              <a:rPr lang="ru-RU" dirty="0" smtClean="0"/>
              <a:t>» написанной в XIII веке. Теорема синусов для сферического треугольника была доказана математиками средневекового Востока ещё в X веке. В труде </a:t>
            </a:r>
            <a:r>
              <a:rPr lang="ru-RU" dirty="0" err="1" smtClean="0"/>
              <a:t>Ал-Джайяни</a:t>
            </a:r>
            <a:r>
              <a:rPr lang="ru-RU" dirty="0" smtClean="0"/>
              <a:t> XI века «Книга о неизвестных дугах сферы» приводилось общее доказательство теоремы синусов на сфере.</a:t>
            </a:r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571612"/>
            <a:ext cx="292895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Доказательство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46265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Достаточно доказать, что  </a:t>
            </a:r>
          </a:p>
          <a:p>
            <a:r>
              <a:rPr lang="ru-RU" dirty="0" smtClean="0"/>
              <a:t>Проведем диаметр | BG | для описанной окружности. По свойству углов, вписанных в окружность, угол GCB прямой, а угол CGB равен либо </a:t>
            </a:r>
            <a:r>
              <a:rPr lang="ru-RU" dirty="0" err="1" smtClean="0"/>
              <a:t>α</a:t>
            </a:r>
            <a:r>
              <a:rPr lang="ru-RU" dirty="0" smtClean="0"/>
              <a:t>, если точки A и G лежат по одну сторону от прямой BC, либо </a:t>
            </a:r>
            <a:r>
              <a:rPr lang="ru-RU" dirty="0" err="1" smtClean="0"/>
              <a:t>π </a:t>
            </a:r>
            <a:r>
              <a:rPr lang="ru-RU" dirty="0" smtClean="0"/>
              <a:t>− </a:t>
            </a:r>
            <a:r>
              <a:rPr lang="ru-RU" dirty="0" err="1" smtClean="0"/>
              <a:t>α </a:t>
            </a:r>
            <a:r>
              <a:rPr lang="ru-RU" dirty="0" smtClean="0"/>
              <a:t>в противном случае. Поскольку </a:t>
            </a:r>
            <a:r>
              <a:rPr lang="ru-RU" dirty="0" err="1" smtClean="0"/>
              <a:t>sin</a:t>
            </a:r>
            <a:r>
              <a:rPr lang="ru-RU" dirty="0" smtClean="0"/>
              <a:t>(</a:t>
            </a:r>
            <a:r>
              <a:rPr lang="ru-RU" dirty="0" err="1" smtClean="0"/>
              <a:t>π </a:t>
            </a:r>
            <a:r>
              <a:rPr lang="ru-RU" dirty="0" smtClean="0"/>
              <a:t>− </a:t>
            </a:r>
            <a:r>
              <a:rPr lang="ru-RU" dirty="0" err="1" smtClean="0"/>
              <a:t>α</a:t>
            </a:r>
            <a:r>
              <a:rPr lang="ru-RU" dirty="0" smtClean="0"/>
              <a:t>) = </a:t>
            </a:r>
            <a:r>
              <a:rPr lang="ru-RU" dirty="0" err="1" smtClean="0"/>
              <a:t>sin</a:t>
            </a:r>
            <a:r>
              <a:rPr lang="ru-RU" dirty="0" smtClean="0"/>
              <a:t> </a:t>
            </a:r>
            <a:r>
              <a:rPr lang="ru-RU" dirty="0" err="1" smtClean="0"/>
              <a:t>α</a:t>
            </a:r>
            <a:r>
              <a:rPr lang="ru-RU" dirty="0" smtClean="0"/>
              <a:t>, в обоих случаях получаем  </a:t>
            </a:r>
            <a:r>
              <a:rPr lang="ru-RU" dirty="0" err="1" smtClean="0"/>
              <a:t>a</a:t>
            </a:r>
            <a:r>
              <a:rPr lang="ru-RU" dirty="0" smtClean="0"/>
              <a:t> = 2Rsin </a:t>
            </a:r>
            <a:r>
              <a:rPr lang="ru-RU" dirty="0" err="1" smtClean="0"/>
              <a:t>α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Повторив то же рассуждение для двух других сторон треугольника, получаем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В n-мерном симплексе имеется соотношение               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Rn</a:t>
            </a:r>
            <a:r>
              <a:rPr lang="ru-RU" dirty="0" smtClean="0"/>
              <a:t> — радиус описанной сферы;           — радиус  </a:t>
            </a:r>
          </a:p>
          <a:p>
            <a:pPr>
              <a:buNone/>
            </a:pPr>
            <a:r>
              <a:rPr lang="ru-RU" dirty="0" smtClean="0"/>
              <a:t>описанной (</a:t>
            </a:r>
            <a:r>
              <a:rPr lang="ru-RU" dirty="0" err="1" smtClean="0"/>
              <a:t>n</a:t>
            </a:r>
            <a:r>
              <a:rPr lang="ru-RU" dirty="0" smtClean="0"/>
              <a:t> − 1)-мерной сферы i-грани;         — угловой радиус описанного конуса вокруг i-ой вершины.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428736"/>
            <a:ext cx="171451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928934"/>
            <a:ext cx="273844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3357563"/>
            <a:ext cx="158592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3857628"/>
            <a:ext cx="642942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4071942"/>
            <a:ext cx="500066" cy="32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10" y="4714884"/>
            <a:ext cx="471490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Обобщенная теорема синусов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Начинаем с треугольника АВС (обозначенного обычным способом) и описываем вокруг него окружность с центром в точке О и радиусом R, как показано на рисунках 1 и 2. </a:t>
            </a:r>
          </a:p>
          <a:p>
            <a:r>
              <a:rPr lang="ru-RU" dirty="0" smtClean="0"/>
              <a:t>Проведем диаметр CJ и хорду ВJ. В обоих случаях ÐСВJ – прямой, так как он вписан в полукруг. Следовательно,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на обоих рисунках  На рисунке 1   =    , поскольку углы J и А опираются на одну и ту же дугу окружности. На рисунке 2   =180°    – , потому что противоположные углы вписанного четырехугольника являются дополнительными. Вспоминая, что </a:t>
            </a:r>
            <a:r>
              <a:rPr lang="ru-RU" dirty="0" err="1" smtClean="0"/>
              <a:t>sin</a:t>
            </a:r>
            <a:r>
              <a:rPr lang="ru-RU" dirty="0" smtClean="0"/>
              <a:t> </a:t>
            </a:r>
            <a:r>
              <a:rPr lang="ru-RU" dirty="0" err="1" smtClean="0"/>
              <a:t>q</a:t>
            </a:r>
            <a:r>
              <a:rPr lang="ru-RU" dirty="0" smtClean="0"/>
              <a:t> = (180° – </a:t>
            </a:r>
            <a:r>
              <a:rPr lang="ru-RU" dirty="0" err="1" smtClean="0"/>
              <a:t>q</a:t>
            </a:r>
            <a:r>
              <a:rPr lang="ru-RU" dirty="0" smtClean="0"/>
              <a:t>), получим, что в обоих случаях </a:t>
            </a:r>
            <a:r>
              <a:rPr lang="ru-RU" dirty="0" err="1" smtClean="0"/>
              <a:t>sin</a:t>
            </a:r>
            <a:r>
              <a:rPr lang="ru-RU" dirty="0" smtClean="0"/>
              <a:t>    = </a:t>
            </a:r>
            <a:r>
              <a:rPr lang="ru-RU" dirty="0" err="1" smtClean="0"/>
              <a:t>sin</a:t>
            </a:r>
            <a:r>
              <a:rPr lang="ru-RU" dirty="0" smtClean="0"/>
              <a:t>    , </a:t>
            </a:r>
            <a:r>
              <a:rPr lang="ru-RU" dirty="0" err="1" smtClean="0"/>
              <a:t>следовательно,sin</a:t>
            </a:r>
            <a:r>
              <a:rPr lang="ru-RU" dirty="0" smtClean="0"/>
              <a:t>     = </a:t>
            </a:r>
            <a:r>
              <a:rPr lang="ru-RU" dirty="0" err="1" smtClean="0"/>
              <a:t>a</a:t>
            </a:r>
            <a:r>
              <a:rPr lang="ru-RU" dirty="0" smtClean="0"/>
              <a:t>/2R, т.е.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214686"/>
            <a:ext cx="1785950" cy="55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857628"/>
            <a:ext cx="200026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857628"/>
            <a:ext cx="204789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357694"/>
            <a:ext cx="200026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357694"/>
            <a:ext cx="204789" cy="28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5143512"/>
            <a:ext cx="214314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5143512"/>
            <a:ext cx="204789" cy="295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5357826"/>
            <a:ext cx="214314" cy="28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3262312"/>
            <a:ext cx="1090617" cy="523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123</TotalTime>
  <Words>1169</Words>
  <Application>Microsoft Office PowerPoint</Application>
  <PresentationFormat>Экран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Многоугольники</vt:lpstr>
      <vt:lpstr>Теорема косинусов.</vt:lpstr>
      <vt:lpstr>История </vt:lpstr>
      <vt:lpstr>Доказательство.</vt:lpstr>
      <vt:lpstr>Четырёхугольник </vt:lpstr>
      <vt:lpstr>Теорема синусов</vt:lpstr>
      <vt:lpstr>История </vt:lpstr>
      <vt:lpstr>Доказательство</vt:lpstr>
      <vt:lpstr>Обобщенная теорема синусов </vt:lpstr>
      <vt:lpstr>Презентация PowerPoint</vt:lpstr>
      <vt:lpstr>Презентация PowerPoint</vt:lpstr>
      <vt:lpstr>Презентация PowerPoint</vt:lpstr>
      <vt:lpstr>Выпуклые многоугольники</vt:lpstr>
      <vt:lpstr>Презентация PowerPoint</vt:lpstr>
      <vt:lpstr>Презентация PowerPoint</vt:lpstr>
    </vt:vector>
  </TitlesOfParts>
  <Company>HomeLab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Многоугольники</dc:title>
  <dc:creator>Vovan</dc:creator>
  <cp:lastModifiedBy>1</cp:lastModifiedBy>
  <cp:revision>14</cp:revision>
  <dcterms:created xsi:type="dcterms:W3CDTF">2012-01-15T10:50:18Z</dcterms:created>
  <dcterms:modified xsi:type="dcterms:W3CDTF">2014-01-25T03:00:37Z</dcterms:modified>
</cp:coreProperties>
</file>