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83" r:id="rId4"/>
    <p:sldId id="274" r:id="rId5"/>
    <p:sldId id="272" r:id="rId6"/>
    <p:sldId id="275" r:id="rId7"/>
    <p:sldId id="260" r:id="rId8"/>
    <p:sldId id="261" r:id="rId9"/>
    <p:sldId id="276" r:id="rId10"/>
    <p:sldId id="278" r:id="rId11"/>
    <p:sldId id="281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1" d="100"/>
          <a:sy n="41" d="100"/>
        </p:scale>
        <p:origin x="-2226" y="-7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14.02.2014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14.02.2014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37360" y="357166"/>
            <a:ext cx="7120920" cy="2497598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Презентация к уроку</a:t>
            </a:r>
            <a:br>
              <a:rPr lang="ru-RU" sz="3600" b="1" dirty="0" smtClean="0">
                <a:latin typeface="Arial" pitchFamily="34" charset="0"/>
                <a:cs typeface="Arial" pitchFamily="34" charset="0"/>
              </a:rPr>
            </a:b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« Сложное предложение и его виды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»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3600" dirty="0" smtClean="0">
                <a:latin typeface="Arial" pitchFamily="34" charset="0"/>
                <a:cs typeface="Arial" pitchFamily="34" charset="0"/>
              </a:rPr>
            </a:br>
            <a:r>
              <a:rPr lang="ru-RU" sz="2700" dirty="0" smtClean="0"/>
              <a:t> </a:t>
            </a:r>
            <a:br>
              <a:rPr lang="ru-RU" sz="2700" dirty="0" smtClean="0"/>
            </a:br>
            <a:endParaRPr lang="ru-RU" sz="2700" dirty="0"/>
          </a:p>
        </p:txBody>
      </p:sp>
      <p:pic>
        <p:nvPicPr>
          <p:cNvPr id="4" name="Picture 5" descr="book38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6116" y="2857496"/>
            <a:ext cx="3682127" cy="30003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Союзное предложение</a:t>
            </a: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57224" y="2500306"/>
            <a:ext cx="4143404" cy="368713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u="sng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Сложносочинительные</a:t>
            </a:r>
            <a:endParaRPr lang="ru-RU" dirty="0" smtClean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      части связаны сочинительными союзами: и, а, но, да, зато, также и др.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57752" y="2500306"/>
            <a:ext cx="4572032" cy="373474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u="sng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Сложноподчинительные</a:t>
            </a:r>
            <a:endParaRPr lang="ru-RU" dirty="0" smtClean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   части связаны подчинительными союзами: что, чтобы, потому что, так как, и др., а также словами который, какой, чей, куда и др.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Прямая со стрелкой 5"/>
          <p:cNvCxnSpPr>
            <a:endCxn id="3" idx="0"/>
          </p:cNvCxnSpPr>
          <p:nvPr/>
        </p:nvCxnSpPr>
        <p:spPr>
          <a:xfrm rot="10800000" flipV="1">
            <a:off x="2928926" y="1285860"/>
            <a:ext cx="1285884" cy="12144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16200000" flipH="1">
            <a:off x="5679289" y="1393017"/>
            <a:ext cx="1285884" cy="928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>
            <a:off x="3321835" y="4321975"/>
            <a:ext cx="321471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Рисунок 14" descr="kr3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976" y="428604"/>
            <a:ext cx="1305676" cy="135254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0"/>
            <a:ext cx="5500726" cy="6858000"/>
          </a:xfrm>
        </p:spPr>
        <p:txBody>
          <a:bodyPr>
            <a:normAutofit/>
          </a:bodyPr>
          <a:lstStyle/>
          <a:p>
            <a:pPr lvl="0" fontAlgn="base">
              <a:spcAft>
                <a:spcPct val="0"/>
              </a:spcAft>
            </a:pPr>
            <a:r>
              <a:rPr lang="ru-RU" sz="36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ru-RU" sz="36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pic>
        <p:nvPicPr>
          <p:cNvPr id="3" name="Picture 4" descr="Бедный ребенок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6572264" y="857232"/>
            <a:ext cx="2287628" cy="2143116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214414" y="428604"/>
            <a:ext cx="71438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b="1" dirty="0" smtClean="0">
              <a:solidFill>
                <a:srgbClr val="9933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endParaRPr lang="ru-RU" sz="2400" b="1" dirty="0" smtClean="0">
              <a:solidFill>
                <a:srgbClr val="9933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endParaRPr lang="ru-RU" sz="2400" b="1" dirty="0" smtClean="0">
              <a:solidFill>
                <a:srgbClr val="9933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endParaRPr lang="ru-RU" sz="2400" b="1" dirty="0" smtClean="0">
              <a:solidFill>
                <a:srgbClr val="9933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endParaRPr lang="ru-RU" sz="2400" b="1" dirty="0" smtClean="0">
              <a:solidFill>
                <a:srgbClr val="9933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r>
              <a:rPr lang="ru-RU" sz="2400" b="1" dirty="0" smtClean="0">
                <a:solidFill>
                  <a:srgbClr val="9933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Почему  мы  так  говорим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400" dirty="0" smtClean="0">
                <a:latin typeface="Arial" pitchFamily="34" charset="0"/>
                <a:cs typeface="Arial" pitchFamily="34" charset="0"/>
              </a:rPr>
            </a:br>
            <a:r>
              <a:rPr lang="ru-RU" sz="2400" b="1" i="1" dirty="0" smtClean="0">
                <a:solidFill>
                  <a:srgbClr val="9933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КАЗАНСКАЯ  СИРОТА?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400" dirty="0" smtClean="0"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После  завоевания  Иваном  Грозным  Казани  татарские  мурзы  (князья),  пользуясь  незлопамятностью  русских,</a:t>
            </a:r>
            <a:br>
              <a:rPr lang="ru-RU" sz="2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ru-RU" sz="2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прикидывались  бедными  и  назойливо  выпрашивали  награды.  С  той  поры  того,  кто  прибедняется,  чтобы  разжалобить  кого-либо  и  получить  себе  выгоду,  народ  насмешливо  называет  </a:t>
            </a:r>
            <a:r>
              <a:rPr lang="ru-RU" sz="2400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казанской  сиротой</a:t>
            </a:r>
            <a:r>
              <a:rPr lang="ru-RU" sz="2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928794" y="285728"/>
            <a:ext cx="62151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Занимательная информация</a:t>
            </a:r>
            <a:endParaRPr lang="ru-RU" sz="3200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357166"/>
            <a:ext cx="7498080" cy="2071702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Цель урока: </a:t>
            </a:r>
            <a:r>
              <a:rPr lang="ru-RU" sz="27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700" dirty="0" smtClean="0"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714488"/>
            <a:ext cx="7498080" cy="400052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    повторить и расширить сведения о видах сложных предложений по средствам связи частей; формировать представление о видах союзных предложений по способу и средствам связи частей (сложносочиненные и сложноподчиненные).</a:t>
            </a:r>
            <a:br>
              <a:rPr lang="ru-RU" sz="2400" dirty="0" smtClean="0">
                <a:latin typeface="Arial" pitchFamily="34" charset="0"/>
                <a:cs typeface="Arial" pitchFamily="34" charset="0"/>
              </a:rPr>
            </a:b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5" descr="teach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4" y="4210050"/>
            <a:ext cx="257175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Выноска-облако 4"/>
          <p:cNvSpPr/>
          <p:nvPr/>
        </p:nvSpPr>
        <p:spPr>
          <a:xfrm>
            <a:off x="1714480" y="0"/>
            <a:ext cx="7143800" cy="2500306"/>
          </a:xfrm>
          <a:prstGeom prst="cloudCallout">
            <a:avLst>
              <a:gd name="adj1" fmla="val 13180"/>
              <a:gd name="adj2" fmla="val 6718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4480" y="428604"/>
            <a:ext cx="7429520" cy="11430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Проверь своё произношение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3600" dirty="0" smtClean="0">
                <a:latin typeface="Arial" pitchFamily="34" charset="0"/>
                <a:cs typeface="Arial" pitchFamily="34" charset="0"/>
              </a:rPr>
            </a:b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3000372"/>
            <a:ext cx="7498080" cy="3248028"/>
          </a:xfrm>
        </p:spPr>
        <p:txBody>
          <a:bodyPr/>
          <a:lstStyle/>
          <a:p>
            <a:pPr>
              <a:buNone/>
            </a:pPr>
            <a:r>
              <a:rPr lang="ru-RU" sz="2800" b="1" dirty="0" err="1" smtClean="0">
                <a:latin typeface="Arial" pitchFamily="34" charset="0"/>
                <a:cs typeface="Arial" pitchFamily="34" charset="0"/>
              </a:rPr>
              <a:t>балОванный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                               </a:t>
            </a:r>
            <a:r>
              <a:rPr lang="ru-RU" sz="2800" b="1" dirty="0" err="1" smtClean="0">
                <a:latin typeface="Arial" pitchFamily="34" charset="0"/>
                <a:cs typeface="Arial" pitchFamily="34" charset="0"/>
              </a:rPr>
              <a:t>прАвы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2800" b="1" dirty="0" err="1" smtClean="0">
                <a:latin typeface="Arial" pitchFamily="34" charset="0"/>
                <a:cs typeface="Arial" pitchFamily="34" charset="0"/>
              </a:rPr>
              <a:t>бАнты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                                          </a:t>
            </a:r>
            <a:r>
              <a:rPr lang="ru-RU" sz="2800" b="1" dirty="0" err="1" smtClean="0">
                <a:latin typeface="Arial" pitchFamily="34" charset="0"/>
                <a:cs typeface="Arial" pitchFamily="34" charset="0"/>
              </a:rPr>
              <a:t>придАное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2800" b="1" dirty="0" err="1" smtClean="0">
                <a:latin typeface="Arial" pitchFamily="34" charset="0"/>
                <a:cs typeface="Arial" pitchFamily="34" charset="0"/>
              </a:rPr>
              <a:t>бАрмен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                                         </a:t>
            </a:r>
            <a:r>
              <a:rPr lang="ru-RU" sz="2800" b="1" dirty="0" err="1" smtClean="0">
                <a:latin typeface="Arial" pitchFamily="34" charset="0"/>
                <a:cs typeface="Arial" pitchFamily="34" charset="0"/>
              </a:rPr>
              <a:t>ракУшка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2800" b="1" dirty="0" err="1" smtClean="0">
                <a:latin typeface="Arial" pitchFamily="34" charset="0"/>
                <a:cs typeface="Arial" pitchFamily="34" charset="0"/>
              </a:rPr>
              <a:t>включИт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                                      </a:t>
            </a:r>
            <a:r>
              <a:rPr lang="ru-RU" sz="2800" b="1" dirty="0" err="1" smtClean="0">
                <a:latin typeface="Arial" pitchFamily="34" charset="0"/>
                <a:cs typeface="Arial" pitchFamily="34" charset="0"/>
              </a:rPr>
              <a:t>свЁкла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2800" b="1" dirty="0" err="1" smtClean="0">
                <a:latin typeface="Arial" pitchFamily="34" charset="0"/>
                <a:cs typeface="Arial" pitchFamily="34" charset="0"/>
              </a:rPr>
              <a:t>ворОта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                                        </a:t>
            </a:r>
            <a:r>
              <a:rPr lang="ru-RU" sz="2800" b="1" dirty="0" err="1" smtClean="0">
                <a:latin typeface="Arial" pitchFamily="34" charset="0"/>
                <a:cs typeface="Arial" pitchFamily="34" charset="0"/>
              </a:rPr>
              <a:t>слИвовый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2800" b="1" dirty="0" err="1" smtClean="0">
                <a:latin typeface="Arial" pitchFamily="34" charset="0"/>
                <a:cs typeface="Arial" pitchFamily="34" charset="0"/>
              </a:rPr>
              <a:t>газопровОд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                                   </a:t>
            </a:r>
            <a:r>
              <a:rPr lang="ru-RU" sz="2800" b="1" dirty="0" err="1" smtClean="0">
                <a:latin typeface="Arial" pitchFamily="34" charset="0"/>
                <a:cs typeface="Arial" pitchFamily="34" charset="0"/>
              </a:rPr>
              <a:t>стАтуя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pic>
        <p:nvPicPr>
          <p:cNvPr id="4" name="Picture 4" descr="297-20071009-231056-520x85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71934" y="2428868"/>
            <a:ext cx="2447382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14678" y="500042"/>
            <a:ext cx="5929322" cy="5572164"/>
          </a:xfrm>
        </p:spPr>
        <p:txBody>
          <a:bodyPr>
            <a:normAutofit fontScale="90000"/>
          </a:bodyPr>
          <a:lstStyle/>
          <a:p>
            <a:r>
              <a:rPr lang="ru-RU" sz="4000" u="sng" dirty="0" smtClean="0">
                <a:solidFill>
                  <a:schemeClr val="accent3">
                    <a:lumMod val="75000"/>
                  </a:schemeClr>
                </a:solidFill>
              </a:rPr>
              <a:t>Однородные члены предложения:</a:t>
            </a:r>
            <a:r>
              <a:rPr lang="ru-RU" sz="4000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ru-RU" sz="4000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4000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ru-RU" sz="4000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4000" dirty="0" smtClean="0">
                <a:solidFill>
                  <a:schemeClr val="accent3">
                    <a:lumMod val="75000"/>
                  </a:schemeClr>
                </a:solidFill>
              </a:rPr>
              <a:t>- один и тот же член предложения;</a:t>
            </a:r>
            <a:br>
              <a:rPr lang="ru-RU" sz="4000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4000" dirty="0" smtClean="0">
                <a:solidFill>
                  <a:schemeClr val="accent3">
                    <a:lumMod val="75000"/>
                  </a:schemeClr>
                </a:solidFill>
              </a:rPr>
              <a:t>- относятся к одному и тому же слову;</a:t>
            </a:r>
            <a:br>
              <a:rPr lang="ru-RU" sz="4000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4000" dirty="0" smtClean="0">
                <a:solidFill>
                  <a:schemeClr val="accent3">
                    <a:lumMod val="75000"/>
                  </a:schemeClr>
                </a:solidFill>
              </a:rPr>
              <a:t>- отвечают на один и тот же вопрос.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Picture 4" descr="j037014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500042"/>
            <a:ext cx="1739189" cy="18370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928802"/>
            <a:ext cx="7498080" cy="4319598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[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О и О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]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О – однородные члены.</a:t>
            </a:r>
          </a:p>
          <a:p>
            <a:endParaRPr lang="ru-RU" sz="4000" dirty="0"/>
          </a:p>
        </p:txBody>
      </p:sp>
      <p:pic>
        <p:nvPicPr>
          <p:cNvPr id="4" name="Picture 5" descr="teach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642918"/>
            <a:ext cx="257175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68" y="274638"/>
            <a:ext cx="5361820" cy="114300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</a:rPr>
              <a:t>Запятая ставится перед союзами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а, но.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86116" y="1428736"/>
            <a:ext cx="5500726" cy="285752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800" dirty="0" smtClean="0"/>
              <a:t>   </a:t>
            </a: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</a:rPr>
              <a:t>Запятая ставится перед сою</a:t>
            </a:r>
            <a:r>
              <a:rPr lang="ru-RU" sz="2800" dirty="0" smtClean="0"/>
              <a:t>зом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и</a:t>
            </a:r>
            <a:r>
              <a:rPr lang="ru-RU" sz="2800" dirty="0" smtClean="0"/>
              <a:t>, </a:t>
            </a: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</a:rPr>
              <a:t>когда он соединяет простые предложения в составе сложных. (сложносочиненное предложение)</a:t>
            </a:r>
          </a:p>
          <a:p>
            <a:pPr>
              <a:buNone/>
            </a:pPr>
            <a:r>
              <a:rPr lang="ru-RU" sz="2800" dirty="0" smtClean="0"/>
              <a:t>   </a:t>
            </a: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</a:rPr>
              <a:t> Союзы</a:t>
            </a:r>
            <a:r>
              <a:rPr lang="ru-RU" sz="2800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800" b="1" dirty="0" smtClean="0"/>
              <a:t>а, и, но, </a:t>
            </a:r>
            <a:r>
              <a:rPr lang="ru-RU" sz="2800" dirty="0" smtClean="0"/>
              <a:t>– </a:t>
            </a: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</a:rPr>
              <a:t>сочинительные.</a:t>
            </a:r>
            <a:endParaRPr lang="ru-RU" sz="2800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4" name="Picture 4" descr="j037014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428604"/>
            <a:ext cx="1739189" cy="183703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142976" y="4714884"/>
            <a:ext cx="75724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u="sng" dirty="0" smtClean="0">
                <a:latin typeface="Arial" pitchFamily="34" charset="0"/>
                <a:cs typeface="Arial" pitchFamily="34" charset="0"/>
              </a:rPr>
              <a:t>Ветер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u="sng" dirty="0" smtClean="0">
                <a:latin typeface="Arial" pitchFamily="34" charset="0"/>
                <a:cs typeface="Arial" pitchFamily="34" charset="0"/>
              </a:rPr>
              <a:t>разогнал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тучи, и</a:t>
            </a:r>
            <a:r>
              <a:rPr lang="ru-RU" sz="2800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u="sng" dirty="0" smtClean="0">
                <a:latin typeface="Arial" pitchFamily="34" charset="0"/>
                <a:cs typeface="Arial" pitchFamily="34" charset="0"/>
              </a:rPr>
              <a:t>небо</a:t>
            </a:r>
            <a:r>
              <a:rPr lang="ru-RU" sz="2800" u="sng" dirty="0" smtClean="0">
                <a:latin typeface="Arial" pitchFamily="34" charset="0"/>
                <a:cs typeface="Arial" pitchFamily="34" charset="0"/>
              </a:rPr>
              <a:t> загорелось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искрами. (сложносочиненное предложение)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2285984" y="5214950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6072198" y="5214950"/>
            <a:ext cx="178595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1928802"/>
            <a:ext cx="7715304" cy="4500594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1. В ярком золоте</a:t>
            </a:r>
            <a:r>
              <a:rPr lang="ru-RU" sz="2800" dirty="0" smtClean="0">
                <a:effectLst/>
                <a:latin typeface="Arial" pitchFamily="34" charset="0"/>
                <a:cs typeface="Arial" pitchFamily="34" charset="0"/>
              </a:rPr>
              <a:t> день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утопает,</a:t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latin typeface="Arial" pitchFamily="34" charset="0"/>
                <a:cs typeface="Arial" pitchFamily="34" charset="0"/>
              </a:rPr>
              <a:t>и </a:t>
            </a:r>
            <a:r>
              <a:rPr lang="ru-RU" sz="2800" dirty="0" smtClean="0">
                <a:effectLst/>
                <a:latin typeface="Arial" pitchFamily="34" charset="0"/>
                <a:cs typeface="Arial" pitchFamily="34" charset="0"/>
              </a:rPr>
              <a:t>ручьи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по оврагам шумят.</a:t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latin typeface="Arial" pitchFamily="34" charset="0"/>
                <a:cs typeface="Arial" pitchFamily="34" charset="0"/>
              </a:rPr>
              <a:t>2. Редеет мгла ненастной ночи, и бледный день уж настает.</a:t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latin typeface="Arial" pitchFamily="34" charset="0"/>
                <a:cs typeface="Arial" pitchFamily="34" charset="0"/>
              </a:rPr>
              <a:t>3. Прозрачный лес один чернеет, и ель сквозь иней зеленеет.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071538" y="357166"/>
            <a:ext cx="77153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Запишите предложения, выделите главные члены предложения.</a:t>
            </a:r>
          </a:p>
          <a:p>
            <a:pPr algn="ctr"/>
            <a:r>
              <a:rPr lang="ru-RU" sz="3200" u="sng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Составьте схемы предложений.</a:t>
            </a:r>
            <a:endParaRPr lang="ru-RU" sz="3200" u="sng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4" descr="QUESTIONWHT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29520" y="5072074"/>
            <a:ext cx="1296987" cy="12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785794"/>
            <a:ext cx="8001024" cy="44291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4. Налетел ветер и затрепетала листьями осинка.</a:t>
            </a:r>
          </a:p>
          <a:p>
            <a:pPr>
              <a:buNone/>
            </a:pP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5. Улетает с цветка тяжелый шмель и цветок слегка качается.</a:t>
            </a:r>
          </a:p>
          <a:p>
            <a:pPr>
              <a:buNone/>
            </a:pP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6. Давно угомонился дождь но капельки воды долго не пропадали на листьях.</a:t>
            </a:r>
          </a:p>
          <a:p>
            <a:pPr>
              <a:buNone/>
            </a:pP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7. Ветер крепчал и на востоке появлялись громады туч.</a:t>
            </a:r>
          </a:p>
          <a:p>
            <a:pPr>
              <a:buNone/>
            </a:pP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8. Неслись мимо леса мелькали реки.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500166" y="5500702"/>
            <a:ext cx="2071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[- =]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, и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[- =]</a:t>
            </a:r>
            <a:r>
              <a:rPr lang="ru-RU" dirty="0" smtClean="0"/>
              <a:t>.</a:t>
            </a:r>
          </a:p>
        </p:txBody>
      </p:sp>
      <p:pic>
        <p:nvPicPr>
          <p:cNvPr id="6" name="Picture 4" descr="QUESTIONWHT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86644" y="5072074"/>
            <a:ext cx="1296987" cy="12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u="sng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Сложное предложение</a:t>
            </a:r>
            <a:endParaRPr lang="ru-RU" sz="4000" u="sng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85918" y="1643050"/>
            <a:ext cx="26432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союзное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643570" y="1643050"/>
            <a:ext cx="27146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бессоюзное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rot="10800000" flipV="1">
            <a:off x="3071802" y="1142984"/>
            <a:ext cx="1000132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5857884" y="1142984"/>
            <a:ext cx="928694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71538" y="2714620"/>
            <a:ext cx="392909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Солнце зашло за гору,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но 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ветер дул с прежней силой. </a:t>
            </a:r>
          </a:p>
          <a:p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Заря догорала,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и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я не хотел возвращаться домой.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72066" y="2714621"/>
            <a:ext cx="407193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Низко нависли серые облака, моросил мелкий дождь.</a:t>
            </a:r>
          </a:p>
          <a:p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Я вышел торопясь из дома, работа находилась недалеко.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rot="5400000">
            <a:off x="3643306" y="4214818"/>
            <a:ext cx="285752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Рисунок 16" descr="kr3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976" y="428604"/>
            <a:ext cx="1305676" cy="135254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112</TotalTime>
  <Words>308</Words>
  <Application>Microsoft Office PowerPoint</Application>
  <PresentationFormat>Экран (4:3)</PresentationFormat>
  <Paragraphs>50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Солнцестояние</vt:lpstr>
      <vt:lpstr>Презентация к уроку  « Сложное предложение и его виды»   </vt:lpstr>
      <vt:lpstr>Цель урока:  </vt:lpstr>
      <vt:lpstr>Проверь своё произношение </vt:lpstr>
      <vt:lpstr>Однородные члены предложения:  - один и тот же член предложения; - относятся к одному и тому же слову; - отвечают на один и тот же вопрос. </vt:lpstr>
      <vt:lpstr>Презентация PowerPoint</vt:lpstr>
      <vt:lpstr>Запятая ставится перед союзами а, но.</vt:lpstr>
      <vt:lpstr>1. В ярком золоте день утопает, и ручьи по оврагам шумят.  2. Редеет мгла ненастной ночи, и бледный день уж настает.  3. Прозрачный лес один чернеет, и ель сквозь иней зеленеет. </vt:lpstr>
      <vt:lpstr>Презентация PowerPoint</vt:lpstr>
      <vt:lpstr>Сложное предложение</vt:lpstr>
      <vt:lpstr>Союзное предложение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к уроку  « Сложное предложение и его виды» 6 класс</dc:title>
  <dc:creator>евросеть</dc:creator>
  <cp:lastModifiedBy>33-1Кабинет</cp:lastModifiedBy>
  <cp:revision>25</cp:revision>
  <dcterms:created xsi:type="dcterms:W3CDTF">2013-02-09T22:55:03Z</dcterms:created>
  <dcterms:modified xsi:type="dcterms:W3CDTF">2014-02-14T08:07:21Z</dcterms:modified>
</cp:coreProperties>
</file>