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96;&#1082;&#1086;&#1083;&#1072;\_-_Cvety_na_lugu_(get-tune.net).mp3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3000381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600" b="1" i="1" dirty="0" smtClean="0">
                <a:solidFill>
                  <a:schemeClr val="tx1"/>
                </a:solidFill>
                <a:latin typeface="Monotype Corsiva" pitchFamily="66" charset="0"/>
                <a:cs typeface="Aharoni" pitchFamily="2" charset="-79"/>
              </a:rPr>
              <a:t>Учитель самопознания: </a:t>
            </a:r>
            <a:r>
              <a:rPr lang="ru-RU" sz="1600" b="1" i="1" dirty="0" err="1" smtClean="0">
                <a:solidFill>
                  <a:schemeClr val="tx1"/>
                </a:solidFill>
                <a:latin typeface="Monotype Corsiva" pitchFamily="66" charset="0"/>
                <a:cs typeface="Aharoni" pitchFamily="2" charset="-79"/>
              </a:rPr>
              <a:t>Абдернасирова</a:t>
            </a:r>
            <a:r>
              <a:rPr lang="ru-RU" sz="1600" b="1" i="1" dirty="0" smtClean="0">
                <a:solidFill>
                  <a:schemeClr val="tx1"/>
                </a:solidFill>
                <a:latin typeface="Monotype Corsiva" pitchFamily="66" charset="0"/>
                <a:cs typeface="Aharoni" pitchFamily="2" charset="-79"/>
              </a:rPr>
              <a:t> А.К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071942"/>
            <a:ext cx="2357454" cy="255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00240"/>
            <a:ext cx="8672482" cy="1943104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  <a:latin typeface="Bookman Old Style" pitchFamily="18" charset="0"/>
              </a:rPr>
              <a:t>Раздел: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</a:rPr>
              <a:t>«Как прекрасен  этот мир»</a:t>
            </a:r>
          </a:p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Bookman Old Style" pitchFamily="18" charset="0"/>
              </a:rPr>
              <a:t>Тема: </a:t>
            </a:r>
            <a:r>
              <a:rPr lang="ru-RU" sz="4000" b="1" i="1" dirty="0" smtClean="0">
                <a:solidFill>
                  <a:srgbClr val="FF0000"/>
                </a:solidFill>
                <a:latin typeface="Bookman Old Style" pitchFamily="18" charset="0"/>
              </a:rPr>
              <a:t>Красота родной земли</a:t>
            </a:r>
            <a:endParaRPr lang="ru-RU" sz="40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357166"/>
            <a:ext cx="55721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</a:p>
          <a:p>
            <a:r>
              <a:rPr lang="ru-RU" sz="2000" dirty="0" smtClean="0">
                <a:latin typeface="Segoe Print" pitchFamily="2" charset="0"/>
                <a:cs typeface="Angsana New" pitchFamily="18" charset="-34"/>
              </a:rPr>
              <a:t>«Мир вокруг  такой большой и дивный,</a:t>
            </a:r>
          </a:p>
          <a:p>
            <a:r>
              <a:rPr lang="ru-RU" sz="2000" dirty="0" smtClean="0">
                <a:latin typeface="Segoe Print" pitchFamily="2" charset="0"/>
                <a:cs typeface="Angsana New" pitchFamily="18" charset="-34"/>
              </a:rPr>
              <a:t>   Не любить его нельзя, поверь!</a:t>
            </a:r>
          </a:p>
          <a:p>
            <a:r>
              <a:rPr lang="ru-RU" sz="2000" dirty="0" smtClean="0">
                <a:latin typeface="Segoe Print" pitchFamily="2" charset="0"/>
                <a:cs typeface="Angsana New" pitchFamily="18" charset="-34"/>
              </a:rPr>
              <a:t>   Так не будь сердитым иль наивным:</a:t>
            </a:r>
          </a:p>
          <a:p>
            <a:r>
              <a:rPr lang="ru-RU" sz="2000" dirty="0" smtClean="0">
                <a:latin typeface="Segoe Print" pitchFamily="2" charset="0"/>
                <a:cs typeface="Angsana New" pitchFamily="18" charset="-34"/>
              </a:rPr>
              <a:t>    Красоте свою судьбу доверь!»</a:t>
            </a:r>
            <a:endParaRPr lang="ru-RU" sz="2000" dirty="0">
              <a:latin typeface="Segoe Print" pitchFamily="2" charset="0"/>
              <a:cs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357297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Жизнь течет, как река. Она несется вперед, встречая на своем пути приключения и преграды.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8572560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Нет   ничего   более  изобретательного,  чем   природа.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00174"/>
            <a:ext cx="9124604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Monotype Corsiva" pitchFamily="66" charset="0"/>
              </a:rPr>
              <a:t>Каждый  закат  красив  по-своему.</a:t>
            </a:r>
            <a:endParaRPr lang="ru-RU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324" y="1428736"/>
            <a:ext cx="880539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8585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FF0000"/>
                </a:solidFill>
                <a:latin typeface="Segoe Script" pitchFamily="34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Segoe Script" pitchFamily="34" charset="0"/>
              </a:rPr>
              <a:t>Итог  урока</a:t>
            </a:r>
            <a:br>
              <a:rPr lang="ru-RU" b="1" i="1" dirty="0" smtClean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Segoe Script" pitchFamily="34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Segoe Script" pitchFamily="34" charset="0"/>
              </a:rPr>
            </a:br>
            <a:r>
              <a:rPr lang="ru-RU" sz="3100" i="1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сейчас мы с вами сделаем «Дерево природы!» </a:t>
            </a:r>
            <a:r>
              <a:rPr lang="ru-RU" sz="4000" i="1" cap="none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4000" i="1" cap="none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i="1" dirty="0">
              <a:solidFill>
                <a:srgbClr val="FF0000"/>
              </a:solidFill>
              <a:latin typeface="Segoe Script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2888"/>
            <a:ext cx="8215370" cy="486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Monotype Corsiva" pitchFamily="66" charset="0"/>
              </a:rPr>
              <a:t>Домашнее   задание: 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1500174"/>
            <a:ext cx="2643174" cy="5086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7981976" cy="4375168"/>
          </a:xfrm>
        </p:spPr>
        <p:txBody>
          <a:bodyPr/>
          <a:lstStyle/>
          <a:p>
            <a:pPr lvl="0">
              <a:buFont typeface="Wingdings" pitchFamily="2" charset="2"/>
              <a:buChar char="v"/>
            </a:pPr>
            <a:r>
              <a:rPr lang="ru-RU" sz="4800" b="1" i="1" dirty="0" smtClean="0"/>
              <a:t>Нарисовать ваше любое место в родном краю.</a:t>
            </a:r>
          </a:p>
          <a:p>
            <a:pPr lvl="0">
              <a:buNone/>
            </a:pPr>
            <a:endParaRPr lang="ru-RU" sz="4800" b="1" i="1" dirty="0" smtClean="0"/>
          </a:p>
          <a:p>
            <a:pPr>
              <a:buFont typeface="Wingdings" pitchFamily="2" charset="2"/>
              <a:buChar char="v"/>
            </a:pPr>
            <a:r>
              <a:rPr lang="ru-RU" sz="4800" b="1" i="1" dirty="0" smtClean="0"/>
              <a:t>Напишите посвящение своему родному краю.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Monotype Corsiva" pitchFamily="66" charset="0"/>
              </a:rPr>
              <a:t>Круг  «От  сердца  к   сердцу» 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12052"/>
            <a:ext cx="8429684" cy="526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35732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Заканчиваем  урок  фразой:  «Я  люблю свой  родной  край  за  то, что…»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b="1" i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1400" b="1" i="1" dirty="0">
              <a:solidFill>
                <a:srgbClr val="00B05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8858262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Цели: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 Дать детям первоначальное представление о мире красоты, пробудить в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них стремление искать красоту, создавать  её и видеть в повседневной жизни и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 всех жизненных проявлениях;</a:t>
            </a:r>
          </a:p>
          <a:p>
            <a:pPr>
              <a:buFont typeface="Wingdings" pitchFamily="2" charset="2"/>
              <a:buChar char="Ø"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 Донести до сознания детей главные принципы мира красоты: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○   красота – это то, без чего нельзя жить на земле;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○  красоту может увидеть только тот, кто хочет этого;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○ красота – это самые лучшие порывы души человека, самые лучшие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творения природы и  человеческого гения;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○  красота притягивает нас, вызывая радость общения с прекрасным;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○ красота – это «пища» для нашей души и принимать её нужно регулярно;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○ мы – хозяева своей судьбы, и только мы можем сделать её красивой или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безобразной.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57397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Задачи: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4857760"/>
            <a:ext cx="1728786" cy="178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Образовательные: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у детей разнообразных представлений о человеке и обществе, в котором они живут, о природе, о связи окружающей природы и человека; развивать познавательный интерес учащихся.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  <a:r>
              <a:rPr lang="ru-RU" b="1" i="1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умения ценить красоту природы, понимать ее, заботится о ней;   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нравственных и эстетических чувств, стремления к тому, чтобы становиться лучше, самому отвечать за свои слова, поступки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112395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Требования    к   уровню   усвоения</a:t>
            </a:r>
            <a:b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дисциплины:</a:t>
            </a: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endParaRPr lang="ru-RU" sz="40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686800" cy="55721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 smtClean="0"/>
              <a:t>Дети должны знать:</a:t>
            </a:r>
          </a:p>
          <a:p>
            <a:pPr>
              <a:buNone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принципы мира красоты;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правила культурного (красивого) поведения в</a:t>
            </a:r>
          </a:p>
          <a:p>
            <a:pPr>
              <a:buNone/>
            </a:pPr>
            <a:r>
              <a:rPr lang="ru-RU" sz="2000" dirty="0" smtClean="0"/>
              <a:t>общественных местах (во время проведения экскурсий,</a:t>
            </a:r>
          </a:p>
          <a:p>
            <a:pPr>
              <a:buNone/>
            </a:pPr>
            <a:r>
              <a:rPr lang="ru-RU" sz="2000" dirty="0" smtClean="0"/>
              <a:t>уроков и др.);</a:t>
            </a:r>
          </a:p>
          <a:p>
            <a:pPr>
              <a:buNone/>
            </a:pPr>
            <a:r>
              <a:rPr lang="ru-RU" sz="2000" b="1" i="1" dirty="0" smtClean="0"/>
              <a:t>Дети должны уметь:</a:t>
            </a:r>
          </a:p>
          <a:p>
            <a:pPr>
              <a:buNone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отличать истинно красивое и одухотворённое от</a:t>
            </a:r>
          </a:p>
          <a:p>
            <a:pPr>
              <a:buNone/>
            </a:pPr>
            <a:r>
              <a:rPr lang="ru-RU" sz="2000" dirty="0" smtClean="0"/>
              <a:t>безобразного в природе, в одежде, поступках людей,</a:t>
            </a:r>
          </a:p>
          <a:p>
            <a:pPr>
              <a:buNone/>
            </a:pPr>
            <a:r>
              <a:rPr lang="ru-RU" sz="2000" dirty="0" smtClean="0"/>
              <a:t>музыке и т.д.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прислушиваться к желаниям своей души, удовлетворяя</a:t>
            </a:r>
          </a:p>
          <a:p>
            <a:pPr>
              <a:buNone/>
            </a:pPr>
            <a:r>
              <a:rPr lang="ru-RU" sz="2000" dirty="0" smtClean="0"/>
              <a:t>её потребности в приобщении к прекрасному;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следить за эстетикой своей одежды, комнаты, класса;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 бережно относиться к природе</a:t>
            </a:r>
            <a:endParaRPr lang="ru-RU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714488"/>
            <a:ext cx="214312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Круг   радости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28736"/>
            <a:ext cx="7553348" cy="4651389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/>
              <a:t>Руку дружбы протяните, </a:t>
            </a:r>
          </a:p>
          <a:p>
            <a:pPr>
              <a:buNone/>
            </a:pPr>
            <a:r>
              <a:rPr lang="ru-RU" sz="2800" b="1" i="1" dirty="0" smtClean="0"/>
              <a:t> (подать руку соседу справа и слева)</a:t>
            </a:r>
          </a:p>
          <a:p>
            <a:pPr>
              <a:buNone/>
            </a:pPr>
            <a:r>
              <a:rPr lang="ru-RU" sz="2800" b="1" i="1" dirty="0" smtClean="0"/>
              <a:t>В глаза друг другу посмотрите,</a:t>
            </a:r>
          </a:p>
          <a:p>
            <a:pPr>
              <a:buNone/>
            </a:pPr>
            <a:r>
              <a:rPr lang="ru-RU" sz="2800" b="1" i="1" dirty="0" smtClean="0"/>
              <a:t> (повороты головой в стороны)</a:t>
            </a:r>
          </a:p>
          <a:p>
            <a:pPr>
              <a:buNone/>
            </a:pPr>
            <a:r>
              <a:rPr lang="ru-RU" sz="2800" b="1" i="1" dirty="0" smtClean="0"/>
              <a:t>Пусть любовь в сердцах всегда звучит, (приложить руку к сердцу)</a:t>
            </a:r>
          </a:p>
          <a:p>
            <a:pPr>
              <a:buNone/>
            </a:pPr>
            <a:r>
              <a:rPr lang="ru-RU" sz="2800" b="1" i="1" dirty="0" smtClean="0"/>
              <a:t>Природа всех объединит! (взявшись за руки, поднять вверх)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1158275"/>
            <a:ext cx="1857388" cy="112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571744"/>
            <a:ext cx="1719266" cy="76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3571876"/>
            <a:ext cx="180974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5000636"/>
            <a:ext cx="314327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Цитата   урока: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357694"/>
            <a:ext cx="2000264" cy="212686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732226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>
                <a:solidFill>
                  <a:srgbClr val="00B050"/>
                </a:solidFill>
              </a:rPr>
              <a:t>Не то, что мните вы, природа,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B050"/>
                </a:solidFill>
              </a:rPr>
              <a:t>Не слепок, не бездушный лик,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B050"/>
                </a:solidFill>
              </a:rPr>
              <a:t>В ней есть душа, в ней есть свобода,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B050"/>
                </a:solidFill>
              </a:rPr>
              <a:t>В ней есть любовь, в ней есть язык.</a:t>
            </a:r>
          </a:p>
          <a:p>
            <a:pPr algn="r">
              <a:buNone/>
            </a:pPr>
            <a:r>
              <a:rPr lang="ru-RU" sz="3600" b="1" i="1" dirty="0" smtClean="0">
                <a:solidFill>
                  <a:srgbClr val="00B050"/>
                </a:solidFill>
              </a:rPr>
              <a:t>Ф. Тютчев.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Нет   ничего   более изобретательного,   чем     природа.</a:t>
            </a:r>
            <a:endParaRPr lang="ru-RU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000396" cy="228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388290"/>
            <a:ext cx="3019428" cy="229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978400"/>
            <a:ext cx="3024191" cy="229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984797"/>
            <a:ext cx="3071834" cy="233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Релаксация</a:t>
            </a:r>
            <a:endParaRPr lang="ru-RU" sz="4800" b="1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842968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_-_Cvety_na_lugu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50082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0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Segoe Script" pitchFamily="34" charset="0"/>
              </a:rPr>
              <a:t>Красота   нашего   Павлодара!!!</a:t>
            </a:r>
            <a:endParaRPr lang="ru-RU" dirty="0">
              <a:solidFill>
                <a:srgbClr val="FF0000"/>
              </a:solidFill>
              <a:latin typeface="Segoe Script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40474"/>
            <a:ext cx="8643998" cy="540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258</TotalTime>
  <Words>385</Words>
  <PresentationFormat>Экран (4:3)</PresentationFormat>
  <Paragraphs>71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Учитель самопознания: Абдернасирова А.К. </vt:lpstr>
      <vt:lpstr>Цели:</vt:lpstr>
      <vt:lpstr>Задачи:</vt:lpstr>
      <vt:lpstr> Требования    к   уровню   усвоения дисциплины: </vt:lpstr>
      <vt:lpstr>Круг   радости</vt:lpstr>
      <vt:lpstr>Цитата   урока:</vt:lpstr>
      <vt:lpstr>Нет   ничего   более изобретательного,   чем     природа.</vt:lpstr>
      <vt:lpstr>Релаксация</vt:lpstr>
      <vt:lpstr>Красота   нашего   Павлодара!!!</vt:lpstr>
      <vt:lpstr>Жизнь течет, как река. Она несется вперед, встречая на своем пути приключения и преграды.</vt:lpstr>
      <vt:lpstr>Нет   ничего   более  изобретательного,  чем   природа.</vt:lpstr>
      <vt:lpstr>Каждый  закат  красив  по-своему.</vt:lpstr>
      <vt:lpstr> Итог  урока  А сейчас мы с вами сделаем «Дерево природы!»  </vt:lpstr>
      <vt:lpstr>Домашнее   задание: </vt:lpstr>
      <vt:lpstr>Круг  «От  сердца  к   сердцу» </vt:lpstr>
      <vt:lpstr>Заканчиваем  урок  фразой:  «Я  люблю свой  родной  край  за  то, что…»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 самопознания: Абдернасирова А.К. ЖСОШ  города павлодара </dc:title>
  <dc:creator>Асем</dc:creator>
  <cp:lastModifiedBy>Асем</cp:lastModifiedBy>
  <cp:revision>8</cp:revision>
  <dcterms:created xsi:type="dcterms:W3CDTF">2014-01-27T13:45:50Z</dcterms:created>
  <dcterms:modified xsi:type="dcterms:W3CDTF">2014-01-29T14:08:05Z</dcterms:modified>
</cp:coreProperties>
</file>