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8BE7C7-C61A-4F4D-8590-753DCB08BBB7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EAB83C2-3C57-4EE6-AF09-0F33C8C50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87;&#1083;&#1072;&#1085;&#1080;&#1088;&#1086;&#1072;&#1085;&#1080;&#1077;%202007-08\10%20&#1082;&#1083;&#1072;&#1089;&#1089;\&#1092;&#1077;&#1085;&#1086;&#1083;&#1099;\B10-18.avi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//upload.wikimedia.org/wikipedia/commons/2/27/Charles_Gerhardt.jp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64704"/>
            <a:ext cx="7851648" cy="2435696"/>
          </a:xfrm>
        </p:spPr>
        <p:txBody>
          <a:bodyPr>
            <a:normAutofit fontScale="90000"/>
          </a:bodyPr>
          <a:lstStyle/>
          <a:p>
            <a:pPr algn="ctr"/>
            <a:r>
              <a:rPr lang="kk-KZ" sz="4400" dirty="0" smtClean="0">
                <a:solidFill>
                  <a:srgbClr val="00B0F0"/>
                </a:solidFill>
                <a:latin typeface="+mn-lt"/>
              </a:rPr>
              <a:t/>
            </a:r>
            <a:br>
              <a:rPr lang="kk-KZ" sz="4400" dirty="0" smtClean="0">
                <a:solidFill>
                  <a:srgbClr val="00B0F0"/>
                </a:solidFill>
                <a:latin typeface="+mn-lt"/>
              </a:rPr>
            </a:br>
            <a:r>
              <a:rPr lang="kk-KZ" sz="4400" dirty="0" smtClean="0">
                <a:solidFill>
                  <a:srgbClr val="00B0F0"/>
                </a:solidFill>
                <a:latin typeface="+mn-lt"/>
              </a:rPr>
              <a:t/>
            </a:r>
            <a:br>
              <a:rPr lang="kk-KZ" sz="4400" dirty="0" smtClean="0">
                <a:solidFill>
                  <a:srgbClr val="00B0F0"/>
                </a:solidFill>
                <a:latin typeface="+mn-lt"/>
              </a:rPr>
            </a:br>
            <a:r>
              <a:rPr lang="kk-KZ" sz="4400" dirty="0" smtClean="0">
                <a:solidFill>
                  <a:srgbClr val="00B0F0"/>
                </a:solidFill>
                <a:latin typeface="+mn-lt"/>
              </a:rPr>
              <a:t/>
            </a:r>
            <a:br>
              <a:rPr lang="kk-KZ" sz="4400" dirty="0" smtClean="0">
                <a:solidFill>
                  <a:srgbClr val="00B0F0"/>
                </a:solidFill>
                <a:latin typeface="+mn-lt"/>
              </a:rPr>
            </a:br>
            <a:r>
              <a:rPr lang="kk-KZ" sz="4400" dirty="0" smtClean="0">
                <a:solidFill>
                  <a:srgbClr val="00B0F0"/>
                </a:solidFill>
                <a:latin typeface="+mn-lt"/>
              </a:rPr>
              <a:t/>
            </a:r>
            <a:br>
              <a:rPr lang="kk-KZ" sz="4400" dirty="0" smtClean="0">
                <a:solidFill>
                  <a:srgbClr val="00B0F0"/>
                </a:solidFill>
                <a:latin typeface="+mn-lt"/>
              </a:rPr>
            </a:br>
            <a:r>
              <a:rPr lang="kk-KZ" sz="4400" dirty="0" smtClean="0">
                <a:solidFill>
                  <a:srgbClr val="00B0F0"/>
                </a:solidFill>
                <a:latin typeface="+mn-lt"/>
              </a:rPr>
              <a:t/>
            </a:r>
            <a:br>
              <a:rPr lang="kk-KZ" sz="4400" dirty="0" smtClean="0">
                <a:solidFill>
                  <a:srgbClr val="00B0F0"/>
                </a:solidFill>
                <a:latin typeface="+mn-lt"/>
              </a:rPr>
            </a:br>
            <a:r>
              <a:rPr lang="kk-KZ" sz="4400" dirty="0" smtClean="0">
                <a:solidFill>
                  <a:srgbClr val="00B0F0"/>
                </a:solidFill>
                <a:latin typeface="+mn-lt"/>
              </a:rPr>
              <a:t/>
            </a:r>
            <a:br>
              <a:rPr lang="kk-KZ" sz="4400" dirty="0" smtClean="0">
                <a:solidFill>
                  <a:srgbClr val="00B0F0"/>
                </a:solidFill>
                <a:latin typeface="+mn-lt"/>
              </a:rPr>
            </a:br>
            <a:r>
              <a:rPr lang="kk-KZ" sz="4400" i="1" dirty="0" smtClean="0">
                <a:solidFill>
                  <a:srgbClr val="00B0F0"/>
                </a:solidFill>
                <a:latin typeface="+mn-lt"/>
              </a:rPr>
              <a:t>Фенол. </a:t>
            </a:r>
            <a:br>
              <a:rPr lang="kk-KZ" sz="4400" i="1" dirty="0" smtClean="0">
                <a:solidFill>
                  <a:srgbClr val="00B0F0"/>
                </a:solidFill>
                <a:latin typeface="+mn-lt"/>
              </a:rPr>
            </a:br>
            <a:r>
              <a:rPr lang="kk-KZ" sz="4400" i="1" dirty="0" smtClean="0">
                <a:solidFill>
                  <a:srgbClr val="00B0F0"/>
                </a:solidFill>
                <a:latin typeface="+mn-lt"/>
              </a:rPr>
              <a:t>Физикалық және химиялық қасиеттері.</a:t>
            </a:r>
            <a:endParaRPr lang="ru-RU" sz="9600" i="1" dirty="0">
              <a:solidFill>
                <a:srgbClr val="00B0F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4653136"/>
            <a:ext cx="57606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i="1" dirty="0" smtClean="0"/>
              <a:t>Павлодар қаласы</a:t>
            </a:r>
          </a:p>
          <a:p>
            <a:pPr algn="ctr"/>
            <a:r>
              <a:rPr lang="kk-KZ" i="1" dirty="0" smtClean="0"/>
              <a:t>“Жетеккші орта жалпы білім беріу мектебі” ММ</a:t>
            </a:r>
          </a:p>
          <a:p>
            <a:pPr algn="ctr"/>
            <a:endParaRPr lang="kk-KZ" i="1" dirty="0" smtClean="0"/>
          </a:p>
          <a:p>
            <a:pPr algn="ctr"/>
            <a:endParaRPr lang="kk-KZ" i="1" dirty="0" smtClean="0"/>
          </a:p>
          <a:p>
            <a:pPr algn="ctr"/>
            <a:r>
              <a:rPr lang="kk-KZ" i="1" dirty="0" smtClean="0"/>
              <a:t>Химия </a:t>
            </a:r>
            <a:r>
              <a:rPr lang="kk-KZ" i="1" dirty="0" smtClean="0"/>
              <a:t>пән мұғалімі </a:t>
            </a:r>
          </a:p>
          <a:p>
            <a:pPr algn="ctr"/>
            <a:r>
              <a:rPr lang="kk-KZ" i="1" dirty="0" smtClean="0"/>
              <a:t>Омарова А.Г.</a:t>
            </a:r>
            <a:endParaRPr lang="ru-RU" i="1" dirty="0"/>
          </a:p>
        </p:txBody>
      </p:sp>
      <p:pic>
        <p:nvPicPr>
          <p:cNvPr id="7" name="Picture 4" descr="U21_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0" y="2996952"/>
            <a:ext cx="3096344" cy="2815812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99592" y="434861"/>
            <a:ext cx="741682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71700" algn="l"/>
              </a:tabLst>
            </a:pPr>
            <a:r>
              <a:rPr kumimoji="0" lang="kk-KZ" sz="3200" b="1" i="1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Физикадық </a:t>
            </a:r>
            <a:r>
              <a:rPr kumimoji="0" lang="kk-KZ" sz="3200" b="1" i="1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қасиеттері.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71700" algn="l"/>
              </a:tabLst>
            </a:pPr>
            <a:r>
              <a:rPr kumimoji="0" lang="kk-KZ" sz="3200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Фенол – судан нашар еритін түссіз кристалды зат.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71700" algn="l"/>
              </a:tabLst>
            </a:pPr>
            <a:r>
              <a:rPr kumimoji="0" lang="kk-KZ" sz="3200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Өзіне тән иісі бар, оңай балқиды улы зат, теріні күйдіреді.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71700" algn="l"/>
              </a:tabLst>
            </a:pPr>
            <a:r>
              <a:rPr kumimoji="0" lang="kk-KZ" sz="3200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Ауада тотығып, әуелі қызғылт түске,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71700" algn="l"/>
              </a:tabLst>
            </a:pPr>
            <a:r>
              <a:rPr kumimoji="0" lang="kk-KZ" sz="3200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сосын қоңырқай түске боялады.</a:t>
            </a:r>
            <a:endParaRPr kumimoji="0" lang="kk-KZ" sz="3200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  <p:pic>
        <p:nvPicPr>
          <p:cNvPr id="5" name="B10-18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419872" y="4365104"/>
            <a:ext cx="5040560" cy="2286000"/>
          </a:xfrm>
          <a:ln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548680"/>
          <a:ext cx="8568952" cy="540060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605589"/>
                <a:gridCol w="578739"/>
                <a:gridCol w="1950655"/>
                <a:gridCol w="5433969"/>
              </a:tblGrid>
              <a:tr h="1855207"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</a:tabLst>
                      </a:pPr>
                      <a:r>
                        <a:rPr lang="kk-KZ" sz="2400" b="1" u="sng" dirty="0" smtClean="0"/>
                        <a:t>Химиялық қасиеттері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</a:tabLst>
                      </a:pPr>
                      <a:endParaRPr lang="kk-KZ" sz="2400" u="sng" dirty="0" smtClean="0"/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</a:tabLst>
                      </a:pPr>
                      <a:endParaRPr lang="ru-RU" sz="2400" dirty="0"/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</a:tabLst>
                      </a:pPr>
                      <a:r>
                        <a:rPr lang="kk-KZ" sz="2400" u="sng" dirty="0"/>
                        <a:t>қасиеттері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95" marR="38295" marT="0" marB="0" vert="vert27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</a:tabLst>
                      </a:pPr>
                      <a:r>
                        <a:rPr lang="kk-KZ" sz="2400"/>
                        <a:t>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95" marR="3829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</a:tabLst>
                      </a:pPr>
                      <a:endParaRPr lang="kk-KZ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295" marR="3829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47900" algn="ctr"/>
                        </a:tabLst>
                      </a:pPr>
                      <a:r>
                        <a:rPr lang="kk-KZ" sz="2400" dirty="0"/>
                        <a:t>   </a:t>
                      </a:r>
                      <a:endParaRPr lang="kk-KZ" sz="24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47900" algn="ctr"/>
                        </a:tabLst>
                      </a:pPr>
                      <a:r>
                        <a:rPr lang="kk-KZ" sz="2400" dirty="0" smtClean="0"/>
                        <a:t> </a:t>
                      </a:r>
                      <a:r>
                        <a:rPr lang="kk-KZ" sz="2400" dirty="0"/>
                        <a:t>+   2</a:t>
                      </a:r>
                      <a:r>
                        <a:rPr lang="en-US" sz="2400" dirty="0"/>
                        <a:t>Na</a:t>
                      </a:r>
                      <a:r>
                        <a:rPr lang="kk-KZ" sz="2400" dirty="0"/>
                        <a:t> 	           </a:t>
                      </a:r>
                      <a:r>
                        <a:rPr lang="kk-KZ" sz="2400" dirty="0" smtClean="0"/>
                        <a:t>      2С</a:t>
                      </a:r>
                      <a:r>
                        <a:rPr lang="kk-KZ" sz="2400" baseline="-25000" dirty="0" smtClean="0"/>
                        <a:t>6</a:t>
                      </a:r>
                      <a:r>
                        <a:rPr lang="kk-KZ" sz="2400" dirty="0" smtClean="0"/>
                        <a:t>Н</a:t>
                      </a:r>
                      <a:r>
                        <a:rPr lang="kk-KZ" sz="2400" baseline="-25000" dirty="0" smtClean="0"/>
                        <a:t>5</a:t>
                      </a:r>
                      <a:r>
                        <a:rPr lang="kk-KZ" sz="2400" dirty="0" smtClean="0"/>
                        <a:t>О</a:t>
                      </a:r>
                      <a:r>
                        <a:rPr lang="en-US" sz="2400" dirty="0"/>
                        <a:t>Na + H</a:t>
                      </a:r>
                      <a:r>
                        <a:rPr lang="en-US" sz="2400" baseline="-25000" dirty="0"/>
                        <a:t>2</a:t>
                      </a:r>
                      <a:r>
                        <a:rPr lang="kk-KZ" sz="2400" dirty="0"/>
                        <a:t> 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95" marR="3829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55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</a:tabLst>
                      </a:pPr>
                      <a:r>
                        <a:rPr lang="kk-KZ" sz="2400"/>
                        <a:t>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95" marR="3829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  <a:tab pos="3743325" algn="l"/>
                        </a:tabLst>
                      </a:pPr>
                      <a:r>
                        <a:rPr lang="kk-KZ" sz="2400" dirty="0"/>
                        <a:t>  </a:t>
                      </a:r>
                      <a:endParaRPr lang="kk-KZ" sz="24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  <a:tab pos="3743325" algn="l"/>
                        </a:tabLst>
                      </a:pPr>
                      <a:r>
                        <a:rPr lang="kk-KZ" sz="2400" dirty="0" smtClean="0"/>
                        <a:t> </a:t>
                      </a:r>
                      <a:r>
                        <a:rPr lang="kk-KZ" sz="2400" dirty="0"/>
                        <a:t>+   2NaОН              </a:t>
                      </a:r>
                      <a:r>
                        <a:rPr lang="kk-KZ" sz="2400" dirty="0" smtClean="0"/>
                        <a:t> </a:t>
                      </a:r>
                      <a:r>
                        <a:rPr lang="kk-KZ" sz="2400" dirty="0"/>
                        <a:t>2С</a:t>
                      </a:r>
                      <a:r>
                        <a:rPr lang="kk-KZ" sz="2400" baseline="-25000" dirty="0"/>
                        <a:t>6</a:t>
                      </a:r>
                      <a:r>
                        <a:rPr lang="kk-KZ" sz="2400" dirty="0"/>
                        <a:t>Н</a:t>
                      </a:r>
                      <a:r>
                        <a:rPr lang="kk-KZ" sz="2400" baseline="-25000" dirty="0"/>
                        <a:t>5</a:t>
                      </a:r>
                      <a:r>
                        <a:rPr lang="kk-KZ" sz="2400" dirty="0"/>
                        <a:t>ОNa + H</a:t>
                      </a:r>
                      <a:r>
                        <a:rPr lang="kk-KZ" sz="2400" baseline="-25000" dirty="0"/>
                        <a:t>2</a:t>
                      </a:r>
                      <a:r>
                        <a:rPr lang="kk-KZ" sz="2400" dirty="0"/>
                        <a:t>О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95" marR="3829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6901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</a:tabLst>
                      </a:pPr>
                      <a:r>
                        <a:rPr lang="kk-KZ" sz="2400"/>
                        <a:t>3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295" marR="3829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</a:tabLst>
                      </a:pPr>
                      <a:endParaRPr lang="kk-KZ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8295" marR="3829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557" name="Рисунок 5" descr="http://gimnaziay1.info/img/himia/fenol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420888"/>
            <a:ext cx="1245472" cy="1769881"/>
          </a:xfrm>
          <a:prstGeom prst="rect">
            <a:avLst/>
          </a:prstGeom>
          <a:noFill/>
        </p:spPr>
      </p:pic>
      <p:pic>
        <p:nvPicPr>
          <p:cNvPr id="23553" name="Рисунок 10" descr="feno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581128"/>
            <a:ext cx="4176464" cy="1224136"/>
          </a:xfrm>
          <a:prstGeom prst="rect">
            <a:avLst/>
          </a:prstGeom>
          <a:noFill/>
        </p:spPr>
      </p:pic>
      <p:sp>
        <p:nvSpPr>
          <p:cNvPr id="23555" name="AutoShape 3"/>
          <p:cNvSpPr>
            <a:spLocks noChangeShapeType="1"/>
          </p:cNvSpPr>
          <p:nvPr/>
        </p:nvSpPr>
        <p:spPr bwMode="auto">
          <a:xfrm>
            <a:off x="5292080" y="3429000"/>
            <a:ext cx="72231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/>
          <p:cNvSpPr>
            <a:spLocks noChangeShapeType="1"/>
          </p:cNvSpPr>
          <p:nvPr/>
        </p:nvSpPr>
        <p:spPr bwMode="auto">
          <a:xfrm flipH="1" flipV="1">
            <a:off x="8172400" y="1556792"/>
            <a:ext cx="9525" cy="1714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4" name="AutoShape 2"/>
          <p:cNvSpPr>
            <a:spLocks noChangeShapeType="1"/>
          </p:cNvSpPr>
          <p:nvPr/>
        </p:nvSpPr>
        <p:spPr bwMode="auto">
          <a:xfrm>
            <a:off x="4860032" y="1700808"/>
            <a:ext cx="72231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31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90" y="1412776"/>
            <a:ext cx="5564911" cy="40324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84168" y="1484784"/>
            <a:ext cx="28312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kk-KZ" sz="2400" b="1" dirty="0" smtClean="0">
                <a:solidFill>
                  <a:srgbClr val="00B0F0"/>
                </a:solidFill>
              </a:rPr>
              <a:t>Фотореативтер</a:t>
            </a:r>
            <a:r>
              <a:rPr lang="kk-KZ" sz="2400" b="1" dirty="0" smtClean="0"/>
              <a:t>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84168" y="2348880"/>
            <a:ext cx="2948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kk-KZ" sz="2400" b="1" dirty="0" smtClean="0">
                <a:solidFill>
                  <a:srgbClr val="00B0F0"/>
                </a:solidFill>
              </a:rPr>
              <a:t>Дәрі-дәрмектер</a:t>
            </a:r>
            <a:endParaRPr lang="ru-RU" sz="2400" b="1" dirty="0">
              <a:solidFill>
                <a:srgbClr val="00B0F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3140968"/>
            <a:ext cx="15872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kk-KZ" sz="2400" b="1" dirty="0" smtClean="0">
                <a:solidFill>
                  <a:srgbClr val="00B0F0"/>
                </a:solidFill>
              </a:rPr>
              <a:t>Капрон</a:t>
            </a:r>
            <a:endParaRPr lang="ru-RU" sz="2400" b="1" dirty="0">
              <a:solidFill>
                <a:srgbClr val="00B0F0"/>
              </a:solidFill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156176" y="3789040"/>
            <a:ext cx="26642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895350" algn="l"/>
                <a:tab pos="4562475" algn="l"/>
              </a:tabLst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Қопарылғыш </a:t>
            </a:r>
            <a:r>
              <a:rPr lang="kk-KZ" sz="2400" b="1" dirty="0" smtClean="0">
                <a:solidFill>
                  <a:srgbClr val="00B0F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аттар және</a:t>
            </a:r>
            <a:r>
              <a:rPr kumimoji="0" lang="kk-KZ" sz="2400" b="1" i="0" u="none" strike="noStrike" cap="none" normalizeH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</a:t>
            </a:r>
            <a:r>
              <a:rPr lang="kk-KZ" sz="2400" b="1" dirty="0" smtClean="0">
                <a:solidFill>
                  <a:srgbClr val="00B0F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.б.</a:t>
            </a:r>
            <a:endParaRPr kumimoji="0" lang="kk-KZ" sz="24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5536" y="430837"/>
            <a:ext cx="831620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sng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Тренинг </a:t>
            </a:r>
            <a:r>
              <a:rPr kumimoji="0" lang="kk-KZ" sz="2400" b="1" i="1" u="sng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ойыны ( сенесің бе,  сенбейсің бе?)</a:t>
            </a:r>
            <a:endParaRPr kumimoji="0" lang="ru-RU" sz="2800" b="1" i="1" u="sng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Фенолды гидроксибензол деп атайды.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Гидроксил топтарының өзара орналасуына байланысты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екіатомды фенолдың үш изомері болады.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Фенол суда жақсыеритін сары түсті кристалдық зат.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Өндірісте фенолды тас көмір шайырынан алады.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Зертханада фенолды бейорганикалық заттардан алады.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Феолды бояулар, дәрі-дәрмектер,  фотореактивтер алу 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үшін</a:t>
            </a:r>
            <a:r>
              <a:rPr kumimoji="0" lang="kk-KZ" sz="2800" b="1" i="1" u="none" strike="noStrike" cap="none" normalizeH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қолданады</a:t>
            </a: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389120"/>
          </a:xfrm>
        </p:spPr>
        <p:txBody>
          <a:bodyPr>
            <a:normAutofit fontScale="92500"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</a:pPr>
            <a:r>
              <a:rPr lang="kk-KZ" sz="2800" b="1" i="1" dirty="0" smtClean="0">
                <a:solidFill>
                  <a:srgbClr val="00B0F0"/>
                </a:solidFill>
                <a:ea typeface="Calibri" pitchFamily="34" charset="0"/>
                <a:cs typeface="Times New Roman" pitchFamily="18" charset="0"/>
              </a:rPr>
              <a:t>Фенол сілтілердің судағы ерітіндісімен әрекеттесіп, реакция нәтижесінде тұздар түзеді</a:t>
            </a:r>
            <a:r>
              <a:rPr lang="kk-KZ" sz="2800" b="1" i="1" dirty="0" smtClean="0">
                <a:solidFill>
                  <a:srgbClr val="00B0F0"/>
                </a:solidFill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b="1" i="1" dirty="0" smtClean="0">
              <a:solidFill>
                <a:srgbClr val="00B0F0"/>
              </a:solidFill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</a:pPr>
            <a:r>
              <a:rPr lang="kk-KZ" sz="2800" b="1" i="1" dirty="0" smtClean="0">
                <a:solidFill>
                  <a:srgbClr val="00B0F0"/>
                </a:solidFill>
                <a:ea typeface="Calibri" pitchFamily="34" charset="0"/>
                <a:cs typeface="Times New Roman" pitchFamily="18" charset="0"/>
              </a:rPr>
              <a:t>Фенол бромды сумен әрекеттеспейді.</a:t>
            </a:r>
            <a:endParaRPr lang="ru-RU" sz="2800" b="1" i="1" dirty="0" smtClean="0">
              <a:solidFill>
                <a:srgbClr val="00B0F0"/>
              </a:solidFill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</a:pPr>
            <a:r>
              <a:rPr lang="kk-KZ" sz="2800" b="1" i="1" dirty="0" smtClean="0">
                <a:solidFill>
                  <a:srgbClr val="00B0F0"/>
                </a:solidFill>
                <a:ea typeface="Calibri" pitchFamily="34" charset="0"/>
                <a:cs typeface="Times New Roman" pitchFamily="18" charset="0"/>
              </a:rPr>
              <a:t>Фенол темір (ІІІ) хлоридімен әрекеттескенде күлгін түсті кешенді қосылыс түзеді</a:t>
            </a:r>
            <a:r>
              <a:rPr lang="kk-KZ" sz="2800" b="1" i="1" dirty="0" smtClean="0">
                <a:solidFill>
                  <a:srgbClr val="00B0F0"/>
                </a:solidFill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b="1" i="1" dirty="0" smtClean="0">
              <a:solidFill>
                <a:srgbClr val="00B0F0"/>
              </a:solidFill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</a:pPr>
            <a:r>
              <a:rPr lang="kk-KZ" sz="2800" b="1" i="1" dirty="0" smtClean="0">
                <a:solidFill>
                  <a:srgbClr val="00B0F0"/>
                </a:solidFill>
                <a:ea typeface="Calibri" pitchFamily="34" charset="0"/>
                <a:cs typeface="Times New Roman" pitchFamily="18" charset="0"/>
              </a:rPr>
              <a:t> Фенолды микроорганизмдерді жоятын антисептик әсеріне  байланысты медицинада зарасыздандыру үшін қолданады.</a:t>
            </a:r>
            <a:endParaRPr lang="kk-KZ" sz="2800" b="1" i="1" dirty="0" smtClean="0">
              <a:solidFill>
                <a:srgbClr val="00B0F0"/>
              </a:solidFill>
              <a:cs typeface="Arial" pitchFamily="34" charset="0"/>
            </a:endParaRPr>
          </a:p>
          <a:p>
            <a:endParaRPr lang="ru-RU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36712"/>
            <a:ext cx="648072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kk-KZ" sz="3600" b="1" i="1" u="sng" dirty="0" smtClean="0">
                <a:solidFill>
                  <a:srgbClr val="00B0F0"/>
                </a:solidFill>
              </a:rPr>
              <a:t>Деңгейлік тапсырмалар</a:t>
            </a:r>
            <a:r>
              <a:rPr lang="ru-RU" dirty="0" smtClean="0">
                <a:solidFill>
                  <a:srgbClr val="00B0F0"/>
                </a:solidFill>
              </a:rPr>
              <a:t/>
            </a:r>
            <a:br>
              <a:rPr lang="ru-RU" dirty="0" smtClean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772816"/>
          <a:ext cx="8280920" cy="2944368"/>
        </p:xfrm>
        <a:graphic>
          <a:graphicData uri="http://schemas.openxmlformats.org/drawingml/2006/table">
            <a:tbl>
              <a:tblPr>
                <a:tableStyleId>{1E171933-4619-4E11-9A3F-F7608DF75F80}</a:tableStyleId>
              </a:tblPr>
              <a:tblGrid>
                <a:gridCol w="842825"/>
                <a:gridCol w="7438095"/>
              </a:tblGrid>
              <a:tr h="2808312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/>
                        <a:t>І деңгей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38" marR="65438" marT="0" marB="0" vert="vert27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2400" dirty="0"/>
                        <a:t>Фенолдар неге қышқылдармен әрекеттеспейді?</a:t>
                      </a:r>
                      <a:endParaRPr lang="ru-RU" sz="2400" dirty="0"/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2400" dirty="0"/>
                        <a:t>Фенолдың гидроксил тобы және бензол сақинасы бойынша түсетін реацияларына мысал келтір.</a:t>
                      </a:r>
                      <a:endParaRPr lang="ru-RU" sz="2400" dirty="0"/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2400" dirty="0"/>
                        <a:t>Бензолдан бромфенолды қалай синтездеп алады? Химиялық реакция теңдеуін жаз.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38" marR="65438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908720"/>
          <a:ext cx="8568952" cy="378561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872141"/>
                <a:gridCol w="7696811"/>
              </a:tblGrid>
              <a:tr h="3528392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+mn-lt"/>
                        </a:rPr>
                        <a:t>ІІ деңгей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438" marR="65438" marT="0" marB="0" vert="vert27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2400" dirty="0">
                          <a:latin typeface="+mn-lt"/>
                        </a:rPr>
                        <a:t>Фенол молекуласының құрылым формуласын жазып, электрон тығыздығының ығысуын көрсет.</a:t>
                      </a:r>
                      <a:endParaRPr lang="ru-RU" sz="2400" dirty="0">
                        <a:latin typeface="+mn-lt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2400" dirty="0">
                          <a:latin typeface="+mn-lt"/>
                        </a:rPr>
                        <a:t>Төмендегі айналымдарды орындауға мүмкіндік беретін реакция теңдеулерін жаз:</a:t>
                      </a:r>
                      <a:endParaRPr lang="ru-RU" sz="2400" dirty="0">
                        <a:latin typeface="+mn-lt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85875" algn="l"/>
                          <a:tab pos="2333625" algn="l"/>
                        </a:tabLst>
                      </a:pPr>
                      <a:r>
                        <a:rPr lang="kk-KZ" sz="2400" dirty="0">
                          <a:latin typeface="+mn-lt"/>
                        </a:rPr>
                        <a:t>С</a:t>
                      </a:r>
                      <a:r>
                        <a:rPr lang="kk-KZ" sz="2400" baseline="-25000" dirty="0">
                          <a:latin typeface="+mn-lt"/>
                        </a:rPr>
                        <a:t>6</a:t>
                      </a:r>
                      <a:r>
                        <a:rPr lang="kk-KZ" sz="2400" dirty="0">
                          <a:latin typeface="+mn-lt"/>
                        </a:rPr>
                        <a:t>Н</a:t>
                      </a:r>
                      <a:r>
                        <a:rPr lang="kk-KZ" sz="2400" baseline="-25000" dirty="0">
                          <a:latin typeface="+mn-lt"/>
                        </a:rPr>
                        <a:t>6</a:t>
                      </a:r>
                      <a:r>
                        <a:rPr lang="kk-KZ" sz="2400" dirty="0">
                          <a:latin typeface="+mn-lt"/>
                        </a:rPr>
                        <a:t> 	</a:t>
                      </a:r>
                      <a:r>
                        <a:rPr lang="kk-KZ" sz="2400" dirty="0" smtClean="0">
                          <a:latin typeface="+mn-lt"/>
                        </a:rPr>
                        <a:t>      С</a:t>
                      </a:r>
                      <a:r>
                        <a:rPr lang="kk-KZ" sz="2400" baseline="-25000" dirty="0" smtClean="0">
                          <a:latin typeface="+mn-lt"/>
                        </a:rPr>
                        <a:t>6</a:t>
                      </a:r>
                      <a:r>
                        <a:rPr lang="kk-KZ" sz="2400" dirty="0" smtClean="0">
                          <a:latin typeface="+mn-lt"/>
                        </a:rPr>
                        <a:t>Н</a:t>
                      </a:r>
                      <a:r>
                        <a:rPr lang="kk-KZ" sz="2400" baseline="-25000" dirty="0" smtClean="0">
                          <a:latin typeface="+mn-lt"/>
                        </a:rPr>
                        <a:t>5</a:t>
                      </a:r>
                      <a:r>
                        <a:rPr lang="kk-KZ" sz="2400" dirty="0" smtClean="0">
                          <a:latin typeface="+mn-lt"/>
                        </a:rPr>
                        <a:t>СІ </a:t>
                      </a:r>
                      <a:r>
                        <a:rPr lang="kk-KZ" sz="2400" dirty="0">
                          <a:latin typeface="+mn-lt"/>
                        </a:rPr>
                        <a:t>	С</a:t>
                      </a:r>
                      <a:r>
                        <a:rPr lang="kk-KZ" sz="2400" baseline="-25000" dirty="0">
                          <a:latin typeface="+mn-lt"/>
                        </a:rPr>
                        <a:t>6</a:t>
                      </a:r>
                      <a:r>
                        <a:rPr lang="kk-KZ" sz="2400" dirty="0">
                          <a:latin typeface="+mn-lt"/>
                        </a:rPr>
                        <a:t>Н</a:t>
                      </a:r>
                      <a:r>
                        <a:rPr lang="kk-KZ" sz="2400" baseline="-25000" dirty="0">
                          <a:latin typeface="+mn-lt"/>
                        </a:rPr>
                        <a:t>5</a:t>
                      </a:r>
                      <a:r>
                        <a:rPr lang="kk-KZ" sz="2400" dirty="0">
                          <a:latin typeface="+mn-lt"/>
                        </a:rPr>
                        <a:t>ОН</a:t>
                      </a:r>
                      <a:endParaRPr lang="ru-RU" sz="2400" dirty="0">
                        <a:latin typeface="+mn-lt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285875" algn="l"/>
                          <a:tab pos="2333625" algn="l"/>
                        </a:tabLst>
                      </a:pPr>
                      <a:r>
                        <a:rPr lang="kk-KZ" sz="2400" dirty="0">
                          <a:latin typeface="+mn-lt"/>
                        </a:rPr>
                        <a:t>Фенол бром суымен әрекеттескенде, трибромфенол оңай түзіледі. Реакция теңдеуін жаз.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438" marR="65438" marT="0" marB="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27649" name="AutoShape 1"/>
          <p:cNvSpPr>
            <a:spLocks noChangeShapeType="1"/>
          </p:cNvSpPr>
          <p:nvPr/>
        </p:nvSpPr>
        <p:spPr bwMode="auto">
          <a:xfrm flipV="1">
            <a:off x="2339752" y="2852936"/>
            <a:ext cx="314325" cy="190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0" name="AutoShape 2"/>
          <p:cNvSpPr>
            <a:spLocks noChangeShapeType="1"/>
          </p:cNvSpPr>
          <p:nvPr/>
        </p:nvSpPr>
        <p:spPr bwMode="auto">
          <a:xfrm flipV="1">
            <a:off x="4139952" y="2852936"/>
            <a:ext cx="304800" cy="190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980728"/>
          <a:ext cx="8532440" cy="420624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843971"/>
                <a:gridCol w="7688469"/>
              </a:tblGrid>
              <a:tr h="140921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+mn-lt"/>
                        </a:rPr>
                        <a:t>ІІІ деңгей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646" marR="65646" marT="0" marB="0" vert="vert27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2400" dirty="0">
                          <a:latin typeface="+mn-lt"/>
                        </a:rPr>
                        <a:t>Фенол организмге және қоршаған ортаға қалай ісер етеді?</a:t>
                      </a:r>
                      <a:endParaRPr lang="ru-RU" sz="2400" dirty="0">
                        <a:latin typeface="+mn-lt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2400" dirty="0">
                          <a:latin typeface="+mn-lt"/>
                        </a:rPr>
                        <a:t>Бензол мен фенолдың қоспасына бромды су қосқанда, 4,97 г трибромфенол алынды. Қоспада неше грамм фенол болғаны?</a:t>
                      </a:r>
                      <a:endParaRPr lang="ru-RU" sz="2400" dirty="0">
                        <a:latin typeface="+mn-lt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2400" dirty="0">
                          <a:latin typeface="+mn-lt"/>
                        </a:rPr>
                        <a:t>1,12 л ацетиленді (қ.ж.) реакциядан бөлініп шыққан сутекпен толық гидрлеу үшін 9,4 % -тік фенолдың бензолдағы ерітіндісінің (ρ = 0,9 г/см</a:t>
                      </a:r>
                      <a:r>
                        <a:rPr lang="kk-KZ" sz="2400" baseline="30000" dirty="0">
                          <a:latin typeface="+mn-lt"/>
                        </a:rPr>
                        <a:t>3</a:t>
                      </a:r>
                      <a:r>
                        <a:rPr lang="kk-KZ" sz="2400" dirty="0">
                          <a:latin typeface="+mn-lt"/>
                        </a:rPr>
                        <a:t>) қандай көлемі натриймен әрекеттесуі қажет?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646" marR="65646" marT="0" marB="0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484785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b="1" u="sng" dirty="0" smtClean="0">
                <a:solidFill>
                  <a:srgbClr val="00B0F0"/>
                </a:solidFill>
                <a:latin typeface="Cambria" pitchFamily="18" charset="0"/>
              </a:rPr>
              <a:t>Үй </a:t>
            </a:r>
            <a:r>
              <a:rPr lang="kk-KZ" sz="2400" b="1" u="sng" dirty="0" smtClean="0">
                <a:solidFill>
                  <a:srgbClr val="00B0F0"/>
                </a:solidFill>
                <a:latin typeface="Cambria" pitchFamily="18" charset="0"/>
              </a:rPr>
              <a:t>тапсырмасы</a:t>
            </a:r>
          </a:p>
          <a:p>
            <a:r>
              <a:rPr lang="kk-KZ" sz="2400" b="1" dirty="0" smtClean="0">
                <a:solidFill>
                  <a:srgbClr val="00B0F0"/>
                </a:solidFill>
                <a:latin typeface="Cambria" pitchFamily="18" charset="0"/>
              </a:rPr>
              <a:t> </a:t>
            </a:r>
          </a:p>
          <a:p>
            <a:r>
              <a:rPr lang="kk-KZ" sz="2400" b="1" dirty="0" smtClean="0">
                <a:solidFill>
                  <a:srgbClr val="00B0F0"/>
                </a:solidFill>
                <a:latin typeface="Cambria" pitchFamily="18" charset="0"/>
              </a:rPr>
              <a:t>§ </a:t>
            </a:r>
            <a:r>
              <a:rPr lang="kk-KZ" sz="2400" b="1" dirty="0" smtClean="0">
                <a:solidFill>
                  <a:srgbClr val="00B0F0"/>
                </a:solidFill>
                <a:latin typeface="Cambria" pitchFamily="18" charset="0"/>
              </a:rPr>
              <a:t>8.5 оқу.  178 бет № 3, 5, 7.</a:t>
            </a:r>
            <a:endParaRPr lang="ru-RU" sz="2400" b="1" dirty="0">
              <a:solidFill>
                <a:srgbClr val="00B0F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1916832"/>
            <a:ext cx="5904656" cy="329372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kk-KZ" sz="3200" b="1" i="1" u="sng" dirty="0" smtClean="0">
                <a:solidFill>
                  <a:srgbClr val="00B0F0"/>
                </a:solidFill>
              </a:rPr>
              <a:t> Атом құрылысы</a:t>
            </a:r>
          </a:p>
          <a:p>
            <a:pPr>
              <a:buFont typeface="Wingdings" pitchFamily="2" charset="2"/>
              <a:buChar char="Ø"/>
            </a:pPr>
            <a:r>
              <a:rPr lang="kk-KZ" sz="3200" b="1" i="1" u="sng" dirty="0" smtClean="0">
                <a:solidFill>
                  <a:srgbClr val="00B0F0"/>
                </a:solidFill>
              </a:rPr>
              <a:t> Атаулары мен </a:t>
            </a:r>
            <a:r>
              <a:rPr lang="kk-KZ" sz="3200" b="1" i="1" u="sng" dirty="0" smtClean="0">
                <a:solidFill>
                  <a:srgbClr val="00B0F0"/>
                </a:solidFill>
                <a:latin typeface="Constantia" pitchFamily="18" charset="0"/>
              </a:rPr>
              <a:t>изомериясы</a:t>
            </a:r>
          </a:p>
          <a:p>
            <a:pPr>
              <a:buFont typeface="Wingdings" pitchFamily="2" charset="2"/>
              <a:buChar char="Ø"/>
            </a:pPr>
            <a:r>
              <a:rPr lang="kk-KZ" sz="3200" b="1" i="1" u="sng" dirty="0" smtClean="0">
                <a:solidFill>
                  <a:srgbClr val="00B0F0"/>
                </a:solidFill>
              </a:rPr>
              <a:t> Алыну жолдары</a:t>
            </a:r>
          </a:p>
          <a:p>
            <a:pPr>
              <a:buFont typeface="Wingdings" pitchFamily="2" charset="2"/>
              <a:buChar char="Ø"/>
            </a:pPr>
            <a:r>
              <a:rPr lang="kk-KZ" sz="3200" b="1" i="1" u="sng" dirty="0" smtClean="0">
                <a:solidFill>
                  <a:srgbClr val="00B0F0"/>
                </a:solidFill>
              </a:rPr>
              <a:t> Физикалық қасиеттері</a:t>
            </a:r>
          </a:p>
          <a:p>
            <a:pPr>
              <a:buFont typeface="Wingdings" pitchFamily="2" charset="2"/>
              <a:buChar char="Ø"/>
            </a:pPr>
            <a:r>
              <a:rPr lang="kk-KZ" sz="3200" b="1" i="1" u="sng" dirty="0" smtClean="0">
                <a:solidFill>
                  <a:srgbClr val="00B0F0"/>
                </a:solidFill>
              </a:rPr>
              <a:t> Химиялық қасиеттері</a:t>
            </a:r>
          </a:p>
          <a:p>
            <a:pPr>
              <a:buFont typeface="Wingdings" pitchFamily="2" charset="2"/>
              <a:buChar char="Ø"/>
            </a:pPr>
            <a:r>
              <a:rPr lang="kk-KZ" sz="3200" b="1" i="1" u="sng" dirty="0" smtClean="0">
                <a:solidFill>
                  <a:srgbClr val="00B0F0"/>
                </a:solidFill>
              </a:rPr>
              <a:t> Қолданылуы</a:t>
            </a:r>
            <a:endParaRPr lang="ru-RU" sz="3200" b="1" i="1" u="sng" dirty="0">
              <a:solidFill>
                <a:srgbClr val="00B0F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600" b="1" i="1" u="sng" dirty="0" smtClean="0">
                <a:solidFill>
                  <a:schemeClr val="tx1"/>
                </a:solidFill>
                <a:latin typeface="+mn-lt"/>
              </a:rPr>
              <a:t>Сабақ жоспары</a:t>
            </a:r>
            <a:endParaRPr lang="ru-RU" sz="3600" b="1" i="1" u="sng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Picture 4" descr="U21_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9512" y="2780928"/>
            <a:ext cx="2613005" cy="2376264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Файл:Charles Gerhardt.jpg">
            <a:hlinkClick r:id="rId2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6" y="1052736"/>
            <a:ext cx="2963863" cy="4032250"/>
          </a:xfrm>
          <a:prstGeom prst="ellipse">
            <a:avLst/>
          </a:prstGeom>
          <a:ln>
            <a:solidFill>
              <a:schemeClr val="accent1"/>
            </a:solidFill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67944" y="1628800"/>
            <a:ext cx="4572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i="1" dirty="0">
                <a:solidFill>
                  <a:srgbClr val="00B0F0"/>
                </a:solidFill>
              </a:rPr>
              <a:t>Шарль Фридерих Жерар спирт тәрізді зат алып, оны спирт деп  ойлап, оған фенол деген атау қойды. </a:t>
            </a:r>
            <a:endParaRPr lang="ru-RU" sz="32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196752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kk-KZ" sz="3200" i="1" dirty="0" smtClean="0">
                <a:solidFill>
                  <a:srgbClr val="00B0F0"/>
                </a:solidFill>
              </a:rPr>
              <a:t>  </a:t>
            </a:r>
            <a:r>
              <a:rPr lang="kk-KZ" sz="3200" b="1" i="1" dirty="0" smtClean="0">
                <a:solidFill>
                  <a:srgbClr val="00B0F0"/>
                </a:solidFill>
              </a:rPr>
              <a:t>Сендер қалай ойлайсындар бұл заттың құрамына қандай заттар кіреді? </a:t>
            </a:r>
            <a:endParaRPr lang="ru-RU" sz="3200" b="1" i="1" dirty="0">
              <a:solidFill>
                <a:srgbClr val="00B0F0"/>
              </a:solidFill>
            </a:endParaRPr>
          </a:p>
        </p:txBody>
      </p:sp>
      <p:pic>
        <p:nvPicPr>
          <p:cNvPr id="6" name="Picture 2" descr="http://festival.1september.ru/articles/553655/Image66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5613" y="2924175"/>
            <a:ext cx="1871662" cy="2305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66467" y="3244334"/>
            <a:ext cx="267413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dirty="0" smtClean="0">
                <a:solidFill>
                  <a:srgbClr val="00B0F0"/>
                </a:solidFill>
              </a:rPr>
              <a:t> </a:t>
            </a:r>
            <a:r>
              <a:rPr lang="kk-KZ" sz="8800" dirty="0" smtClean="0">
                <a:solidFill>
                  <a:srgbClr val="00B0F0"/>
                </a:solidFill>
              </a:rPr>
              <a:t>-</a:t>
            </a:r>
            <a:r>
              <a:rPr lang="en-US" sz="8800" dirty="0" smtClean="0">
                <a:solidFill>
                  <a:srgbClr val="00B0F0"/>
                </a:solidFill>
              </a:rPr>
              <a:t>OH</a:t>
            </a:r>
            <a:endParaRPr lang="ru-RU" sz="88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5445224"/>
            <a:ext cx="3182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400" dirty="0" smtClean="0">
                <a:solidFill>
                  <a:srgbClr val="00B0F0"/>
                </a:solidFill>
              </a:rPr>
              <a:t>Бензол сақинасы</a:t>
            </a: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016" y="5445224"/>
            <a:ext cx="2628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400" b="1" dirty="0" smtClean="0">
                <a:solidFill>
                  <a:srgbClr val="00B0F0"/>
                </a:solidFill>
              </a:rPr>
              <a:t>Гидроксил тобы</a:t>
            </a:r>
            <a:endParaRPr lang="ru-RU" sz="24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4149080"/>
            <a:ext cx="835212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2876550" algn="l"/>
                <a:tab pos="4410075" algn="l"/>
              </a:tabLst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onstantia" pitchFamily="18" charset="0"/>
                <a:ea typeface="Cambria Math" pitchFamily="18" charset="0"/>
                <a:cs typeface="Times New Roman" pitchFamily="18" charset="0"/>
              </a:rPr>
              <a:t>Бұл заттардың арасында қандай айырмашылық бар?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Constantia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2876550" algn="l"/>
                <a:tab pos="4410075" algn="l"/>
              </a:tabLst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onstantia" pitchFamily="18" charset="0"/>
                <a:ea typeface="Cambria Math" pitchFamily="18" charset="0"/>
                <a:cs typeface="Times New Roman" pitchFamily="18" charset="0"/>
              </a:rPr>
              <a:t>Химиялық қасиеттері бойынша бұл қосылыстарда айырмашылық бар ма? </a:t>
            </a:r>
            <a:endParaRPr kumimoji="0" lang="kk-KZ" sz="32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Constantia" pitchFamily="18" charset="0"/>
              <a:ea typeface="Cambria Math" pitchFamily="18" charset="0"/>
              <a:cs typeface="Arial" pitchFamily="34" charset="0"/>
            </a:endParaRPr>
          </a:p>
        </p:txBody>
      </p:sp>
      <p:pic>
        <p:nvPicPr>
          <p:cNvPr id="5" name="Объект 3" descr="http://gimnaziay1.info/img/himia/fenol1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600" y="980728"/>
            <a:ext cx="1584176" cy="1728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4" descr="http://gimnaziay1.info/img/himia/fenol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908720"/>
            <a:ext cx="2160240" cy="17289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5" descr="http://gimnaziay1.info/img/himia/fenol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908720"/>
            <a:ext cx="1527475" cy="17958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899592" y="2708920"/>
            <a:ext cx="1871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B0F0"/>
                </a:solidFill>
              </a:rPr>
              <a:t>Фенилметанол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2636912"/>
            <a:ext cx="1890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2-фенилэтанол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11" name="Прямоугольник 8"/>
          <p:cNvSpPr>
            <a:spLocks noChangeArrowheads="1"/>
          </p:cNvSpPr>
          <p:nvPr/>
        </p:nvSpPr>
        <p:spPr bwMode="auto">
          <a:xfrm>
            <a:off x="6588224" y="2708920"/>
            <a:ext cx="9600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B0F0"/>
                </a:solidFill>
              </a:rPr>
              <a:t> </a:t>
            </a:r>
            <a:r>
              <a:rPr lang="ru-RU" b="1" dirty="0">
                <a:solidFill>
                  <a:srgbClr val="00B0F0"/>
                </a:solidFill>
              </a:rPr>
              <a:t>фенол</a:t>
            </a:r>
          </a:p>
        </p:txBody>
      </p:sp>
      <p:sp>
        <p:nvSpPr>
          <p:cNvPr id="12" name="Левая фигурная скобка 11"/>
          <p:cNvSpPr/>
          <p:nvPr/>
        </p:nvSpPr>
        <p:spPr>
          <a:xfrm rot="16200000">
            <a:off x="3060651" y="1123925"/>
            <a:ext cx="444500" cy="40465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Левая фигурная скобка 12"/>
          <p:cNvSpPr/>
          <p:nvPr/>
        </p:nvSpPr>
        <p:spPr>
          <a:xfrm rot="16200000">
            <a:off x="6810474" y="2558678"/>
            <a:ext cx="581025" cy="10255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691680" y="3356992"/>
            <a:ext cx="3271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dirty="0" smtClean="0">
                <a:solidFill>
                  <a:srgbClr val="00B0F0"/>
                </a:solidFill>
              </a:rPr>
              <a:t>Ароматты спирттер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88224" y="3429000"/>
            <a:ext cx="1202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 smtClean="0">
                <a:solidFill>
                  <a:srgbClr val="00B0F0"/>
                </a:solidFill>
              </a:rPr>
              <a:t>фенолдар</a:t>
            </a: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849"/>
          <a:stretch/>
        </p:blipFill>
        <p:spPr bwMode="auto">
          <a:xfrm rot="11003876">
            <a:off x="1524675" y="3055816"/>
            <a:ext cx="2037165" cy="171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151" t="-2475" r="8428"/>
          <a:stretch/>
        </p:blipFill>
        <p:spPr bwMode="auto">
          <a:xfrm rot="10612722">
            <a:off x="5125354" y="2914810"/>
            <a:ext cx="2323737" cy="18740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807092" y="1072571"/>
            <a:ext cx="752981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6550" algn="l"/>
                <a:tab pos="4410075" algn="l"/>
              </a:tabLst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Фенолдар – гидроксил тобы бензол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6550" algn="l"/>
                <a:tab pos="4410075" algn="l"/>
              </a:tabLst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сақинасымен тікелей байланысқан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6550" algn="l"/>
                <a:tab pos="4410075" algn="l"/>
              </a:tabLst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органикалық қосылыстар. </a:t>
            </a:r>
            <a:endParaRPr kumimoji="0" lang="kk-KZ" sz="32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51520" y="918012"/>
            <a:ext cx="86409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6550" algn="l"/>
                <a:tab pos="4410075" algn="l"/>
              </a:tabLst>
            </a:pPr>
            <a:r>
              <a:rPr kumimoji="0" lang="kk-KZ" sz="2400" b="1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Атом </a:t>
            </a:r>
            <a:r>
              <a:rPr kumimoji="0" lang="kk-KZ" sz="2400" b="1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құрылысы</a:t>
            </a:r>
            <a:endParaRPr kumimoji="0" lang="kk-KZ" sz="2400" b="1" i="1" u="sng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6550" algn="l"/>
                <a:tab pos="4410075" algn="l"/>
              </a:tabLst>
            </a:pP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Бензол сақинасында π-байланыстардың электрондары біркелкі</a:t>
            </a:r>
            <a:r>
              <a:rPr kumimoji="0" lang="kk-KZ" sz="2400" b="1" i="1" u="none" strike="noStrike" cap="none" normalizeH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тараған, яғни электрон тығыздығы барлық көміртек атомында бірдей.</a:t>
            </a:r>
            <a:r>
              <a:rPr kumimoji="0" lang="kk-KZ" sz="2400" b="1" i="1" u="none" strike="noStrike" cap="none" normalizeH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Енді бензол сақинасындағы сутек атомының гидроксил тобы басқан кезде бенол сақинасының электрон тығыздығының біркелк таралуы өзгереді.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6550" algn="l"/>
                <a:tab pos="4410075" algn="l"/>
              </a:tabLst>
            </a:pP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Бензол сақинасының фенил радикалыт С</a:t>
            </a:r>
            <a:r>
              <a:rPr kumimoji="0" lang="kk-KZ" sz="2400" b="1" i="1" u="none" strike="noStrike" cap="none" normalizeH="0" baseline="-3000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kk-KZ" sz="2400" b="1" i="1" u="none" strike="noStrike" cap="none" normalizeH="0" baseline="-3000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электронды өзіне тартады. Оттек атомының жұп электрондары бензол сақинасына қарай ығысады.</a:t>
            </a:r>
            <a:r>
              <a:rPr kumimoji="0" lang="kk-KZ" sz="2400" b="1" i="1" u="none" strike="noStrike" cap="none" normalizeH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kk-KZ" sz="24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://rudocs.exdat.com/pars_docs/tw_refs/29/28096/28096_html_me599324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149080"/>
            <a:ext cx="388843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3888" y="980728"/>
            <a:ext cx="2404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b="1" i="1" u="sng" dirty="0" smtClean="0">
                <a:solidFill>
                  <a:srgbClr val="00B0F0"/>
                </a:solidFill>
              </a:rPr>
              <a:t>Атаулары</a:t>
            </a:r>
            <a:r>
              <a:rPr lang="kk-KZ" sz="3200" b="1" i="1" u="sng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://gimnaziay1.info/img/himia/fenol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060848"/>
            <a:ext cx="2088232" cy="18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ttp://gimnaziay1.info/img/himia/fenol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5" y="2060848"/>
            <a:ext cx="2088232" cy="178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gimnaziay1.info/img/himia/fenol5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132856"/>
            <a:ext cx="201622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67544" y="4077072"/>
            <a:ext cx="81479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6550" algn="l"/>
                <a:tab pos="4410075" algn="l"/>
              </a:tabLst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Фенол                      1,2-дигидроксибензол         1,4-дигидроксибензол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6550" algn="l"/>
                <a:tab pos="4410075" algn="l"/>
              </a:tabLst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(карбол қышқылылы)          (пирокатехин)	      (гидрохинон)</a:t>
            </a:r>
            <a:endParaRPr kumimoji="0" lang="kk-KZ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520" y="1196752"/>
          <a:ext cx="8645629" cy="436313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79306"/>
                <a:gridCol w="416963"/>
                <a:gridCol w="610259"/>
                <a:gridCol w="6739101"/>
              </a:tblGrid>
              <a:tr h="2209116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76550" algn="l"/>
                          <a:tab pos="4410075" algn="l"/>
                        </a:tabLst>
                      </a:pPr>
                      <a:endParaRPr lang="ru-RU" sz="24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76550" algn="l"/>
                          <a:tab pos="4410075" algn="l"/>
                        </a:tabLst>
                      </a:pPr>
                      <a:r>
                        <a:rPr lang="kk-KZ" sz="2400" b="1" u="sng" dirty="0"/>
                        <a:t>Алыну жолдары</a:t>
                      </a:r>
                      <a:r>
                        <a:rPr lang="kk-KZ" sz="700" u="sng" dirty="0"/>
                        <a:t>.</a:t>
                      </a:r>
                      <a:endParaRPr lang="ru-RU" sz="6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88" marR="35888" marT="0" marB="0" vert="vert27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76550" algn="l"/>
                          <a:tab pos="4410075" algn="l"/>
                        </a:tabLst>
                      </a:pPr>
                      <a:r>
                        <a:rPr lang="kk-KZ" sz="2400" u="sng" dirty="0"/>
                        <a:t>2</a:t>
                      </a:r>
                      <a:endParaRPr lang="ru-RU" sz="24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88" marR="35888" marT="0" marB="0" vert="vert27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76550" algn="l"/>
                          <a:tab pos="4410075" algn="l"/>
                        </a:tabLst>
                      </a:pPr>
                      <a:r>
                        <a:rPr lang="kk-KZ" sz="2400" dirty="0"/>
                        <a:t>өндірісте</a:t>
                      </a:r>
                      <a:endParaRPr lang="ru-RU" sz="24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88" marR="35888" marT="0" marB="0" vert="vert27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76550" algn="l"/>
                          <a:tab pos="4410075" algn="l"/>
                        </a:tabLst>
                      </a:pPr>
                      <a:endParaRPr lang="kk-KZ" sz="24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76550" algn="l"/>
                          <a:tab pos="4410075" algn="l"/>
                        </a:tabLst>
                      </a:pPr>
                      <a:r>
                        <a:rPr lang="kk-KZ" sz="2400" dirty="0"/>
                        <a:t>Фенолды тас көмір шайырынан алады. Бірақ бұл фенолға қажеттілікті қанағаттандыра алмайтын болғандықтан, фенолды синтездеп </a:t>
                      </a:r>
                      <a:endParaRPr lang="kk-KZ" sz="24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76550" algn="l"/>
                          <a:tab pos="4410075" algn="l"/>
                        </a:tabLst>
                      </a:pPr>
                      <a:r>
                        <a:rPr lang="kk-KZ" sz="2400" dirty="0" smtClean="0"/>
                        <a:t>те </a:t>
                      </a:r>
                      <a:r>
                        <a:rPr lang="kk-KZ" sz="2400" dirty="0"/>
                        <a:t>алады.</a:t>
                      </a:r>
                      <a:endParaRPr lang="ru-RU" sz="24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88" marR="35888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53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76550" algn="l"/>
                          <a:tab pos="4410075" algn="l"/>
                        </a:tabLst>
                      </a:pPr>
                      <a:r>
                        <a:rPr lang="kk-KZ" sz="2400" u="sng"/>
                        <a:t>1</a:t>
                      </a:r>
                      <a:endParaRPr lang="ru-RU" sz="240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88" marR="35888" marT="0" marB="0" vert="vert27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76550" algn="l"/>
                          <a:tab pos="4410075" algn="l"/>
                        </a:tabLst>
                      </a:pPr>
                      <a:r>
                        <a:rPr lang="kk-KZ" sz="2400" dirty="0"/>
                        <a:t>зертханада</a:t>
                      </a:r>
                      <a:endParaRPr lang="ru-RU" sz="24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88" marR="35888" marT="0" marB="0" vert="vert27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876550" algn="l"/>
                          <a:tab pos="4410075" algn="l"/>
                        </a:tabLst>
                      </a:pPr>
                      <a:r>
                        <a:rPr lang="kk-KZ" sz="2400" dirty="0"/>
                        <a:t>Хлорбензолды гидроксилдеп алады:</a:t>
                      </a:r>
                      <a:endParaRPr lang="ru-RU" sz="2400" dirty="0"/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71700" algn="l"/>
                        </a:tabLst>
                      </a:pPr>
                      <a:r>
                        <a:rPr lang="ru-RU" sz="2400" dirty="0"/>
                        <a:t> </a:t>
                      </a:r>
                      <a:r>
                        <a:rPr lang="kk-KZ" sz="2400" dirty="0"/>
                        <a:t>С</a:t>
                      </a:r>
                      <a:r>
                        <a:rPr lang="kk-KZ" sz="2400" baseline="-25000" dirty="0"/>
                        <a:t>6</a:t>
                      </a:r>
                      <a:r>
                        <a:rPr lang="kk-KZ" sz="2400" dirty="0"/>
                        <a:t>Н</a:t>
                      </a:r>
                      <a:r>
                        <a:rPr lang="kk-KZ" sz="2400" baseline="-25000" dirty="0"/>
                        <a:t>5</a:t>
                      </a:r>
                      <a:r>
                        <a:rPr lang="kk-KZ" sz="2400" dirty="0"/>
                        <a:t> – CL + NaOH 	C</a:t>
                      </a:r>
                      <a:r>
                        <a:rPr lang="kk-KZ" sz="2400" baseline="-25000" dirty="0"/>
                        <a:t>6</a:t>
                      </a:r>
                      <a:r>
                        <a:rPr lang="en-US" sz="2400" dirty="0"/>
                        <a:t>H</a:t>
                      </a:r>
                      <a:r>
                        <a:rPr lang="ru-RU" sz="2400" baseline="-25000" dirty="0"/>
                        <a:t>5</a:t>
                      </a:r>
                      <a:r>
                        <a:rPr lang="en-US" sz="2400" dirty="0"/>
                        <a:t>OH</a:t>
                      </a:r>
                      <a:r>
                        <a:rPr lang="ru-RU" sz="2400" dirty="0"/>
                        <a:t> + </a:t>
                      </a:r>
                      <a:r>
                        <a:rPr lang="en-US" sz="2400" dirty="0" err="1"/>
                        <a:t>NaCL</a:t>
                      </a:r>
                      <a:endParaRPr lang="ru-RU" sz="2400" dirty="0"/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171700" algn="l"/>
                        </a:tabLst>
                      </a:pPr>
                      <a:r>
                        <a:rPr lang="kk-KZ" sz="2400" dirty="0"/>
                        <a:t>Кумолдық тәсілмен бензол мен пропиленнен алады. </a:t>
                      </a:r>
                      <a:endParaRPr lang="ru-RU" sz="24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88" marR="35888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506" name="AutoShape 2"/>
          <p:cNvSpPr>
            <a:spLocks noChangeShapeType="1"/>
          </p:cNvSpPr>
          <p:nvPr/>
        </p:nvSpPr>
        <p:spPr bwMode="auto">
          <a:xfrm flipV="1">
            <a:off x="5148064" y="4005064"/>
            <a:ext cx="576064" cy="5257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123</TotalTime>
  <Words>504</Words>
  <Application>Microsoft Office PowerPoint</Application>
  <PresentationFormat>Экран (4:3)</PresentationFormat>
  <Paragraphs>98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      Фенол.  Физикалық және химиялық қасиеттері.</vt:lpstr>
      <vt:lpstr>Сабақ жоспары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Деңгейлік тапсырмалар 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Фенол.  Физикалық және химиялық қасиеттері.</dc:title>
  <dc:creator>Омаров Олжас Г</dc:creator>
  <cp:lastModifiedBy>Омаров Олжас Г</cp:lastModifiedBy>
  <cp:revision>15</cp:revision>
  <dcterms:created xsi:type="dcterms:W3CDTF">2014-02-02T18:15:55Z</dcterms:created>
  <dcterms:modified xsi:type="dcterms:W3CDTF">2014-02-02T20:21:43Z</dcterms:modified>
</cp:coreProperties>
</file>