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7" r:id="rId9"/>
    <p:sldId id="269" r:id="rId10"/>
    <p:sldId id="265" r:id="rId11"/>
    <p:sldId id="268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66" r:id="rId3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F81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520877-1739-429C-B04B-762FAD9B2FC6}" type="datetimeFigureOut">
              <a:rPr lang="ru-RU" smtClean="0"/>
              <a:pPr/>
              <a:t>13.02.2014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1B6F86-109F-4BA2-99F7-3711479F7B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47420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1B6F86-109F-4BA2-99F7-3711479F7BF5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1B6F86-109F-4BA2-99F7-3711479F7BF5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643E5-8AC8-4E1B-848A-1DDC45DCCD16}" type="datetimeFigureOut">
              <a:rPr lang="ru-RU" smtClean="0"/>
              <a:pPr/>
              <a:t>13.02.2014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6E778-5A7A-416C-AA72-683337B8FC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643E5-8AC8-4E1B-848A-1DDC45DCCD16}" type="datetimeFigureOut">
              <a:rPr lang="ru-RU" smtClean="0"/>
              <a:pPr/>
              <a:t>13.02.2014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6E778-5A7A-416C-AA72-683337B8FC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643E5-8AC8-4E1B-848A-1DDC45DCCD16}" type="datetimeFigureOut">
              <a:rPr lang="ru-RU" smtClean="0"/>
              <a:pPr/>
              <a:t>13.02.2014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6E778-5A7A-416C-AA72-683337B8FC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643E5-8AC8-4E1B-848A-1DDC45DCCD16}" type="datetimeFigureOut">
              <a:rPr lang="ru-RU" smtClean="0"/>
              <a:pPr/>
              <a:t>13.02.2014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6E778-5A7A-416C-AA72-683337B8FC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643E5-8AC8-4E1B-848A-1DDC45DCCD16}" type="datetimeFigureOut">
              <a:rPr lang="ru-RU" smtClean="0"/>
              <a:pPr/>
              <a:t>13.02.2014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6E778-5A7A-416C-AA72-683337B8FC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643E5-8AC8-4E1B-848A-1DDC45DCCD16}" type="datetimeFigureOut">
              <a:rPr lang="ru-RU" smtClean="0"/>
              <a:pPr/>
              <a:t>13.02.2014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6E778-5A7A-416C-AA72-683337B8FC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643E5-8AC8-4E1B-848A-1DDC45DCCD16}" type="datetimeFigureOut">
              <a:rPr lang="ru-RU" smtClean="0"/>
              <a:pPr/>
              <a:t>13.02.2014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6E778-5A7A-416C-AA72-683337B8FC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643E5-8AC8-4E1B-848A-1DDC45DCCD16}" type="datetimeFigureOut">
              <a:rPr lang="ru-RU" smtClean="0"/>
              <a:pPr/>
              <a:t>13.02.2014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6E778-5A7A-416C-AA72-683337B8FC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643E5-8AC8-4E1B-848A-1DDC45DCCD16}" type="datetimeFigureOut">
              <a:rPr lang="ru-RU" smtClean="0"/>
              <a:pPr/>
              <a:t>13.02.2014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6E778-5A7A-416C-AA72-683337B8FC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643E5-8AC8-4E1B-848A-1DDC45DCCD16}" type="datetimeFigureOut">
              <a:rPr lang="ru-RU" smtClean="0"/>
              <a:pPr/>
              <a:t>13.02.2014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6E778-5A7A-416C-AA72-683337B8FC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643E5-8AC8-4E1B-848A-1DDC45DCCD16}" type="datetimeFigureOut">
              <a:rPr lang="ru-RU" smtClean="0"/>
              <a:pPr/>
              <a:t>13.02.2014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6E778-5A7A-416C-AA72-683337B8FC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  <a:alpha val="7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E643E5-8AC8-4E1B-848A-1DDC45DCCD16}" type="datetimeFigureOut">
              <a:rPr lang="ru-RU" smtClean="0"/>
              <a:pPr/>
              <a:t>13.02.2014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C6E778-5A7A-416C-AA72-683337B8FCA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2.xml"/><Relationship Id="rId5" Type="http://schemas.openxmlformats.org/officeDocument/2006/relationships/slide" Target="slide10.xml"/><Relationship Id="rId4" Type="http://schemas.openxmlformats.org/officeDocument/2006/relationships/slide" Target="slide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slide" Target="slide2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slide" Target="slide2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slide" Target="slide2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slide" Target="slide2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slide" Target="slide2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slide" Target="slide2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slide" Target="slide2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slide" Target="slide2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slide" Target="slide4.xml"/><Relationship Id="rId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slide" Target="slide29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slide" Target="slide29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slide" Target="slide29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slide" Target="slide29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slide" Target="slide29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slide" Target="slide29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slide" Target="slide29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29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29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://detsad-kitty.ru/shablon/klipart/35592-podborka-krasochnyx-kartinok-shkolnikov-na.html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slide" Target="slide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gif"/><Relationship Id="rId4" Type="http://schemas.openxmlformats.org/officeDocument/2006/relationships/slide" Target="slide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slide" Target="slide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D:\Desktop\Для презентаций\Картинки для школьн.презент\школьник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6143636" y="2428868"/>
            <a:ext cx="3143240" cy="4205409"/>
          </a:xfrm>
          <a:prstGeom prst="rect">
            <a:avLst/>
          </a:prstGeom>
          <a:noFill/>
        </p:spPr>
      </p:pic>
      <p:pic>
        <p:nvPicPr>
          <p:cNvPr id="2" name="Picture 3" descr="C:\Users\Admin\Pictures\Снимок 5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42976" y="3500438"/>
            <a:ext cx="1071570" cy="2539371"/>
          </a:xfrm>
          <a:prstGeom prst="rect">
            <a:avLst/>
          </a:prstGeom>
          <a:noFill/>
        </p:spPr>
      </p:pic>
      <p:pic>
        <p:nvPicPr>
          <p:cNvPr id="8" name="Picture 5" descr="D:\Desktop\Для презентаций\Картинки для школьн.презент\школьница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428596" y="4143380"/>
            <a:ext cx="1018737" cy="2327271"/>
          </a:xfrm>
          <a:prstGeom prst="rect">
            <a:avLst/>
          </a:prstGeom>
          <a:noFill/>
        </p:spPr>
      </p:pic>
      <p:pic>
        <p:nvPicPr>
          <p:cNvPr id="9" name="Picture 4" descr="D:\Desktop\Для презентаций\Картинки для школьн.презент\ученица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flipH="1">
            <a:off x="285720" y="2071678"/>
            <a:ext cx="1078191" cy="2228841"/>
          </a:xfrm>
          <a:prstGeom prst="rect">
            <a:avLst/>
          </a:prstGeom>
          <a:noFill/>
        </p:spPr>
      </p:pic>
      <p:sp>
        <p:nvSpPr>
          <p:cNvPr id="11" name="Прямоугольник 10"/>
          <p:cNvSpPr/>
          <p:nvPr/>
        </p:nvSpPr>
        <p:spPr>
          <a:xfrm>
            <a:off x="500034" y="642918"/>
            <a:ext cx="8358246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6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В гостях у Васи </a:t>
            </a:r>
            <a:r>
              <a:rPr lang="ru-RU" sz="6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Кузякина</a:t>
            </a:r>
            <a:endParaRPr lang="ru-RU" sz="6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143108" y="4429132"/>
            <a:ext cx="4357718" cy="307777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D:\Desktop\Для презентаций\Картинки для школьн.презент\школьник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6143636" y="2428868"/>
            <a:ext cx="3143240" cy="4205409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571472" y="214290"/>
            <a:ext cx="80724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– Василий уже  многое усвоил, но ещё что-то не знает.  Назовите, что именно не знает Вася?  </a:t>
            </a:r>
            <a:endParaRPr lang="ru-RU" dirty="0"/>
          </a:p>
        </p:txBody>
      </p:sp>
      <p:sp>
        <p:nvSpPr>
          <p:cNvPr id="16" name="Скругленный прямоугольник 15">
            <a:hlinkClick r:id="rId4" action="ppaction://hlinksldjump"/>
          </p:cNvPr>
          <p:cNvSpPr/>
          <p:nvPr/>
        </p:nvSpPr>
        <p:spPr>
          <a:xfrm>
            <a:off x="2857488" y="5786454"/>
            <a:ext cx="2428892" cy="571504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проверка</a:t>
            </a:r>
            <a:endParaRPr lang="ru-RU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Стрелка вправо 16">
            <a:hlinkClick r:id="rId5" action="ppaction://hlinksldjump"/>
          </p:cNvPr>
          <p:cNvSpPr/>
          <p:nvPr/>
        </p:nvSpPr>
        <p:spPr>
          <a:xfrm>
            <a:off x="8215338" y="6143644"/>
            <a:ext cx="714380" cy="571504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Овал 27">
            <a:hlinkClick r:id="rId6" action="ppaction://hlinksldjump"/>
          </p:cNvPr>
          <p:cNvSpPr/>
          <p:nvPr/>
        </p:nvSpPr>
        <p:spPr>
          <a:xfrm>
            <a:off x="8072462" y="6143644"/>
            <a:ext cx="500066" cy="571504"/>
          </a:xfrm>
          <a:prstGeom prst="ellipse">
            <a:avLst/>
          </a:prstGeom>
          <a:solidFill>
            <a:srgbClr val="FF0000"/>
          </a:solidFill>
          <a:ln w="57150">
            <a:solidFill>
              <a:srgbClr val="00206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TextBox 29"/>
          <p:cNvSpPr txBox="1"/>
          <p:nvPr/>
        </p:nvSpPr>
        <p:spPr>
          <a:xfrm>
            <a:off x="214282" y="2357430"/>
            <a:ext cx="664373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hangingPunct="0"/>
            <a:r>
              <a:rPr lang="ru-RU" sz="3200" dirty="0" smtClean="0">
                <a:cs typeface="Times New Roman" pitchFamily="18" charset="0"/>
              </a:rPr>
              <a:t>        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Рибята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вышли во двор.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Влицо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ударили яркие лучи солнышка. Вот лужа. Ручьи стайками бегут 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влужу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. Вода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влуже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мутная.   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Кусочьки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льда плавают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вней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Варона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села у воды. Она крепким клювом стала долбить льдинки. Вот забавная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варона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!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071670" y="1928802"/>
            <a:ext cx="37862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Варона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 и  лужа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2357422" y="2428868"/>
            <a:ext cx="285752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1285852" y="2857496"/>
            <a:ext cx="285752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5072066" y="2857496"/>
            <a:ext cx="285752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5072066" y="3714752"/>
            <a:ext cx="285752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1214414" y="4143380"/>
            <a:ext cx="285752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4714876" y="4143380"/>
            <a:ext cx="285752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1857356" y="4572008"/>
            <a:ext cx="285752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2928926" y="4572008"/>
            <a:ext cx="285752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4214810" y="5429264"/>
            <a:ext cx="285752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714348" y="1214422"/>
            <a:ext cx="76438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– Спишите верно, не делая ошибок.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3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D:\Desktop\Для презентаций\Картинки для школьн.презент\школьник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6143636" y="2428868"/>
            <a:ext cx="3143240" cy="4205409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928926" y="357166"/>
            <a:ext cx="321471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Проверка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1000108"/>
            <a:ext cx="8929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  </a:t>
            </a:r>
            <a:endParaRPr lang="ru-RU" sz="2400" dirty="0"/>
          </a:p>
        </p:txBody>
      </p:sp>
      <p:sp>
        <p:nvSpPr>
          <p:cNvPr id="18" name="Скругленный прямоугольник 17">
            <a:hlinkClick r:id="rId3" action="ppaction://hlinksldjump"/>
          </p:cNvPr>
          <p:cNvSpPr/>
          <p:nvPr/>
        </p:nvSpPr>
        <p:spPr>
          <a:xfrm>
            <a:off x="3500430" y="6072206"/>
            <a:ext cx="1285884" cy="500066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назад</a:t>
            </a:r>
            <a:endParaRPr lang="ru-RU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8596" y="1428736"/>
            <a:ext cx="75724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 сочетаниях:   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500298" y="1428736"/>
            <a:ext cx="578647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ЧК   ЧН   НЧ   НЩ   РЩ 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мягкий знак не пишется! 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8596" y="2714620"/>
            <a:ext cx="6215106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Предлоги со словами пишутся раздельно:</a:t>
            </a: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лицо      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лужу    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луже      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ней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57158" y="4286256"/>
            <a:ext cx="578647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Словарные слова:   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рона</a:t>
            </a: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                                   </a:t>
            </a: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                              р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бята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 rot="5400000" flipH="1" flipV="1">
            <a:off x="3857620" y="4286256"/>
            <a:ext cx="214314" cy="7143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rot="5400000" flipH="1" flipV="1">
            <a:off x="3857620" y="5143512"/>
            <a:ext cx="214314" cy="7143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D:\Desktop\Для презентаций\Картинки для школьн.презент\школьник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6143636" y="2428868"/>
            <a:ext cx="3143240" cy="4205409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428596" y="214290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500034" y="642918"/>
            <a:ext cx="8143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57158" y="357166"/>
            <a:ext cx="78581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– Одноклассник Дима решил помочь  Васе выучить словарные слова:   </a:t>
            </a:r>
            <a:endParaRPr lang="ru-RU" dirty="0"/>
          </a:p>
        </p:txBody>
      </p:sp>
      <p:pic>
        <p:nvPicPr>
          <p:cNvPr id="11" name="Picture 6" descr="D:\Desktop\Для презентаций\Картинки для школьн.презент\Рисунок1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4429124" y="1000108"/>
            <a:ext cx="2214578" cy="3838451"/>
          </a:xfrm>
          <a:prstGeom prst="rect">
            <a:avLst/>
          </a:prstGeom>
          <a:noFill/>
        </p:spPr>
      </p:pic>
      <p:sp>
        <p:nvSpPr>
          <p:cNvPr id="12" name="Прямоугольник 11"/>
          <p:cNvSpPr/>
          <p:nvPr/>
        </p:nvSpPr>
        <p:spPr>
          <a:xfrm>
            <a:off x="971600" y="1268760"/>
            <a:ext cx="3143272" cy="28575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ак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уратно</a:t>
            </a:r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льбом</a:t>
            </a:r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971600" y="1268760"/>
            <a:ext cx="3143272" cy="28575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ак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уратно</a:t>
            </a:r>
          </a:p>
          <a:p>
            <a:pPr algn="ctr"/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льбом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971600" y="1268760"/>
            <a:ext cx="3143272" cy="2857520"/>
          </a:xfrm>
          <a:prstGeom prst="rect">
            <a:avLst/>
          </a:prstGeom>
          <a:solidFill>
            <a:srgbClr val="4F81BD">
              <a:alpha val="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право 20">
            <a:hlinkClick r:id="rId4" action="ppaction://hlinksldjump"/>
          </p:cNvPr>
          <p:cNvSpPr/>
          <p:nvPr/>
        </p:nvSpPr>
        <p:spPr>
          <a:xfrm>
            <a:off x="8215338" y="6143644"/>
            <a:ext cx="714380" cy="571504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>
            <a:hlinkClick r:id="" action="ppaction://hlinkshowjump?jump=nextslide"/>
          </p:cNvPr>
          <p:cNvSpPr/>
          <p:nvPr/>
        </p:nvSpPr>
        <p:spPr>
          <a:xfrm>
            <a:off x="8072462" y="6143644"/>
            <a:ext cx="500066" cy="571504"/>
          </a:xfrm>
          <a:prstGeom prst="ellipse">
            <a:avLst/>
          </a:prstGeom>
          <a:solidFill>
            <a:srgbClr val="FF0000"/>
          </a:solidFill>
          <a:ln w="57150">
            <a:solidFill>
              <a:srgbClr val="00206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19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9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13" grpId="0" animBg="1"/>
      <p:bldP spid="13" grpId="1" animBg="1"/>
      <p:bldP spid="1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D:\Desktop\Для презентаций\Картинки для школьн.презент\школьник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6143636" y="2428868"/>
            <a:ext cx="3143240" cy="4205409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428596" y="214290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500034" y="642918"/>
            <a:ext cx="8143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57158" y="357166"/>
            <a:ext cx="78581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– Одноклассник Дима решил помочь  Васе выучить словарные слова:   </a:t>
            </a:r>
            <a:endParaRPr lang="ru-RU" dirty="0"/>
          </a:p>
        </p:txBody>
      </p:sp>
      <p:pic>
        <p:nvPicPr>
          <p:cNvPr id="11" name="Picture 6" descr="D:\Desktop\Для презентаций\Картинки для школьн.презент\Рисунок1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4429124" y="1000108"/>
            <a:ext cx="2214578" cy="3838451"/>
          </a:xfrm>
          <a:prstGeom prst="rect">
            <a:avLst/>
          </a:prstGeom>
          <a:noFill/>
        </p:spPr>
      </p:pic>
      <p:sp>
        <p:nvSpPr>
          <p:cNvPr id="12" name="Прямоугольник 11"/>
          <p:cNvSpPr/>
          <p:nvPr/>
        </p:nvSpPr>
        <p:spPr>
          <a:xfrm>
            <a:off x="971600" y="1268760"/>
            <a:ext cx="3143272" cy="28575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праз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…н…к</a:t>
            </a:r>
          </a:p>
          <a:p>
            <a:pPr algn="ctr"/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вмест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pPr algn="ctr"/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971600" y="1268760"/>
            <a:ext cx="3143272" cy="28575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праз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к</a:t>
            </a:r>
          </a:p>
          <a:p>
            <a:pPr algn="ctr"/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вмест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971600" y="1268760"/>
            <a:ext cx="3143272" cy="2857520"/>
          </a:xfrm>
          <a:prstGeom prst="rect">
            <a:avLst/>
          </a:prstGeom>
          <a:solidFill>
            <a:srgbClr val="4F81BD">
              <a:alpha val="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право 20">
            <a:hlinkClick r:id="rId4" action="ppaction://hlinksldjump"/>
          </p:cNvPr>
          <p:cNvSpPr/>
          <p:nvPr/>
        </p:nvSpPr>
        <p:spPr>
          <a:xfrm>
            <a:off x="8215338" y="6143644"/>
            <a:ext cx="714380" cy="571504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>
            <a:hlinkClick r:id="" action="ppaction://hlinkshowjump?jump=nextslide"/>
          </p:cNvPr>
          <p:cNvSpPr/>
          <p:nvPr/>
        </p:nvSpPr>
        <p:spPr>
          <a:xfrm>
            <a:off x="8072462" y="6143644"/>
            <a:ext cx="500066" cy="571504"/>
          </a:xfrm>
          <a:prstGeom prst="ellipse">
            <a:avLst/>
          </a:prstGeom>
          <a:solidFill>
            <a:srgbClr val="FF0000"/>
          </a:solidFill>
          <a:ln w="57150">
            <a:solidFill>
              <a:srgbClr val="00206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19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9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13" grpId="0" animBg="1"/>
      <p:bldP spid="13" grpId="1" animBg="1"/>
      <p:bldP spid="1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D:\Desktop\Для презентаций\Картинки для школьн.презент\школьник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6143636" y="2428868"/>
            <a:ext cx="3143240" cy="4205409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428596" y="214290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500034" y="642918"/>
            <a:ext cx="8143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57158" y="357166"/>
            <a:ext cx="78581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– Одноклассник Дима решил помочь  Васе выучить словарные слова:   </a:t>
            </a:r>
            <a:endParaRPr lang="ru-RU" dirty="0"/>
          </a:p>
        </p:txBody>
      </p:sp>
      <p:pic>
        <p:nvPicPr>
          <p:cNvPr id="11" name="Picture 6" descr="D:\Desktop\Для презентаций\Картинки для школьн.презент\Рисунок1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4429124" y="1000108"/>
            <a:ext cx="2214578" cy="3838451"/>
          </a:xfrm>
          <a:prstGeom prst="rect">
            <a:avLst/>
          </a:prstGeom>
          <a:noFill/>
        </p:spPr>
      </p:pic>
      <p:sp>
        <p:nvSpPr>
          <p:cNvPr id="12" name="Прямоугольник 11"/>
          <p:cNvSpPr/>
          <p:nvPr/>
        </p:nvSpPr>
        <p:spPr>
          <a:xfrm>
            <a:off x="971600" y="1196752"/>
            <a:ext cx="3143272" cy="28575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рех</a:t>
            </a:r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…вёс</a:t>
            </a:r>
          </a:p>
          <a:p>
            <a:pPr algn="ctr"/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971600" y="1196752"/>
            <a:ext cx="3143272" cy="28575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рех</a:t>
            </a:r>
          </a:p>
          <a:p>
            <a:pPr algn="ctr"/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вёс</a:t>
            </a:r>
          </a:p>
          <a:p>
            <a:pPr algn="ctr"/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971600" y="1196752"/>
            <a:ext cx="3143272" cy="2857520"/>
          </a:xfrm>
          <a:prstGeom prst="rect">
            <a:avLst/>
          </a:prstGeom>
          <a:solidFill>
            <a:srgbClr val="4F81BD">
              <a:alpha val="0"/>
            </a:srgb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право 20">
            <a:hlinkClick r:id="rId4" action="ppaction://hlinksldjump"/>
          </p:cNvPr>
          <p:cNvSpPr/>
          <p:nvPr/>
        </p:nvSpPr>
        <p:spPr>
          <a:xfrm>
            <a:off x="8215338" y="6143644"/>
            <a:ext cx="714380" cy="571504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>
            <a:hlinkClick r:id="" action="ppaction://hlinkshowjump?jump=nextslide"/>
          </p:cNvPr>
          <p:cNvSpPr/>
          <p:nvPr/>
        </p:nvSpPr>
        <p:spPr>
          <a:xfrm>
            <a:off x="8072462" y="6143644"/>
            <a:ext cx="500066" cy="571504"/>
          </a:xfrm>
          <a:prstGeom prst="ellipse">
            <a:avLst/>
          </a:prstGeom>
          <a:solidFill>
            <a:srgbClr val="FF0000"/>
          </a:solidFill>
          <a:ln w="57150">
            <a:solidFill>
              <a:srgbClr val="00206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19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9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13" grpId="0" animBg="1"/>
      <p:bldP spid="13" grpId="1" animBg="1"/>
      <p:bldP spid="1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D:\Desktop\Для презентаций\Картинки для школьн.презент\школьник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6143636" y="2428868"/>
            <a:ext cx="3143240" cy="4205409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428596" y="214290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500034" y="642918"/>
            <a:ext cx="8143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57158" y="357166"/>
            <a:ext cx="78581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– Одноклассник Дима решил помочь  Васе выучить словарные слова:   </a:t>
            </a:r>
            <a:endParaRPr lang="ru-RU" dirty="0"/>
          </a:p>
        </p:txBody>
      </p:sp>
      <p:pic>
        <p:nvPicPr>
          <p:cNvPr id="11" name="Picture 6" descr="D:\Desktop\Для презентаций\Картинки для школьн.презент\Рисунок1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4429124" y="1000108"/>
            <a:ext cx="2214578" cy="3838451"/>
          </a:xfrm>
          <a:prstGeom prst="rect">
            <a:avLst/>
          </a:prstGeom>
          <a:noFill/>
        </p:spPr>
      </p:pic>
      <p:sp>
        <p:nvSpPr>
          <p:cNvPr id="12" name="Прямоугольник 11"/>
          <p:cNvSpPr/>
          <p:nvPr/>
        </p:nvSpPr>
        <p:spPr>
          <a:xfrm>
            <a:off x="971600" y="1412776"/>
            <a:ext cx="3143272" cy="28575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в…сток</a:t>
            </a:r>
          </a:p>
          <a:p>
            <a:pPr algn="ctr"/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з…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ря</a:t>
            </a:r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971600" y="1412776"/>
            <a:ext cx="3143272" cy="28575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сток</a:t>
            </a:r>
          </a:p>
          <a:p>
            <a:pPr algn="ctr"/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ря</a:t>
            </a:r>
            <a:endParaRPr lang="ru-RU" sz="4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971600" y="1412776"/>
            <a:ext cx="3143272" cy="2857520"/>
          </a:xfrm>
          <a:prstGeom prst="rect">
            <a:avLst/>
          </a:prstGeom>
          <a:solidFill>
            <a:srgbClr val="4F81BD">
              <a:alpha val="0"/>
            </a:srgb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право 20">
            <a:hlinkClick r:id="rId4" action="ppaction://hlinksldjump"/>
          </p:cNvPr>
          <p:cNvSpPr/>
          <p:nvPr/>
        </p:nvSpPr>
        <p:spPr>
          <a:xfrm>
            <a:off x="8215338" y="6143644"/>
            <a:ext cx="714380" cy="571504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>
            <a:hlinkClick r:id="" action="ppaction://hlinkshowjump?jump=nextslide"/>
          </p:cNvPr>
          <p:cNvSpPr/>
          <p:nvPr/>
        </p:nvSpPr>
        <p:spPr>
          <a:xfrm>
            <a:off x="8072462" y="6143644"/>
            <a:ext cx="500066" cy="571504"/>
          </a:xfrm>
          <a:prstGeom prst="ellipse">
            <a:avLst/>
          </a:prstGeom>
          <a:solidFill>
            <a:srgbClr val="FF0000"/>
          </a:solidFill>
          <a:ln w="57150">
            <a:solidFill>
              <a:srgbClr val="00206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19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9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13" grpId="0" animBg="1"/>
      <p:bldP spid="13" grpId="1" animBg="1"/>
      <p:bldP spid="1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D:\Desktop\Для презентаций\Картинки для школьн.презент\школьник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6143636" y="2428868"/>
            <a:ext cx="3143240" cy="4205409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428596" y="214290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500034" y="642918"/>
            <a:ext cx="8143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57158" y="357166"/>
            <a:ext cx="78581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– Одноклассник Дима решил помочь  Васе выучить словарные слова:   </a:t>
            </a:r>
            <a:endParaRPr lang="ru-RU" dirty="0"/>
          </a:p>
        </p:txBody>
      </p:sp>
      <p:pic>
        <p:nvPicPr>
          <p:cNvPr id="11" name="Picture 6" descr="D:\Desktop\Для презентаций\Картинки для школьн.презент\Рисунок1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4429124" y="1000108"/>
            <a:ext cx="2214578" cy="3838451"/>
          </a:xfrm>
          <a:prstGeom prst="rect">
            <a:avLst/>
          </a:prstGeom>
          <a:noFill/>
        </p:spPr>
      </p:pic>
      <p:sp>
        <p:nvSpPr>
          <p:cNvPr id="12" name="Прямоугольник 11"/>
          <p:cNvSpPr/>
          <p:nvPr/>
        </p:nvSpPr>
        <p:spPr>
          <a:xfrm>
            <a:off x="971600" y="1268760"/>
            <a:ext cx="3143272" cy="28575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пш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ница</a:t>
            </a:r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п…года</a:t>
            </a:r>
          </a:p>
          <a:p>
            <a:pPr algn="ctr"/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971600" y="1268760"/>
            <a:ext cx="3143272" cy="28575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пш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ница</a:t>
            </a:r>
          </a:p>
          <a:p>
            <a:pPr algn="ctr"/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года</a:t>
            </a:r>
            <a:endParaRPr lang="ru-RU" sz="4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971600" y="1268760"/>
            <a:ext cx="3143272" cy="2857520"/>
          </a:xfrm>
          <a:prstGeom prst="rect">
            <a:avLst/>
          </a:prstGeom>
          <a:solidFill>
            <a:srgbClr val="4F81BD">
              <a:alpha val="0"/>
            </a:srgb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право 20">
            <a:hlinkClick r:id="rId4" action="ppaction://hlinksldjump"/>
          </p:cNvPr>
          <p:cNvSpPr/>
          <p:nvPr/>
        </p:nvSpPr>
        <p:spPr>
          <a:xfrm>
            <a:off x="8215338" y="6143644"/>
            <a:ext cx="714380" cy="571504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>
            <a:hlinkClick r:id="" action="ppaction://hlinkshowjump?jump=nextslide"/>
          </p:cNvPr>
          <p:cNvSpPr/>
          <p:nvPr/>
        </p:nvSpPr>
        <p:spPr>
          <a:xfrm>
            <a:off x="8072462" y="6143644"/>
            <a:ext cx="500066" cy="571504"/>
          </a:xfrm>
          <a:prstGeom prst="ellipse">
            <a:avLst/>
          </a:prstGeom>
          <a:solidFill>
            <a:srgbClr val="FF0000"/>
          </a:solidFill>
          <a:ln w="57150">
            <a:solidFill>
              <a:srgbClr val="00206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19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9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13" grpId="0" animBg="1"/>
      <p:bldP spid="13" grpId="1" animBg="1"/>
      <p:bldP spid="1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D:\Desktop\Для презентаций\Картинки для школьн.презент\школьник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6143636" y="2428868"/>
            <a:ext cx="3143240" cy="4205409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428596" y="214290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500034" y="642918"/>
            <a:ext cx="8143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57158" y="357166"/>
            <a:ext cx="78581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– Одноклассник Дима решил помочь  Васе выучить словарные слова:   </a:t>
            </a:r>
            <a:endParaRPr lang="ru-RU" dirty="0"/>
          </a:p>
        </p:txBody>
      </p:sp>
      <p:pic>
        <p:nvPicPr>
          <p:cNvPr id="11" name="Picture 6" descr="D:\Desktop\Для презентаций\Картинки для школьн.презент\Рисунок1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4429124" y="1000108"/>
            <a:ext cx="2214578" cy="3838451"/>
          </a:xfrm>
          <a:prstGeom prst="rect">
            <a:avLst/>
          </a:prstGeom>
          <a:noFill/>
        </p:spPr>
      </p:pic>
      <p:sp>
        <p:nvSpPr>
          <p:cNvPr id="12" name="Прямоугольник 11"/>
          <p:cNvSpPr/>
          <p:nvPr/>
        </p:nvSpPr>
        <p:spPr>
          <a:xfrm>
            <a:off x="971600" y="1268760"/>
            <a:ext cx="3143272" cy="28575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р…кета</a:t>
            </a:r>
          </a:p>
          <a:p>
            <a:pPr algn="ctr"/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тракт…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р</a:t>
            </a:r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971600" y="1268760"/>
            <a:ext cx="3143272" cy="28575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кета</a:t>
            </a:r>
          </a:p>
          <a:p>
            <a:pPr algn="ctr"/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тракт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endParaRPr lang="ru-RU" sz="4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971600" y="1268760"/>
            <a:ext cx="3143272" cy="2857520"/>
          </a:xfrm>
          <a:prstGeom prst="rect">
            <a:avLst/>
          </a:prstGeom>
          <a:solidFill>
            <a:srgbClr val="4F81BD">
              <a:alpha val="0"/>
            </a:srgb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право 20">
            <a:hlinkClick r:id="rId4" action="ppaction://hlinksldjump"/>
          </p:cNvPr>
          <p:cNvSpPr/>
          <p:nvPr/>
        </p:nvSpPr>
        <p:spPr>
          <a:xfrm>
            <a:off x="8215338" y="6143644"/>
            <a:ext cx="714380" cy="571504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>
            <a:hlinkClick r:id="" action="ppaction://hlinkshowjump?jump=nextslide"/>
          </p:cNvPr>
          <p:cNvSpPr/>
          <p:nvPr/>
        </p:nvSpPr>
        <p:spPr>
          <a:xfrm>
            <a:off x="8072462" y="6143644"/>
            <a:ext cx="500066" cy="571504"/>
          </a:xfrm>
          <a:prstGeom prst="ellipse">
            <a:avLst/>
          </a:prstGeom>
          <a:solidFill>
            <a:srgbClr val="FF0000"/>
          </a:solidFill>
          <a:ln w="57150">
            <a:solidFill>
              <a:srgbClr val="00206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19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9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13" grpId="0" animBg="1"/>
      <p:bldP spid="13" grpId="1" animBg="1"/>
      <p:bldP spid="1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D:\Desktop\Для презентаций\Картинки для школьн.презент\школьник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6143636" y="2428868"/>
            <a:ext cx="3143240" cy="4205409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428596" y="214290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500034" y="642918"/>
            <a:ext cx="8143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57158" y="357166"/>
            <a:ext cx="78581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– Одноклассник Дима решил помочь  Васе выучить словарные слова:   </a:t>
            </a:r>
            <a:endParaRPr lang="ru-RU" dirty="0"/>
          </a:p>
        </p:txBody>
      </p:sp>
      <p:pic>
        <p:nvPicPr>
          <p:cNvPr id="11" name="Picture 6" descr="D:\Desktop\Для презентаций\Картинки для школьн.презент\Рисунок1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4429124" y="1000108"/>
            <a:ext cx="2214578" cy="3838451"/>
          </a:xfrm>
          <a:prstGeom prst="rect">
            <a:avLst/>
          </a:prstGeom>
          <a:noFill/>
        </p:spPr>
      </p:pic>
      <p:sp>
        <p:nvSpPr>
          <p:cNvPr id="12" name="Прямоугольник 11"/>
          <p:cNvSpPr/>
          <p:nvPr/>
        </p:nvSpPr>
        <p:spPr>
          <a:xfrm>
            <a:off x="971600" y="1268760"/>
            <a:ext cx="3143272" cy="28575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ч…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тыр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pPr algn="ctr"/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вос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…м…</a:t>
            </a:r>
          </a:p>
          <a:p>
            <a:pPr algn="ctr"/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971600" y="1268760"/>
            <a:ext cx="3143272" cy="28575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ч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тыр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</a:p>
          <a:p>
            <a:pPr algn="ctr"/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вос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ь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971600" y="1268760"/>
            <a:ext cx="3143272" cy="2857520"/>
          </a:xfrm>
          <a:prstGeom prst="rect">
            <a:avLst/>
          </a:prstGeom>
          <a:solidFill>
            <a:srgbClr val="4F81BD">
              <a:alpha val="0"/>
            </a:srgb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право 20">
            <a:hlinkClick r:id="rId4" action="ppaction://hlinksldjump"/>
          </p:cNvPr>
          <p:cNvSpPr/>
          <p:nvPr/>
        </p:nvSpPr>
        <p:spPr>
          <a:xfrm>
            <a:off x="8215338" y="6143644"/>
            <a:ext cx="714380" cy="571504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>
            <a:hlinkClick r:id="" action="ppaction://hlinkshowjump?jump=nextslide"/>
          </p:cNvPr>
          <p:cNvSpPr/>
          <p:nvPr/>
        </p:nvSpPr>
        <p:spPr>
          <a:xfrm>
            <a:off x="8072462" y="6143644"/>
            <a:ext cx="500066" cy="571504"/>
          </a:xfrm>
          <a:prstGeom prst="ellipse">
            <a:avLst/>
          </a:prstGeom>
          <a:solidFill>
            <a:srgbClr val="FF0000"/>
          </a:solidFill>
          <a:ln w="57150">
            <a:solidFill>
              <a:srgbClr val="00206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19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9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13" grpId="0" animBg="1"/>
      <p:bldP spid="13" grpId="1" animBg="1"/>
      <p:bldP spid="1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D:\Desktop\Для презентаций\Картинки для школьн.презент\школьник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6143636" y="2428868"/>
            <a:ext cx="3143240" cy="4205409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428596" y="214290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500034" y="642918"/>
            <a:ext cx="8143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57158" y="357166"/>
            <a:ext cx="78581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– Одноклассник Дима решил помочь  Васе выучить словарные слова:   </a:t>
            </a:r>
            <a:endParaRPr lang="ru-RU" dirty="0"/>
          </a:p>
        </p:txBody>
      </p:sp>
      <p:pic>
        <p:nvPicPr>
          <p:cNvPr id="11" name="Picture 6" descr="D:\Desktop\Для презентаций\Картинки для школьн.презент\Рисунок1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4429124" y="1000108"/>
            <a:ext cx="2214578" cy="3838451"/>
          </a:xfrm>
          <a:prstGeom prst="rect">
            <a:avLst/>
          </a:prstGeom>
          <a:noFill/>
        </p:spPr>
      </p:pic>
      <p:sp>
        <p:nvSpPr>
          <p:cNvPr id="12" name="Прямоугольник 11"/>
          <p:cNvSpPr/>
          <p:nvPr/>
        </p:nvSpPr>
        <p:spPr>
          <a:xfrm>
            <a:off x="971600" y="1196752"/>
            <a:ext cx="3143272" cy="28575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…торн…к</a:t>
            </a:r>
          </a:p>
          <a:p>
            <a:pPr algn="ctr"/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ср…да</a:t>
            </a:r>
          </a:p>
          <a:p>
            <a:pPr algn="ctr"/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971600" y="1196752"/>
            <a:ext cx="3143272" cy="28575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торн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к</a:t>
            </a:r>
            <a:endParaRPr lang="ru-RU" sz="4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ср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да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971600" y="1196752"/>
            <a:ext cx="3143272" cy="2857520"/>
          </a:xfrm>
          <a:prstGeom prst="rect">
            <a:avLst/>
          </a:prstGeom>
          <a:solidFill>
            <a:srgbClr val="4F81BD">
              <a:alpha val="0"/>
            </a:srgb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право 20">
            <a:hlinkClick r:id="rId4" action="ppaction://hlinksldjump"/>
          </p:cNvPr>
          <p:cNvSpPr/>
          <p:nvPr/>
        </p:nvSpPr>
        <p:spPr>
          <a:xfrm>
            <a:off x="8215338" y="6143644"/>
            <a:ext cx="714380" cy="571504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>
            <a:hlinkClick r:id="" action="ppaction://hlinkshowjump?jump=nextslide"/>
          </p:cNvPr>
          <p:cNvSpPr/>
          <p:nvPr/>
        </p:nvSpPr>
        <p:spPr>
          <a:xfrm>
            <a:off x="8072462" y="6143644"/>
            <a:ext cx="500066" cy="571504"/>
          </a:xfrm>
          <a:prstGeom prst="ellipse">
            <a:avLst/>
          </a:prstGeom>
          <a:solidFill>
            <a:srgbClr val="FF0000"/>
          </a:solidFill>
          <a:ln w="57150">
            <a:solidFill>
              <a:srgbClr val="00206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19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9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13" grpId="0" animBg="1"/>
      <p:bldP spid="13" grpId="1" animBg="1"/>
      <p:bldP spid="1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D:\Desktop\Для презентаций\Картинки для школьн.презент\школьник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6143636" y="2428868"/>
            <a:ext cx="3143240" cy="4205409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214282" y="3357562"/>
            <a:ext cx="63579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– Ребята, вы согласны с утверждениями Васи Кузякина?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4282" y="4143380"/>
            <a:ext cx="57150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– Какие ошибки он допустил в своей записке?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643042" y="5786454"/>
            <a:ext cx="4214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8" name="Скругленный прямоугольник 17">
            <a:hlinkClick r:id="rId3" action="ppaction://hlinksldjump"/>
          </p:cNvPr>
          <p:cNvSpPr/>
          <p:nvPr/>
        </p:nvSpPr>
        <p:spPr>
          <a:xfrm>
            <a:off x="2857488" y="5786454"/>
            <a:ext cx="2428892" cy="571504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проверка</a:t>
            </a:r>
            <a:endParaRPr lang="ru-RU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14282" y="4857760"/>
            <a:ext cx="67866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– Спишите правильно слова, в которых были допущены ошибки (с проверкой).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2" descr="C:\Users\Admin\Pictures\ф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7157" y="214290"/>
            <a:ext cx="6276979" cy="3000396"/>
          </a:xfrm>
          <a:prstGeom prst="rect">
            <a:avLst/>
          </a:prstGeom>
          <a:noFill/>
        </p:spPr>
      </p:pic>
      <p:cxnSp>
        <p:nvCxnSpPr>
          <p:cNvPr id="33" name="Прямая соединительная линия 32"/>
          <p:cNvCxnSpPr/>
          <p:nvPr/>
        </p:nvCxnSpPr>
        <p:spPr>
          <a:xfrm>
            <a:off x="2071670" y="857232"/>
            <a:ext cx="214314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5357818" y="1428736"/>
            <a:ext cx="214314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2071670" y="3000372"/>
            <a:ext cx="214314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4572000" y="2285992"/>
            <a:ext cx="214314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1285852" y="2357430"/>
            <a:ext cx="214314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Стрелка вправо 39">
            <a:hlinkClick r:id="" action="ppaction://hlinkshowjump?jump=nextslide"/>
          </p:cNvPr>
          <p:cNvSpPr/>
          <p:nvPr/>
        </p:nvSpPr>
        <p:spPr>
          <a:xfrm>
            <a:off x="8215338" y="6143644"/>
            <a:ext cx="714380" cy="571504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Овал 40">
            <a:hlinkClick r:id="rId5" action="ppaction://hlinksldjump"/>
          </p:cNvPr>
          <p:cNvSpPr/>
          <p:nvPr/>
        </p:nvSpPr>
        <p:spPr>
          <a:xfrm>
            <a:off x="8072462" y="6143644"/>
            <a:ext cx="500066" cy="571504"/>
          </a:xfrm>
          <a:prstGeom prst="ellipse">
            <a:avLst/>
          </a:prstGeom>
          <a:solidFill>
            <a:srgbClr val="FF0000"/>
          </a:solidFill>
          <a:ln w="57150">
            <a:solidFill>
              <a:srgbClr val="00206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3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D:\Desktop\Для презентаций\Картинки для школьн.презент\школьник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6143636" y="2428868"/>
            <a:ext cx="3143240" cy="4205409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428596" y="214290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500034" y="642918"/>
            <a:ext cx="8143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57158" y="357166"/>
            <a:ext cx="78581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– Одноклассник Дима решил помочь  Васе выучить словарные слова:   </a:t>
            </a:r>
            <a:endParaRPr lang="ru-RU" dirty="0"/>
          </a:p>
        </p:txBody>
      </p:sp>
      <p:pic>
        <p:nvPicPr>
          <p:cNvPr id="11" name="Picture 6" descr="D:\Desktop\Для презентаций\Картинки для школьн.презент\Рисунок1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4429124" y="1000108"/>
            <a:ext cx="2214578" cy="3838451"/>
          </a:xfrm>
          <a:prstGeom prst="rect">
            <a:avLst/>
          </a:prstGeom>
          <a:noFill/>
        </p:spPr>
      </p:pic>
      <p:sp>
        <p:nvSpPr>
          <p:cNvPr id="12" name="Прямоугольник 11"/>
          <p:cNvSpPr/>
          <p:nvPr/>
        </p:nvSpPr>
        <p:spPr>
          <a:xfrm>
            <a:off x="971600" y="1196752"/>
            <a:ext cx="3143272" cy="28575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ч…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рный</a:t>
            </a:r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к…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ртоф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…ль</a:t>
            </a:r>
          </a:p>
          <a:p>
            <a:pPr algn="ctr"/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971600" y="1196752"/>
            <a:ext cx="3143272" cy="28575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ч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ё</a:t>
            </a:r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рный</a:t>
            </a:r>
          </a:p>
          <a:p>
            <a:pPr algn="ctr"/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ртоф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ль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971600" y="1196752"/>
            <a:ext cx="3143272" cy="2857520"/>
          </a:xfrm>
          <a:prstGeom prst="rect">
            <a:avLst/>
          </a:prstGeom>
          <a:solidFill>
            <a:srgbClr val="4F81BD">
              <a:alpha val="0"/>
            </a:srgb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право 20">
            <a:hlinkClick r:id="rId4" action="ppaction://hlinksldjump"/>
          </p:cNvPr>
          <p:cNvSpPr/>
          <p:nvPr/>
        </p:nvSpPr>
        <p:spPr>
          <a:xfrm>
            <a:off x="8215338" y="6143644"/>
            <a:ext cx="714380" cy="571504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>
            <a:hlinkClick r:id="" action="ppaction://hlinkshowjump?jump=nextslide"/>
          </p:cNvPr>
          <p:cNvSpPr/>
          <p:nvPr/>
        </p:nvSpPr>
        <p:spPr>
          <a:xfrm>
            <a:off x="8072462" y="6143644"/>
            <a:ext cx="500066" cy="571504"/>
          </a:xfrm>
          <a:prstGeom prst="ellipse">
            <a:avLst/>
          </a:prstGeom>
          <a:solidFill>
            <a:srgbClr val="FF0000"/>
          </a:solidFill>
          <a:ln w="57150">
            <a:solidFill>
              <a:srgbClr val="00206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19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9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13" grpId="0" animBg="1"/>
      <p:bldP spid="13" grpId="1" animBg="1"/>
      <p:bldP spid="1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D:\Desktop\Для презентаций\Картинки для школьн.презент\школьник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6143636" y="2428868"/>
            <a:ext cx="3143240" cy="4205409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428596" y="214290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500034" y="642918"/>
            <a:ext cx="8143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57158" y="357166"/>
            <a:ext cx="78581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– Одноклассник Дима решил помочь  Васе выучить словарные слова:   </a:t>
            </a:r>
            <a:endParaRPr lang="ru-RU" dirty="0"/>
          </a:p>
        </p:txBody>
      </p:sp>
      <p:pic>
        <p:nvPicPr>
          <p:cNvPr id="11" name="Picture 6" descr="D:\Desktop\Для презентаций\Картинки для школьн.презент\Рисунок1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4429124" y="1000108"/>
            <a:ext cx="2214578" cy="3838451"/>
          </a:xfrm>
          <a:prstGeom prst="rect">
            <a:avLst/>
          </a:prstGeom>
          <a:noFill/>
        </p:spPr>
      </p:pic>
      <p:sp>
        <p:nvSpPr>
          <p:cNvPr id="12" name="Прямоугольник 11"/>
          <p:cNvSpPr/>
          <p:nvPr/>
        </p:nvSpPr>
        <p:spPr>
          <a:xfrm>
            <a:off x="971600" y="1196752"/>
            <a:ext cx="3143272" cy="28575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гурец</a:t>
            </a:r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п…м…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дор</a:t>
            </a:r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971600" y="1196752"/>
            <a:ext cx="3143272" cy="28575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гурец</a:t>
            </a:r>
          </a:p>
          <a:p>
            <a:pPr algn="ctr"/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дор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971600" y="1196752"/>
            <a:ext cx="3143272" cy="2857520"/>
          </a:xfrm>
          <a:prstGeom prst="rect">
            <a:avLst/>
          </a:prstGeom>
          <a:solidFill>
            <a:srgbClr val="4F81BD">
              <a:alpha val="0"/>
            </a:srgb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право 20">
            <a:hlinkClick r:id="rId4" action="ppaction://hlinksldjump"/>
          </p:cNvPr>
          <p:cNvSpPr/>
          <p:nvPr/>
        </p:nvSpPr>
        <p:spPr>
          <a:xfrm>
            <a:off x="8215338" y="6143644"/>
            <a:ext cx="714380" cy="571504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>
            <a:hlinkClick r:id="" action="ppaction://hlinkshowjump?jump=nextslide"/>
          </p:cNvPr>
          <p:cNvSpPr/>
          <p:nvPr/>
        </p:nvSpPr>
        <p:spPr>
          <a:xfrm>
            <a:off x="8072462" y="6143644"/>
            <a:ext cx="500066" cy="571504"/>
          </a:xfrm>
          <a:prstGeom prst="ellipse">
            <a:avLst/>
          </a:prstGeom>
          <a:solidFill>
            <a:srgbClr val="FF0000"/>
          </a:solidFill>
          <a:ln w="57150">
            <a:solidFill>
              <a:srgbClr val="00206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19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9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13" grpId="0" animBg="1"/>
      <p:bldP spid="13" grpId="1" animBg="1"/>
      <p:bldP spid="1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D:\Desktop\Для презентаций\Картинки для школьн.презент\школьник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6143636" y="2428868"/>
            <a:ext cx="3143240" cy="4205409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428596" y="214290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500034" y="642918"/>
            <a:ext cx="8143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57158" y="357166"/>
            <a:ext cx="78581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– Одноклассник Дима решил помочь  Васе выучить словарные слова:   </a:t>
            </a:r>
            <a:endParaRPr lang="ru-RU" dirty="0"/>
          </a:p>
        </p:txBody>
      </p:sp>
      <p:pic>
        <p:nvPicPr>
          <p:cNvPr id="11" name="Picture 6" descr="D:\Desktop\Для презентаций\Картинки для школьн.презент\Рисунок1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4429124" y="1000108"/>
            <a:ext cx="2214578" cy="3838451"/>
          </a:xfrm>
          <a:prstGeom prst="rect">
            <a:avLst/>
          </a:prstGeom>
          <a:noFill/>
        </p:spPr>
      </p:pic>
      <p:sp>
        <p:nvSpPr>
          <p:cNvPr id="12" name="Прямоугольник 11"/>
          <p:cNvSpPr/>
          <p:nvPr/>
        </p:nvSpPr>
        <p:spPr>
          <a:xfrm>
            <a:off x="928662" y="1285860"/>
            <a:ext cx="3143272" cy="28575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ов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…щи</a:t>
            </a:r>
          </a:p>
          <a:p>
            <a:pPr algn="ctr"/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…г…род</a:t>
            </a:r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928662" y="1285860"/>
            <a:ext cx="3143272" cy="28575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ов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щи</a:t>
            </a:r>
          </a:p>
          <a:p>
            <a:pPr algn="ctr"/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род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928662" y="1285860"/>
            <a:ext cx="3143272" cy="2857520"/>
          </a:xfrm>
          <a:prstGeom prst="rect">
            <a:avLst/>
          </a:prstGeom>
          <a:solidFill>
            <a:srgbClr val="4F81BD">
              <a:alpha val="0"/>
            </a:srgb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право 20">
            <a:hlinkClick r:id="rId4" action="ppaction://hlinksldjump"/>
          </p:cNvPr>
          <p:cNvSpPr/>
          <p:nvPr/>
        </p:nvSpPr>
        <p:spPr>
          <a:xfrm>
            <a:off x="8215338" y="6143644"/>
            <a:ext cx="714380" cy="571504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>
            <a:hlinkClick r:id="" action="ppaction://hlinkshowjump?jump=nextslide"/>
          </p:cNvPr>
          <p:cNvSpPr/>
          <p:nvPr/>
        </p:nvSpPr>
        <p:spPr>
          <a:xfrm>
            <a:off x="8072462" y="6143644"/>
            <a:ext cx="500066" cy="571504"/>
          </a:xfrm>
          <a:prstGeom prst="ellipse">
            <a:avLst/>
          </a:prstGeom>
          <a:solidFill>
            <a:srgbClr val="FF0000"/>
          </a:solidFill>
          <a:ln w="57150">
            <a:solidFill>
              <a:srgbClr val="00206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19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9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13" grpId="0" animBg="1"/>
      <p:bldP spid="13" grpId="1" animBg="1"/>
      <p:bldP spid="1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D:\Desktop\Для презентаций\Картинки для школьн.презент\школьник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6143636" y="2428868"/>
            <a:ext cx="3143240" cy="4205409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428596" y="214290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500034" y="642918"/>
            <a:ext cx="8143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57158" y="357166"/>
            <a:ext cx="78581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– Одноклассник Дима решил помочь  Васе выучить словарные слова:   </a:t>
            </a:r>
            <a:endParaRPr lang="ru-RU" dirty="0"/>
          </a:p>
        </p:txBody>
      </p:sp>
      <p:pic>
        <p:nvPicPr>
          <p:cNvPr id="11" name="Picture 6" descr="D:\Desktop\Для презентаций\Картинки для школьн.презент\Рисунок1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4429124" y="1000108"/>
            <a:ext cx="2214578" cy="3838451"/>
          </a:xfrm>
          <a:prstGeom prst="rect">
            <a:avLst/>
          </a:prstGeom>
          <a:noFill/>
        </p:spPr>
      </p:pic>
      <p:sp>
        <p:nvSpPr>
          <p:cNvPr id="12" name="Прямоугольник 11"/>
          <p:cNvSpPr/>
          <p:nvPr/>
        </p:nvSpPr>
        <p:spPr>
          <a:xfrm>
            <a:off x="1000100" y="1214422"/>
            <a:ext cx="3143272" cy="28575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к…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мп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…ют…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р</a:t>
            </a:r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ст…лица</a:t>
            </a:r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000100" y="1214422"/>
            <a:ext cx="3143272" cy="28575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мп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ь</a:t>
            </a:r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ют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</a:t>
            </a:r>
          </a:p>
          <a:p>
            <a:pPr algn="ctr"/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ст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лица</a:t>
            </a:r>
            <a:endParaRPr lang="ru-RU" sz="4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000100" y="1214422"/>
            <a:ext cx="3143272" cy="2857520"/>
          </a:xfrm>
          <a:prstGeom prst="rect">
            <a:avLst/>
          </a:prstGeom>
          <a:solidFill>
            <a:srgbClr val="4F81BD">
              <a:alpha val="0"/>
            </a:srgb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право 20">
            <a:hlinkClick r:id="rId4" action="ppaction://hlinksldjump"/>
          </p:cNvPr>
          <p:cNvSpPr/>
          <p:nvPr/>
        </p:nvSpPr>
        <p:spPr>
          <a:xfrm>
            <a:off x="8215338" y="6143644"/>
            <a:ext cx="714380" cy="571504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>
            <a:hlinkClick r:id="" action="ppaction://hlinkshowjump?jump=nextslide"/>
          </p:cNvPr>
          <p:cNvSpPr/>
          <p:nvPr/>
        </p:nvSpPr>
        <p:spPr>
          <a:xfrm>
            <a:off x="8072462" y="6143644"/>
            <a:ext cx="500066" cy="571504"/>
          </a:xfrm>
          <a:prstGeom prst="ellipse">
            <a:avLst/>
          </a:prstGeom>
          <a:solidFill>
            <a:srgbClr val="FF0000"/>
          </a:solidFill>
          <a:ln w="57150">
            <a:solidFill>
              <a:srgbClr val="00206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19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9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13" grpId="0" animBg="1"/>
      <p:bldP spid="13" grpId="1" animBg="1"/>
      <p:bldP spid="14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D:\Desktop\Для презентаций\Картинки для школьн.презент\школьник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6143636" y="2428868"/>
            <a:ext cx="3143240" cy="4205409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428596" y="214290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500034" y="642918"/>
            <a:ext cx="8143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57158" y="357166"/>
            <a:ext cx="78581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– Одноклассник Дима решил помочь  Васе выучить словарные слова:   </a:t>
            </a:r>
            <a:endParaRPr lang="ru-RU" dirty="0"/>
          </a:p>
        </p:txBody>
      </p:sp>
      <p:pic>
        <p:nvPicPr>
          <p:cNvPr id="11" name="Picture 6" descr="D:\Desktop\Для презентаций\Картинки для школьн.презент\Рисунок1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4429124" y="1000108"/>
            <a:ext cx="2214578" cy="3838451"/>
          </a:xfrm>
          <a:prstGeom prst="rect">
            <a:avLst/>
          </a:prstGeom>
          <a:noFill/>
        </p:spPr>
      </p:pic>
      <p:sp>
        <p:nvSpPr>
          <p:cNvPr id="12" name="Прямоугольник 11"/>
          <p:cNvSpPr/>
          <p:nvPr/>
        </p:nvSpPr>
        <p:spPr>
          <a:xfrm>
            <a:off x="928662" y="1285860"/>
            <a:ext cx="3143272" cy="28575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…бед</a:t>
            </a:r>
          </a:p>
          <a:p>
            <a:pPr algn="ctr"/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уж…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н</a:t>
            </a:r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928662" y="1285860"/>
            <a:ext cx="3143272" cy="28575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бед</a:t>
            </a:r>
          </a:p>
          <a:p>
            <a:pPr algn="ctr"/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уж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endParaRPr lang="ru-RU" sz="4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928662" y="1285860"/>
            <a:ext cx="3143272" cy="2857520"/>
          </a:xfrm>
          <a:prstGeom prst="rect">
            <a:avLst/>
          </a:prstGeom>
          <a:solidFill>
            <a:srgbClr val="4F81BD">
              <a:alpha val="0"/>
            </a:srgb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право 20">
            <a:hlinkClick r:id="rId4" action="ppaction://hlinksldjump"/>
          </p:cNvPr>
          <p:cNvSpPr/>
          <p:nvPr/>
        </p:nvSpPr>
        <p:spPr>
          <a:xfrm>
            <a:off x="8215338" y="6143644"/>
            <a:ext cx="714380" cy="571504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>
            <a:hlinkClick r:id="" action="ppaction://hlinkshowjump?jump=nextslide"/>
          </p:cNvPr>
          <p:cNvSpPr/>
          <p:nvPr/>
        </p:nvSpPr>
        <p:spPr>
          <a:xfrm>
            <a:off x="8072462" y="6143644"/>
            <a:ext cx="500066" cy="571504"/>
          </a:xfrm>
          <a:prstGeom prst="ellipse">
            <a:avLst/>
          </a:prstGeom>
          <a:solidFill>
            <a:srgbClr val="FF0000"/>
          </a:solidFill>
          <a:ln w="57150">
            <a:solidFill>
              <a:srgbClr val="00206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19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9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13" grpId="0" animBg="1"/>
      <p:bldP spid="13" grpId="1" animBg="1"/>
      <p:bldP spid="14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D:\Desktop\Для презентаций\Картинки для школьн.презент\школьник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6143636" y="2428868"/>
            <a:ext cx="3143240" cy="4205409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428596" y="214290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500034" y="642918"/>
            <a:ext cx="8143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57158" y="357166"/>
            <a:ext cx="78581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– Одноклассник Дима решил помочь  Васе выучить словарные слова:   </a:t>
            </a:r>
            <a:endParaRPr lang="ru-RU" dirty="0"/>
          </a:p>
        </p:txBody>
      </p:sp>
      <p:pic>
        <p:nvPicPr>
          <p:cNvPr id="11" name="Picture 6" descr="D:\Desktop\Для презентаций\Картинки для школьн.презент\Рисунок1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4429124" y="1000108"/>
            <a:ext cx="2214578" cy="3838451"/>
          </a:xfrm>
          <a:prstGeom prst="rect">
            <a:avLst/>
          </a:prstGeom>
          <a:noFill/>
        </p:spPr>
      </p:pic>
      <p:sp>
        <p:nvSpPr>
          <p:cNvPr id="12" name="Прямоугольник 11"/>
          <p:cNvSpPr/>
          <p:nvPr/>
        </p:nvSpPr>
        <p:spPr>
          <a:xfrm>
            <a:off x="928662" y="1285860"/>
            <a:ext cx="3143272" cy="28575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п…рог</a:t>
            </a:r>
          </a:p>
          <a:p>
            <a:pPr algn="ctr"/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ш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ссе</a:t>
            </a:r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928662" y="1285860"/>
            <a:ext cx="3143272" cy="28575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рог</a:t>
            </a:r>
          </a:p>
          <a:p>
            <a:pPr algn="ctr"/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ш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ссе</a:t>
            </a:r>
            <a:endParaRPr lang="ru-RU" sz="4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928662" y="1285860"/>
            <a:ext cx="3143272" cy="2857520"/>
          </a:xfrm>
          <a:prstGeom prst="rect">
            <a:avLst/>
          </a:prstGeom>
          <a:solidFill>
            <a:srgbClr val="4F81BD">
              <a:alpha val="0"/>
            </a:srgb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право 20">
            <a:hlinkClick r:id="rId4" action="ppaction://hlinksldjump"/>
          </p:cNvPr>
          <p:cNvSpPr/>
          <p:nvPr/>
        </p:nvSpPr>
        <p:spPr>
          <a:xfrm>
            <a:off x="8215338" y="6143644"/>
            <a:ext cx="714380" cy="571504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>
            <a:hlinkClick r:id="" action="ppaction://hlinkshowjump?jump=nextslide"/>
          </p:cNvPr>
          <p:cNvSpPr/>
          <p:nvPr/>
        </p:nvSpPr>
        <p:spPr>
          <a:xfrm>
            <a:off x="8072462" y="6143644"/>
            <a:ext cx="500066" cy="571504"/>
          </a:xfrm>
          <a:prstGeom prst="ellipse">
            <a:avLst/>
          </a:prstGeom>
          <a:solidFill>
            <a:srgbClr val="FF0000"/>
          </a:solidFill>
          <a:ln w="57150">
            <a:solidFill>
              <a:srgbClr val="00206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19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9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13" grpId="0" animBg="1"/>
      <p:bldP spid="13" grpId="1" animBg="1"/>
      <p:bldP spid="14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D:\Desktop\Для презентаций\Картинки для школьн.презент\школьник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6143636" y="2428868"/>
            <a:ext cx="3143240" cy="4205409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428596" y="214290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500034" y="642918"/>
            <a:ext cx="8143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57158" y="357166"/>
            <a:ext cx="78581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– Одноклассник Дима решил помочь  Васе выучить словарные слова:   </a:t>
            </a:r>
            <a:endParaRPr lang="ru-RU" dirty="0"/>
          </a:p>
        </p:txBody>
      </p:sp>
      <p:pic>
        <p:nvPicPr>
          <p:cNvPr id="11" name="Picture 6" descr="D:\Desktop\Для презентаций\Картинки для школьн.презент\Рисунок1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4429124" y="1000108"/>
            <a:ext cx="2214578" cy="3838451"/>
          </a:xfrm>
          <a:prstGeom prst="rect">
            <a:avLst/>
          </a:prstGeom>
          <a:noFill/>
        </p:spPr>
      </p:pic>
      <p:sp>
        <p:nvSpPr>
          <p:cNvPr id="12" name="Прямоугольник 11"/>
          <p:cNvSpPr/>
          <p:nvPr/>
        </p:nvSpPr>
        <p:spPr>
          <a:xfrm>
            <a:off x="899592" y="1196752"/>
            <a:ext cx="3143272" cy="28575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сев…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р</a:t>
            </a:r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бер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…г</a:t>
            </a:r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899592" y="1196752"/>
            <a:ext cx="3143272" cy="28575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сев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</a:t>
            </a:r>
          </a:p>
          <a:p>
            <a:pPr algn="ctr"/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бер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</a:t>
            </a:r>
            <a:endParaRPr lang="ru-RU" sz="4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899592" y="1196752"/>
            <a:ext cx="3143272" cy="2857520"/>
          </a:xfrm>
          <a:prstGeom prst="rect">
            <a:avLst/>
          </a:prstGeom>
          <a:solidFill>
            <a:srgbClr val="4F81BD">
              <a:alpha val="0"/>
            </a:srgb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право 20">
            <a:hlinkClick r:id="rId4" action="ppaction://hlinksldjump"/>
          </p:cNvPr>
          <p:cNvSpPr/>
          <p:nvPr/>
        </p:nvSpPr>
        <p:spPr>
          <a:xfrm>
            <a:off x="8215338" y="6143644"/>
            <a:ext cx="714380" cy="571504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>
            <a:hlinkClick r:id="" action="ppaction://hlinkshowjump?jump=nextslide"/>
          </p:cNvPr>
          <p:cNvSpPr/>
          <p:nvPr/>
        </p:nvSpPr>
        <p:spPr>
          <a:xfrm>
            <a:off x="8072462" y="6143644"/>
            <a:ext cx="500066" cy="571504"/>
          </a:xfrm>
          <a:prstGeom prst="ellipse">
            <a:avLst/>
          </a:prstGeom>
          <a:solidFill>
            <a:srgbClr val="FF0000"/>
          </a:solidFill>
          <a:ln w="57150">
            <a:solidFill>
              <a:srgbClr val="00206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19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9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13" grpId="0" animBg="1"/>
      <p:bldP spid="13" grpId="1" animBg="1"/>
      <p:bldP spid="14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D:\Desktop\Для презентаций\Картинки для школьн.презент\школьник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6143636" y="2428868"/>
            <a:ext cx="3143240" cy="4205409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428596" y="214290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500034" y="642918"/>
            <a:ext cx="8143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57158" y="357166"/>
            <a:ext cx="78581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– А сейчас посмотрим, как Вася Кузякин усвоил    правила русского языка. </a:t>
            </a:r>
            <a:endParaRPr lang="ru-RU" dirty="0"/>
          </a:p>
        </p:txBody>
      </p:sp>
      <p:sp>
        <p:nvSpPr>
          <p:cNvPr id="21" name="Стрелка вправо 20">
            <a:hlinkClick r:id="rId3" action="ppaction://hlinksldjump"/>
          </p:cNvPr>
          <p:cNvSpPr/>
          <p:nvPr/>
        </p:nvSpPr>
        <p:spPr>
          <a:xfrm>
            <a:off x="8215338" y="6143644"/>
            <a:ext cx="714380" cy="571504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>
            <a:hlinkClick r:id="" action="ppaction://hlinkshowjump?jump=nextslide"/>
          </p:cNvPr>
          <p:cNvSpPr/>
          <p:nvPr/>
        </p:nvSpPr>
        <p:spPr>
          <a:xfrm>
            <a:off x="8072462" y="6143644"/>
            <a:ext cx="500066" cy="571504"/>
          </a:xfrm>
          <a:prstGeom prst="ellipse">
            <a:avLst/>
          </a:prstGeom>
          <a:solidFill>
            <a:srgbClr val="FF0000"/>
          </a:solidFill>
          <a:ln w="57150">
            <a:solidFill>
              <a:srgbClr val="00206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683568" y="1297172"/>
            <a:ext cx="576064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Стоит тишина в осеннем лесу. Не слышно птичьих голосов. Пожелтели и осыпались листья в берёзовой аллее. Резко показывается на небе ясное солнышко. Скоро завьюжит  лёгким снегом  зима  узкие дорожки, ветки деревьев.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67544" y="5949280"/>
            <a:ext cx="60486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–  Назовите орфограммы в словах.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3923928" y="5733256"/>
            <a:ext cx="216024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5508104" y="5229200"/>
            <a:ext cx="216024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3707904" y="3789040"/>
            <a:ext cx="216024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971600" y="3789040"/>
            <a:ext cx="216024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5724128" y="2276872"/>
            <a:ext cx="216024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1043608" y="2348880"/>
            <a:ext cx="216024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5580112" y="1844824"/>
            <a:ext cx="216024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4860032" y="1844824"/>
            <a:ext cx="216024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3347864" y="1844824"/>
            <a:ext cx="216024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1547664" y="1844824"/>
            <a:ext cx="216024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4716016" y="3284984"/>
            <a:ext cx="216024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3995936" y="2780928"/>
            <a:ext cx="216024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1331640" y="2780928"/>
            <a:ext cx="216024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971600" y="2780928"/>
            <a:ext cx="216024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4211960" y="5229200"/>
            <a:ext cx="216024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1187624" y="5229200"/>
            <a:ext cx="216024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5724128" y="3789040"/>
            <a:ext cx="216024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1619672" y="5733256"/>
            <a:ext cx="216024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971600" y="5733256"/>
            <a:ext cx="216024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4788024" y="5733256"/>
            <a:ext cx="216024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6156176" y="3284984"/>
            <a:ext cx="216024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4355976" y="1844824"/>
            <a:ext cx="216024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3779912" y="4293096"/>
            <a:ext cx="216024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>
            <a:off x="2051720" y="2348880"/>
            <a:ext cx="432048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>
            <a:off x="1691680" y="3284984"/>
            <a:ext cx="216024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>
            <a:off x="4067944" y="4725144"/>
            <a:ext cx="216024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>
            <a:off x="5148064" y="4725144"/>
            <a:ext cx="216024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D:\Desktop\Для презентаций\Картинки для школьн.презент\школьник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6143636" y="2428868"/>
            <a:ext cx="3143240" cy="4205409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428596" y="214290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500034" y="642918"/>
            <a:ext cx="8143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Стрелка вправо 20">
            <a:hlinkClick r:id="rId3" action="ppaction://hlinksldjump"/>
          </p:cNvPr>
          <p:cNvSpPr/>
          <p:nvPr/>
        </p:nvSpPr>
        <p:spPr>
          <a:xfrm>
            <a:off x="8215338" y="6143644"/>
            <a:ext cx="714380" cy="571504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>
            <a:hlinkClick r:id="" action="ppaction://hlinkshowjump?jump=nextslide"/>
          </p:cNvPr>
          <p:cNvSpPr/>
          <p:nvPr/>
        </p:nvSpPr>
        <p:spPr>
          <a:xfrm>
            <a:off x="8072462" y="6143644"/>
            <a:ext cx="500066" cy="571504"/>
          </a:xfrm>
          <a:prstGeom prst="ellipse">
            <a:avLst/>
          </a:prstGeom>
          <a:solidFill>
            <a:srgbClr val="FF0000"/>
          </a:solidFill>
          <a:ln w="57150">
            <a:solidFill>
              <a:srgbClr val="00206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683568" y="3266942"/>
            <a:ext cx="576064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Выноска-облако 38"/>
          <p:cNvSpPr/>
          <p:nvPr/>
        </p:nvSpPr>
        <p:spPr>
          <a:xfrm rot="16782903">
            <a:off x="3223439" y="496504"/>
            <a:ext cx="2607537" cy="3640114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TextBox 39"/>
          <p:cNvSpPr txBox="1"/>
          <p:nvPr/>
        </p:nvSpPr>
        <p:spPr>
          <a:xfrm>
            <a:off x="3059832" y="1340768"/>
            <a:ext cx="302433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Спасибо, </a:t>
            </a:r>
          </a:p>
          <a:p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ребята,       </a:t>
            </a:r>
          </a:p>
          <a:p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за помощь!</a:t>
            </a:r>
            <a:endParaRPr lang="ru-RU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4" name="Picture 4" descr="D:\Desktop\Для презентаций\Картинки для школьн.презент\ученица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2555776" y="3140968"/>
            <a:ext cx="1705194" cy="3524985"/>
          </a:xfrm>
          <a:prstGeom prst="rect">
            <a:avLst/>
          </a:prstGeom>
          <a:noFill/>
        </p:spPr>
      </p:pic>
      <p:pic>
        <p:nvPicPr>
          <p:cNvPr id="48" name="Picture 3" descr="C:\Users\Admin\Pictures\Снимок 5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259632" y="2420888"/>
            <a:ext cx="1603326" cy="3799509"/>
          </a:xfrm>
          <a:prstGeom prst="rect">
            <a:avLst/>
          </a:prstGeom>
          <a:noFill/>
        </p:spPr>
      </p:pic>
      <p:pic>
        <p:nvPicPr>
          <p:cNvPr id="51" name="Picture 5" descr="D:\Desktop\Для презентаций\Картинки для школьн.презент\школьница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flipH="1">
            <a:off x="251520" y="2924944"/>
            <a:ext cx="1584176" cy="361899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000108"/>
            <a:ext cx="8929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  </a:t>
            </a:r>
            <a:endParaRPr lang="ru-RU" sz="2400" dirty="0"/>
          </a:p>
        </p:txBody>
      </p:sp>
      <p:sp>
        <p:nvSpPr>
          <p:cNvPr id="12" name="Стрелка вправо 11">
            <a:hlinkClick r:id="" action="ppaction://hlinkshowjump?jump=nextslide"/>
          </p:cNvPr>
          <p:cNvSpPr/>
          <p:nvPr/>
        </p:nvSpPr>
        <p:spPr>
          <a:xfrm>
            <a:off x="8215338" y="6143644"/>
            <a:ext cx="714380" cy="571504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>
            <a:hlinkClick r:id="rId2" action="ppaction://hlinksldjump"/>
          </p:cNvPr>
          <p:cNvSpPr/>
          <p:nvPr/>
        </p:nvSpPr>
        <p:spPr>
          <a:xfrm>
            <a:off x="8072462" y="6143644"/>
            <a:ext cx="500066" cy="571504"/>
          </a:xfrm>
          <a:prstGeom prst="ellipse">
            <a:avLst/>
          </a:prstGeom>
          <a:solidFill>
            <a:srgbClr val="FF0000"/>
          </a:solidFill>
          <a:ln w="57150">
            <a:solidFill>
              <a:srgbClr val="00206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971600" y="548680"/>
            <a:ext cx="66967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Интернет – Ресурс: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83568" y="1412776"/>
            <a:ext cx="78488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3"/>
              </a:rPr>
              <a:t>http://detsad-kitty.ru/shablon/klipart/35592-podborka-krasochnyx-kartinok-shkolnikov-na.html</a:t>
            </a:r>
            <a:r>
              <a:rPr lang="ru-RU" dirty="0" smtClean="0"/>
              <a:t> -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картинки детей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D:\Desktop\Для презентаций\Картинки для школьн.презент\школьник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6143636" y="2428868"/>
            <a:ext cx="3143240" cy="4205409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214282" y="857232"/>
            <a:ext cx="864399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вут – з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– безударная гласная, проверяемая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                               ударением.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                             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 rot="5400000" flipH="1" flipV="1">
            <a:off x="1000100" y="928670"/>
            <a:ext cx="214314" cy="7143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14282" y="1785926"/>
            <a:ext cx="83582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в кла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сс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е – кла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сс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– удвоенная согласная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14282" y="2714620"/>
            <a:ext cx="68580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ош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бок</a:t>
            </a:r>
            <a:r>
              <a:rPr lang="ru-RU" dirty="0" smtClean="0"/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– Запомни: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ж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-ш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пиши с буквой </a:t>
            </a:r>
            <a:endParaRPr lang="ru-RU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«И»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14282" y="3714752"/>
            <a:ext cx="600079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в т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традках – т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традь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–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                     словарное слово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85720" y="4857760"/>
            <a:ext cx="628654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ржу – д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ржит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– безударная 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           гласная, проверяемая ударением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857488" y="214290"/>
            <a:ext cx="278608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Проверка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Скругленный прямоугольник 13">
            <a:hlinkClick r:id="rId3" action="ppaction://hlinksldjump"/>
          </p:cNvPr>
          <p:cNvSpPr/>
          <p:nvPr/>
        </p:nvSpPr>
        <p:spPr>
          <a:xfrm>
            <a:off x="3500430" y="6072206"/>
            <a:ext cx="1285884" cy="500066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назад</a:t>
            </a:r>
            <a:endParaRPr lang="ru-RU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 rot="5400000" flipH="1" flipV="1">
            <a:off x="2357422" y="4857760"/>
            <a:ext cx="214314" cy="7143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rot="5400000" flipH="1" flipV="1">
            <a:off x="4214810" y="3714752"/>
            <a:ext cx="214314" cy="7143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rot="5400000" flipH="1" flipV="1">
            <a:off x="1643042" y="3714752"/>
            <a:ext cx="214314" cy="7143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rot="5400000" flipH="1" flipV="1">
            <a:off x="1500166" y="4857760"/>
            <a:ext cx="214314" cy="7143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D:\Desktop\Для презентаций\Картинки для школьн.презент\школьник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6143636" y="2428868"/>
            <a:ext cx="3143240" cy="4205409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428596" y="214290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– Найдите у Васи ошибки в домашнем задании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285720" y="1428736"/>
            <a:ext cx="657229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dirty="0" smtClean="0"/>
              <a:t>        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Последние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плады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и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ягады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дарит нам осень. Почернели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ягады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на небольшом деревце с раскидистой кроной и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глаткой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почти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чорной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кроной. Это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крушына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На вкус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ягады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крушыны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слаткие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но есть их нельзя: можно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отровиться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00034" y="642918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– Какие правила забыл Вася?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Скругленный прямоугольник 15">
            <a:hlinkClick r:id="rId3" action="ppaction://hlinksldjump"/>
          </p:cNvPr>
          <p:cNvSpPr/>
          <p:nvPr/>
        </p:nvSpPr>
        <p:spPr>
          <a:xfrm>
            <a:off x="2857488" y="5786454"/>
            <a:ext cx="2428892" cy="571504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проверка</a:t>
            </a:r>
            <a:endParaRPr lang="ru-RU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1428728" y="3929066"/>
            <a:ext cx="285752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5786446" y="3286124"/>
            <a:ext cx="214314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3357554" y="2643182"/>
            <a:ext cx="285752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4214810" y="2000240"/>
            <a:ext cx="285752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2928926" y="2000240"/>
            <a:ext cx="214314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5214942" y="3929066"/>
            <a:ext cx="285752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3143240" y="5214950"/>
            <a:ext cx="285752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4071934" y="4572008"/>
            <a:ext cx="285752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2928926" y="4572008"/>
            <a:ext cx="285752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1357290" y="4572008"/>
            <a:ext cx="285752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Стрелка вправо 16">
            <a:hlinkClick r:id="rId4" action="ppaction://hlinksldjump"/>
          </p:cNvPr>
          <p:cNvSpPr/>
          <p:nvPr/>
        </p:nvSpPr>
        <p:spPr>
          <a:xfrm>
            <a:off x="8215338" y="6143644"/>
            <a:ext cx="714380" cy="571504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Овал 27">
            <a:hlinkClick r:id="rId4" action="ppaction://hlinksldjump"/>
          </p:cNvPr>
          <p:cNvSpPr/>
          <p:nvPr/>
        </p:nvSpPr>
        <p:spPr>
          <a:xfrm>
            <a:off x="8072462" y="6143644"/>
            <a:ext cx="500066" cy="571504"/>
          </a:xfrm>
          <a:prstGeom prst="ellipse">
            <a:avLst/>
          </a:prstGeom>
          <a:solidFill>
            <a:srgbClr val="FF0000"/>
          </a:solidFill>
          <a:ln w="57150">
            <a:solidFill>
              <a:srgbClr val="00206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TextBox 28"/>
          <p:cNvSpPr txBox="1"/>
          <p:nvPr/>
        </p:nvSpPr>
        <p:spPr>
          <a:xfrm>
            <a:off x="428596" y="1071546"/>
            <a:ext cx="77867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– Спишите и вы этот текст, но уже без ошибок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3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D:\Desktop\Для презентаций\Картинки для школьн.презент\школьник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6143636" y="2428868"/>
            <a:ext cx="3143240" cy="4205409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928926" y="357166"/>
            <a:ext cx="321471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Проверка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1000108"/>
            <a:ext cx="892971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 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пл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ды – пл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д </a:t>
            </a:r>
            <a:r>
              <a:rPr lang="ru-RU" sz="2400" dirty="0" smtClean="0"/>
              <a:t>– безударная гласная, проверяемая </a:t>
            </a:r>
          </a:p>
          <a:p>
            <a:r>
              <a:rPr lang="ru-RU" sz="2400" dirty="0" smtClean="0"/>
              <a:t>                                                       ударением.</a:t>
            </a:r>
            <a:endParaRPr lang="ru-RU" sz="2400" dirty="0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rot="5400000" flipH="1" flipV="1">
            <a:off x="1500166" y="1000108"/>
            <a:ext cx="214314" cy="7143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rot="5400000" flipH="1" flipV="1">
            <a:off x="3929058" y="5000636"/>
            <a:ext cx="214314" cy="7143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rot="5400000" flipH="1" flipV="1">
            <a:off x="1571604" y="4929198"/>
            <a:ext cx="214314" cy="7143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57158" y="1857364"/>
            <a:ext cx="850112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/>
              <a:t>гла</a:t>
            </a:r>
            <a:r>
              <a:rPr lang="ru-RU" sz="3600" b="1" dirty="0" smtClean="0">
                <a:solidFill>
                  <a:srgbClr val="FF0000"/>
                </a:solidFill>
              </a:rPr>
              <a:t>д</a:t>
            </a:r>
            <a:r>
              <a:rPr lang="ru-RU" sz="3600" b="1" dirty="0" smtClean="0"/>
              <a:t>кой – гла</a:t>
            </a:r>
            <a:r>
              <a:rPr lang="ru-RU" sz="3600" b="1" dirty="0" smtClean="0">
                <a:solidFill>
                  <a:srgbClr val="FF0000"/>
                </a:solidFill>
              </a:rPr>
              <a:t>д</a:t>
            </a:r>
            <a:r>
              <a:rPr lang="ru-RU" sz="3600" b="1" dirty="0" smtClean="0"/>
              <a:t>енький </a:t>
            </a:r>
            <a:r>
              <a:rPr lang="ru-RU" sz="2400" b="1" dirty="0" smtClean="0"/>
              <a:t>– парная звонкая и глухая </a:t>
            </a:r>
          </a:p>
          <a:p>
            <a:r>
              <a:rPr lang="ru-RU" sz="2400" b="1" dirty="0" smtClean="0"/>
              <a:t>                                                                          согласная </a:t>
            </a:r>
            <a:endParaRPr lang="ru-RU" sz="24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285720" y="2500306"/>
            <a:ext cx="66437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ч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ё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рной –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словарное слово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85720" y="3071810"/>
            <a:ext cx="66437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круш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ru-RU" dirty="0" smtClean="0"/>
              <a:t>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ru-RU" dirty="0" smtClean="0"/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Запомни: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ж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ш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пиши с «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»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14282" y="3857628"/>
            <a:ext cx="664373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сла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кие – сла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енький –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парная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                            звонкая и глухая согласная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14282" y="4929198"/>
            <a:ext cx="664373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отр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виться – отр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ва –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безударная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               гласная, проверяемая ударением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Скругленный прямоугольник 17">
            <a:hlinkClick r:id="rId3" action="ppaction://hlinksldjump"/>
          </p:cNvPr>
          <p:cNvSpPr/>
          <p:nvPr/>
        </p:nvSpPr>
        <p:spPr>
          <a:xfrm>
            <a:off x="3500430" y="6072206"/>
            <a:ext cx="1285884" cy="500066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назад</a:t>
            </a:r>
            <a:endParaRPr lang="ru-RU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D:\Desktop\Для презентаций\Картинки для школьн.презент\школьник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6143636" y="2428868"/>
            <a:ext cx="3143240" cy="4205409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428596" y="214290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– Найдите у Васи ошибки в диктанте. 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500034" y="642918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– Какие правила забыл Вася?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Скругленный прямоугольник 15">
            <a:hlinkClick r:id="rId3" action="ppaction://hlinksldjump"/>
          </p:cNvPr>
          <p:cNvSpPr/>
          <p:nvPr/>
        </p:nvSpPr>
        <p:spPr>
          <a:xfrm>
            <a:off x="2857488" y="5786454"/>
            <a:ext cx="2428892" cy="571504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проверка</a:t>
            </a:r>
            <a:endParaRPr lang="ru-RU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28596" y="1071546"/>
            <a:ext cx="77867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– Спишите и вы этот текст, но уже без ошибок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0" name="TextBox 29"/>
          <p:cNvSpPr txBox="1"/>
          <p:nvPr/>
        </p:nvSpPr>
        <p:spPr>
          <a:xfrm>
            <a:off x="357158" y="1643050"/>
            <a:ext cx="6715172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Лисная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чящя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        Густой  листвой  покрыты 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диревья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.  Слышны 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птичи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песни.   За 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ласихой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бродит 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рыжый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ласёнок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.  Около  нары  играют  лисята.  У  белки  в 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гнизде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бильчата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.  Мать  учит  зверков  прыгать  с 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сасны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 rot="5400000">
            <a:off x="2643174" y="5286388"/>
            <a:ext cx="500066" cy="21431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rot="5400000">
            <a:off x="500034" y="4786322"/>
            <a:ext cx="500066" cy="21431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rot="5400000">
            <a:off x="4500562" y="4286256"/>
            <a:ext cx="500066" cy="21431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rot="5400000">
            <a:off x="4929190" y="3357562"/>
            <a:ext cx="500066" cy="21431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rot="5400000">
            <a:off x="1142976" y="3357562"/>
            <a:ext cx="500066" cy="21431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rot="5400000">
            <a:off x="571472" y="2857496"/>
            <a:ext cx="500066" cy="21431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rot="5400000">
            <a:off x="2214546" y="1857364"/>
            <a:ext cx="500066" cy="21431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 rot="5400000">
            <a:off x="3643306" y="3857628"/>
            <a:ext cx="500066" cy="21431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rot="5400000">
            <a:off x="500034" y="3786190"/>
            <a:ext cx="500066" cy="21431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flipH="1" flipV="1">
            <a:off x="5357818" y="5072074"/>
            <a:ext cx="285752" cy="1651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 rot="5400000">
            <a:off x="3714744" y="1857364"/>
            <a:ext cx="500066" cy="21431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 rot="5400000">
            <a:off x="4286248" y="1857364"/>
            <a:ext cx="500066" cy="21431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 rot="10800000">
            <a:off x="4929190" y="3143248"/>
            <a:ext cx="285752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Овал 47">
            <a:hlinkClick r:id="rId4" action="ppaction://hlinksldjump"/>
          </p:cNvPr>
          <p:cNvSpPr/>
          <p:nvPr/>
        </p:nvSpPr>
        <p:spPr>
          <a:xfrm>
            <a:off x="7572396" y="1071546"/>
            <a:ext cx="571504" cy="571504"/>
          </a:xfrm>
          <a:prstGeom prst="ellipse">
            <a:avLst/>
          </a:prstGeom>
          <a:solidFill>
            <a:srgbClr val="FF0000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50" name="Picture 2" descr="C:\Users\Admin\Pictures\стрелки\ar41.gif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2763403">
            <a:off x="6952582" y="600198"/>
            <a:ext cx="857256" cy="4286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4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D:\Desktop\Для презентаций\Картинки для школьн.презент\школьник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6143636" y="2428868"/>
            <a:ext cx="3143240" cy="4205409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928926" y="357166"/>
            <a:ext cx="321471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Проверка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1000108"/>
            <a:ext cx="8929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  </a:t>
            </a:r>
            <a:endParaRPr lang="ru-RU" sz="2400" dirty="0"/>
          </a:p>
        </p:txBody>
      </p:sp>
      <p:sp>
        <p:nvSpPr>
          <p:cNvPr id="18" name="Скругленный прямоугольник 17">
            <a:hlinkClick r:id="rId3" action="ppaction://hlinksldjump"/>
          </p:cNvPr>
          <p:cNvSpPr/>
          <p:nvPr/>
        </p:nvSpPr>
        <p:spPr>
          <a:xfrm>
            <a:off x="3500430" y="6072206"/>
            <a:ext cx="1285884" cy="500066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назад</a:t>
            </a:r>
            <a:endParaRPr lang="ru-RU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85720" y="1000108"/>
            <a:ext cx="885828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Безударные гласные, проверяемые ударением:</a:t>
            </a:r>
          </a:p>
          <a:p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сная – л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       д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ревья – д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рево      л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сихой – л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сёнок  - л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сь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ры –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ры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 в гн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зде – гн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ё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зда          б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льчата – б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лка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                         с с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сны -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сны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0" y="2928934"/>
            <a:ext cx="707233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Буквосочетания: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ч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щ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пиши с буквой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»,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ж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-ш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–      с буквой «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»: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                              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ч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щ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            рыж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й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57158" y="4214818"/>
            <a:ext cx="600079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Мягкий знак – показатель мягкости согласного: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                                    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зве</a:t>
            </a:r>
            <a:r>
              <a:rPr lang="ru-RU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ь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ков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57158" y="5143512"/>
            <a:ext cx="64294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Разделительный мягкий знак:   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птич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ь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и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 rot="5400000" flipH="1" flipV="1">
            <a:off x="1035819" y="1607331"/>
            <a:ext cx="142876" cy="7143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rot="5400000" flipH="1" flipV="1">
            <a:off x="3107521" y="1607331"/>
            <a:ext cx="142876" cy="7143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rot="5400000" flipH="1" flipV="1">
            <a:off x="964381" y="2035959"/>
            <a:ext cx="142876" cy="7143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rot="5400000" flipH="1" flipV="1">
            <a:off x="5822165" y="1607331"/>
            <a:ext cx="142876" cy="7143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rot="5400000" flipH="1" flipV="1">
            <a:off x="3750463" y="2035959"/>
            <a:ext cx="142876" cy="7143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rot="5400000" flipH="1" flipV="1">
            <a:off x="4179091" y="1607331"/>
            <a:ext cx="142876" cy="7143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rot="5400000" flipH="1" flipV="1">
            <a:off x="6607983" y="2035959"/>
            <a:ext cx="142876" cy="7143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rot="5400000" flipH="1" flipV="1">
            <a:off x="1607323" y="2035959"/>
            <a:ext cx="142876" cy="7143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 rot="5400000" flipH="1" flipV="1">
            <a:off x="7536677" y="2035959"/>
            <a:ext cx="142876" cy="7143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rot="5400000" flipH="1" flipV="1">
            <a:off x="3679025" y="2393149"/>
            <a:ext cx="142876" cy="7143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rot="5400000" flipH="1" flipV="1">
            <a:off x="4250529" y="2393149"/>
            <a:ext cx="142876" cy="7143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D:\Desktop\Для презентаций\Картинки для школьн.презент\школьник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6143636" y="2428868"/>
            <a:ext cx="3143240" cy="4205409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428596" y="214290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500034" y="642918"/>
            <a:ext cx="8143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Скругленный прямоугольник 15">
            <a:hlinkClick r:id="rId3" action="ppaction://hlinksldjump"/>
          </p:cNvPr>
          <p:cNvSpPr/>
          <p:nvPr/>
        </p:nvSpPr>
        <p:spPr>
          <a:xfrm>
            <a:off x="2857488" y="5786454"/>
            <a:ext cx="2428892" cy="571504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проверка</a:t>
            </a:r>
            <a:endParaRPr lang="ru-RU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57158" y="357166"/>
            <a:ext cx="78581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– Спишите и вы этот текст, но уже без ошибок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0" name="TextBox 29"/>
          <p:cNvSpPr txBox="1"/>
          <p:nvPr/>
        </p:nvSpPr>
        <p:spPr>
          <a:xfrm>
            <a:off x="428596" y="1285860"/>
            <a:ext cx="6643734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Лисная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чящя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        Густой  листвой  покрыты 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диревья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.  Слышны 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птичи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песни.   За 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ласихой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бродит 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рыжый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ласёнок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.  Около  нары  играют  лисята.  У  белки  в 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гнизде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бильчата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.  Мать  учит  зверков  прыгать  с 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сасны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D:\Desktop\Для презентаций\Картинки для школьн.презент\школьник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6143636" y="2428868"/>
            <a:ext cx="3143240" cy="4205409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428596" y="214290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500034" y="428604"/>
            <a:ext cx="82153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Проверка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Стрелка вправо 16">
            <a:hlinkClick r:id="rId3" action="ppaction://hlinksldjump"/>
          </p:cNvPr>
          <p:cNvSpPr/>
          <p:nvPr/>
        </p:nvSpPr>
        <p:spPr>
          <a:xfrm>
            <a:off x="8215338" y="6143644"/>
            <a:ext cx="714380" cy="571504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Овал 27">
            <a:hlinkClick r:id="rId4" action="ppaction://hlinksldjump"/>
          </p:cNvPr>
          <p:cNvSpPr/>
          <p:nvPr/>
        </p:nvSpPr>
        <p:spPr>
          <a:xfrm>
            <a:off x="8072462" y="6143644"/>
            <a:ext cx="500066" cy="571504"/>
          </a:xfrm>
          <a:prstGeom prst="ellipse">
            <a:avLst/>
          </a:prstGeom>
          <a:solidFill>
            <a:srgbClr val="FF0000"/>
          </a:solidFill>
          <a:ln w="57150">
            <a:solidFill>
              <a:srgbClr val="00206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TextBox 29"/>
          <p:cNvSpPr txBox="1"/>
          <p:nvPr/>
        </p:nvSpPr>
        <p:spPr>
          <a:xfrm>
            <a:off x="428596" y="1285860"/>
            <a:ext cx="6643734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Лесная  чаща.</a:t>
            </a:r>
          </a:p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        Густой  листвой  покрыты  деревья.  Слышны  птичьи  песни.   За  лосихой  бродит  рыжий  лосёнок.  Около  норы  играют  лисята.  У  белки  в  гнезде  бельчата.  Мать  учит  зверьков  прыгать  с  сосны.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2843808" y="5229200"/>
            <a:ext cx="288032" cy="0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3851920" y="3717032"/>
            <a:ext cx="288032" cy="0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5076056" y="2780928"/>
            <a:ext cx="288032" cy="0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683568" y="2780928"/>
            <a:ext cx="288032" cy="0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4355976" y="1772816"/>
            <a:ext cx="288032" cy="0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3779912" y="1772816"/>
            <a:ext cx="288032" cy="0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2339752" y="1772816"/>
            <a:ext cx="288032" cy="0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683568" y="3717032"/>
            <a:ext cx="288032" cy="0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5076056" y="3284984"/>
            <a:ext cx="288032" cy="0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1331640" y="3284984"/>
            <a:ext cx="288032" cy="0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683568" y="4725144"/>
            <a:ext cx="288032" cy="0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4644008" y="4221088"/>
            <a:ext cx="288032" cy="0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5436096" y="4725144"/>
            <a:ext cx="288032" cy="0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1075</TotalTime>
  <Words>929</Words>
  <Application>Microsoft Office PowerPoint</Application>
  <PresentationFormat>Экран (4:3)</PresentationFormat>
  <Paragraphs>242</Paragraphs>
  <Slides>29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0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User</cp:lastModifiedBy>
  <cp:revision>112</cp:revision>
  <dcterms:created xsi:type="dcterms:W3CDTF">2013-08-23T20:59:36Z</dcterms:created>
  <dcterms:modified xsi:type="dcterms:W3CDTF">2014-02-13T12:28:35Z</dcterms:modified>
</cp:coreProperties>
</file>