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6"/>
  </p:notesMasterIdLst>
  <p:sldIdLst>
    <p:sldId id="336" r:id="rId2"/>
    <p:sldId id="305" r:id="rId3"/>
    <p:sldId id="322" r:id="rId4"/>
    <p:sldId id="360" r:id="rId5"/>
    <p:sldId id="339" r:id="rId6"/>
    <p:sldId id="340" r:id="rId7"/>
    <p:sldId id="341" r:id="rId8"/>
    <p:sldId id="342" r:id="rId9"/>
    <p:sldId id="325" r:id="rId10"/>
    <p:sldId id="343" r:id="rId11"/>
    <p:sldId id="345" r:id="rId12"/>
    <p:sldId id="349" r:id="rId13"/>
    <p:sldId id="351" r:id="rId14"/>
    <p:sldId id="348" r:id="rId15"/>
    <p:sldId id="350" r:id="rId16"/>
    <p:sldId id="352" r:id="rId17"/>
    <p:sldId id="353" r:id="rId18"/>
    <p:sldId id="332" r:id="rId19"/>
    <p:sldId id="354" r:id="rId20"/>
    <p:sldId id="356" r:id="rId21"/>
    <p:sldId id="358" r:id="rId22"/>
    <p:sldId id="337" r:id="rId23"/>
    <p:sldId id="359" r:id="rId24"/>
    <p:sldId id="338" r:id="rId2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A72D4"/>
    <a:srgbClr val="B21A8E"/>
    <a:srgbClr val="934BC9"/>
    <a:srgbClr val="FD99B3"/>
    <a:srgbClr val="FFE94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2100" autoAdjust="0"/>
  </p:normalViewPr>
  <p:slideViewPr>
    <p:cSldViewPr>
      <p:cViewPr>
        <p:scale>
          <a:sx n="45" d="100"/>
          <a:sy n="45" d="100"/>
        </p:scale>
        <p:origin x="-1236" y="-60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203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E5D35B-FD56-4ECB-B704-0A4D803B6D66}" type="datetimeFigureOut">
              <a:rPr lang="ru-RU" smtClean="0"/>
              <a:pPr/>
              <a:t>23.10.2013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F60C3E-F8B8-4A34-A4B8-FCDA194103F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44905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 smtClean="0">
                <a:solidFill>
                  <a:srgbClr val="00B0F0"/>
                </a:solidFill>
              </a:rPr>
              <a:t>Актуализация знаний  Работа с числовым</a:t>
            </a:r>
            <a:r>
              <a:rPr lang="ru-RU" baseline="0" dirty="0" smtClean="0">
                <a:solidFill>
                  <a:srgbClr val="00B0F0"/>
                </a:solidFill>
              </a:rPr>
              <a:t> рядом</a:t>
            </a:r>
            <a:endParaRPr lang="ru-RU" dirty="0" smtClean="0">
              <a:solidFill>
                <a:srgbClr val="00B0F0"/>
              </a:solidFill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F60C3E-F8B8-4A34-A4B8-FCDA194103FC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F60C3E-F8B8-4A34-A4B8-FCDA194103FC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F60C3E-F8B8-4A34-A4B8-FCDA194103FC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 smtClean="0">
                <a:solidFill>
                  <a:srgbClr val="00B0F0"/>
                </a:solidFill>
              </a:rPr>
              <a:t>Актуализация знаний  Работа с числовым</a:t>
            </a:r>
            <a:r>
              <a:rPr lang="ru-RU" baseline="0" dirty="0" smtClean="0">
                <a:solidFill>
                  <a:srgbClr val="00B0F0"/>
                </a:solidFill>
              </a:rPr>
              <a:t> рядом</a:t>
            </a:r>
            <a:endParaRPr lang="ru-RU" dirty="0" smtClean="0">
              <a:solidFill>
                <a:srgbClr val="00B0F0"/>
              </a:solidFill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F60C3E-F8B8-4A34-A4B8-FCDA194103FC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 smtClean="0">
                <a:solidFill>
                  <a:srgbClr val="00B0F0"/>
                </a:solidFill>
              </a:rPr>
              <a:t>Актуализация знаний  Работа с числовым</a:t>
            </a:r>
            <a:r>
              <a:rPr lang="ru-RU" baseline="0" dirty="0" smtClean="0">
                <a:solidFill>
                  <a:srgbClr val="00B0F0"/>
                </a:solidFill>
              </a:rPr>
              <a:t> рядом</a:t>
            </a:r>
            <a:endParaRPr lang="ru-RU" dirty="0" smtClean="0">
              <a:solidFill>
                <a:srgbClr val="00B0F0"/>
              </a:solidFill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F60C3E-F8B8-4A34-A4B8-FCDA194103FC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 smtClean="0">
                <a:solidFill>
                  <a:srgbClr val="00B0F0"/>
                </a:solidFill>
              </a:rPr>
              <a:t>Актуализация знаний  Работа с числовым</a:t>
            </a:r>
            <a:r>
              <a:rPr lang="ru-RU" baseline="0" dirty="0" smtClean="0">
                <a:solidFill>
                  <a:srgbClr val="00B0F0"/>
                </a:solidFill>
              </a:rPr>
              <a:t> рядом</a:t>
            </a:r>
            <a:endParaRPr lang="ru-RU" dirty="0" smtClean="0">
              <a:solidFill>
                <a:srgbClr val="00B0F0"/>
              </a:solidFill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F60C3E-F8B8-4A34-A4B8-FCDA194103FC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F60C3E-F8B8-4A34-A4B8-FCDA194103FC}" type="slidenum">
              <a:rPr lang="ru-RU" smtClean="0"/>
              <a:pPr/>
              <a:t>21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85333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23.10.2013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Овал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Прямоугольник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23.10.2013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23.10.2013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Содержимое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Содержимое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23.10.2013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Содержимое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Содержимое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Овал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Овал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Заголовок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23.10.2013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23.10.2013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Содержимое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23.10.2013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Прямая соединительная линия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Овал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23.10.2013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23.10.2013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png"/><Relationship Id="rId4" Type="http://schemas.openxmlformats.org/officeDocument/2006/relationships/image" Target="../media/image5.jpe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12" Type="http://schemas.openxmlformats.org/officeDocument/2006/relationships/image" Target="../media/image16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png"/><Relationship Id="rId11" Type="http://schemas.openxmlformats.org/officeDocument/2006/relationships/image" Target="../media/image15.png"/><Relationship Id="rId5" Type="http://schemas.openxmlformats.org/officeDocument/2006/relationships/image" Target="../media/image9.png"/><Relationship Id="rId10" Type="http://schemas.openxmlformats.org/officeDocument/2006/relationships/image" Target="../media/image14.png"/><Relationship Id="rId4" Type="http://schemas.openxmlformats.org/officeDocument/2006/relationships/image" Target="../media/image8.png"/><Relationship Id="rId9" Type="http://schemas.openxmlformats.org/officeDocument/2006/relationships/image" Target="../media/image1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4.png"/><Relationship Id="rId4" Type="http://schemas.openxmlformats.org/officeDocument/2006/relationships/image" Target="../media/image23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12" Type="http://schemas.openxmlformats.org/officeDocument/2006/relationships/image" Target="../media/image1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png"/><Relationship Id="rId11" Type="http://schemas.openxmlformats.org/officeDocument/2006/relationships/image" Target="../media/image15.png"/><Relationship Id="rId5" Type="http://schemas.openxmlformats.org/officeDocument/2006/relationships/image" Target="../media/image9.png"/><Relationship Id="rId10" Type="http://schemas.openxmlformats.org/officeDocument/2006/relationships/image" Target="../media/image14.png"/><Relationship Id="rId4" Type="http://schemas.openxmlformats.org/officeDocument/2006/relationships/image" Target="../media/image8.png"/><Relationship Id="rId9" Type="http://schemas.openxmlformats.org/officeDocument/2006/relationships/image" Target="../media/image13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12" Type="http://schemas.openxmlformats.org/officeDocument/2006/relationships/image" Target="../media/image1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png"/><Relationship Id="rId11" Type="http://schemas.openxmlformats.org/officeDocument/2006/relationships/image" Target="../media/image17.png"/><Relationship Id="rId5" Type="http://schemas.openxmlformats.org/officeDocument/2006/relationships/image" Target="../media/image10.png"/><Relationship Id="rId10" Type="http://schemas.openxmlformats.org/officeDocument/2006/relationships/image" Target="../media/image16.png"/><Relationship Id="rId4" Type="http://schemas.openxmlformats.org/officeDocument/2006/relationships/image" Target="../media/image9.png"/><Relationship Id="rId9" Type="http://schemas.openxmlformats.org/officeDocument/2006/relationships/image" Target="../media/image14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12" Type="http://schemas.openxmlformats.org/officeDocument/2006/relationships/image" Target="../media/image1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png"/><Relationship Id="rId11" Type="http://schemas.openxmlformats.org/officeDocument/2006/relationships/image" Target="../media/image17.png"/><Relationship Id="rId5" Type="http://schemas.openxmlformats.org/officeDocument/2006/relationships/image" Target="../media/image10.png"/><Relationship Id="rId10" Type="http://schemas.openxmlformats.org/officeDocument/2006/relationships/image" Target="../media/image16.png"/><Relationship Id="rId4" Type="http://schemas.openxmlformats.org/officeDocument/2006/relationships/image" Target="../media/image9.png"/><Relationship Id="rId9" Type="http://schemas.openxmlformats.org/officeDocument/2006/relationships/image" Target="../media/image14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12" Type="http://schemas.openxmlformats.org/officeDocument/2006/relationships/image" Target="../media/image16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png"/><Relationship Id="rId11" Type="http://schemas.openxmlformats.org/officeDocument/2006/relationships/image" Target="../media/image15.png"/><Relationship Id="rId5" Type="http://schemas.openxmlformats.org/officeDocument/2006/relationships/image" Target="../media/image9.png"/><Relationship Id="rId10" Type="http://schemas.openxmlformats.org/officeDocument/2006/relationships/image" Target="../media/image14.png"/><Relationship Id="rId4" Type="http://schemas.openxmlformats.org/officeDocument/2006/relationships/image" Target="../media/image8.png"/><Relationship Id="rId9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428596" y="1785926"/>
            <a:ext cx="1818173" cy="24082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2500298" y="2479669"/>
            <a:ext cx="1111122" cy="1714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" name="Picture 4"/>
          <p:cNvPicPr>
            <a:picLocks noChangeAspect="1" noChangeArrowheads="1"/>
          </p:cNvPicPr>
          <p:nvPr/>
        </p:nvPicPr>
        <p:blipFill>
          <a:blip r:embed="rId4" cstate="screen"/>
          <a:srcRect/>
          <a:stretch>
            <a:fillRect/>
          </a:stretch>
        </p:blipFill>
        <p:spPr bwMode="auto">
          <a:xfrm>
            <a:off x="3857620" y="3122611"/>
            <a:ext cx="753568" cy="10080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TextBox 8"/>
          <p:cNvSpPr txBox="1"/>
          <p:nvPr/>
        </p:nvSpPr>
        <p:spPr>
          <a:xfrm>
            <a:off x="142844" y="142852"/>
            <a:ext cx="742955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dirty="0" smtClean="0">
                <a:solidFill>
                  <a:srgbClr val="D60093"/>
                </a:solidFill>
                <a:latin typeface="Times New Roman" pitchFamily="18" charset="0"/>
                <a:cs typeface="Times New Roman" pitchFamily="18" charset="0"/>
              </a:rPr>
              <a:t>«Моя математика» 1 класс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71406" y="785794"/>
            <a:ext cx="878687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Тема урока: «Число пять. Цифра 5</a:t>
            </a:r>
            <a:r>
              <a:rPr lang="ru-RU" sz="3200" dirty="0" smtClean="0">
                <a:solidFill>
                  <a:srgbClr val="FF0000"/>
                </a:solidFill>
              </a:rPr>
              <a:t>»</a:t>
            </a:r>
          </a:p>
        </p:txBody>
      </p:sp>
      <p:sp>
        <p:nvSpPr>
          <p:cNvPr id="7169" name="Rectangle 1"/>
          <p:cNvSpPr>
            <a:spLocks noChangeArrowheads="1"/>
          </p:cNvSpPr>
          <p:nvPr/>
        </p:nvSpPr>
        <p:spPr bwMode="auto">
          <a:xfrm>
            <a:off x="285720" y="4143380"/>
            <a:ext cx="8572560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Советы учителю.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Презентация к уроку составлена на основе заданий, расположенных в учебнике. Рекомендую открыть учебник на странице с данным уроком, прочитать задания и просмотреть их в данной презентации в режиме демонстрации.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Внимание!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Некоторые задания можно выполнять интерактивно. Например, продолжить ряд, сравнить или вставить пропущенные числа.</a:t>
            </a:r>
            <a:r>
              <a:rPr kumimoji="0" lang="ru-RU" b="0" i="1" u="none" strike="noStrike" cap="none" normalizeH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Для этого презентацию надо перевести в режим редактирования. 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1" name="Picture 3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38" y="1306692"/>
            <a:ext cx="4209650" cy="29217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" name="Прямоугольник 11"/>
          <p:cNvSpPr/>
          <p:nvPr/>
        </p:nvSpPr>
        <p:spPr>
          <a:xfrm>
            <a:off x="4895940" y="1643050"/>
            <a:ext cx="3786214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600" i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2600" i="1" dirty="0" smtClean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xit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оугольник 15"/>
          <p:cNvSpPr/>
          <p:nvPr/>
        </p:nvSpPr>
        <p:spPr>
          <a:xfrm>
            <a:off x="214282" y="3929066"/>
            <a:ext cx="8786842" cy="71438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3" name="TextBox 102"/>
          <p:cNvSpPr txBox="1"/>
          <p:nvPr/>
        </p:nvSpPr>
        <p:spPr>
          <a:xfrm>
            <a:off x="107504" y="869811"/>
            <a:ext cx="91816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FF0000"/>
                </a:solidFill>
                <a:latin typeface="Arial Narrow" pitchFamily="34" charset="0"/>
                <a:cs typeface="Arial" pitchFamily="34" charset="0"/>
              </a:rPr>
              <a:t>2</a:t>
            </a:r>
            <a:r>
              <a:rPr lang="ru-RU" sz="2800" dirty="0" smtClean="0">
                <a:solidFill>
                  <a:srgbClr val="FF0000"/>
                </a:solidFill>
                <a:latin typeface="Arial Narrow" pitchFamily="34" charset="0"/>
                <a:cs typeface="Arial" pitchFamily="34" charset="0"/>
              </a:rPr>
              <a:t>. </a:t>
            </a:r>
            <a:r>
              <a:rPr lang="ru-RU" sz="2800" dirty="0" smtClean="0">
                <a:solidFill>
                  <a:srgbClr val="002060"/>
                </a:solidFill>
                <a:latin typeface="Arial Narrow" pitchFamily="34" charset="0"/>
                <a:cs typeface="Arial" pitchFamily="34" charset="0"/>
              </a:rPr>
              <a:t>Сколько точек надо нарисовать Пете на последней карточке?</a:t>
            </a:r>
          </a:p>
        </p:txBody>
      </p:sp>
      <p:sp>
        <p:nvSpPr>
          <p:cNvPr id="132" name="Прямоугольник 131"/>
          <p:cNvSpPr/>
          <p:nvPr/>
        </p:nvSpPr>
        <p:spPr>
          <a:xfrm>
            <a:off x="6518094" y="3286124"/>
            <a:ext cx="714380" cy="642942"/>
          </a:xfrm>
          <a:prstGeom prst="rect">
            <a:avLst/>
          </a:prstGeom>
          <a:noFill/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6" name="Прямоугольник 155"/>
          <p:cNvSpPr/>
          <p:nvPr/>
        </p:nvSpPr>
        <p:spPr>
          <a:xfrm>
            <a:off x="7308000" y="142852"/>
            <a:ext cx="169315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МАТЕМАТИКА</a:t>
            </a:r>
            <a:endParaRPr lang="ru-RU" i="1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4531" y="1893574"/>
            <a:ext cx="6437313" cy="1079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58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421" y="5594002"/>
            <a:ext cx="665163" cy="665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59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776" y="5589240"/>
            <a:ext cx="669925" cy="669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60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1410" y="5589240"/>
            <a:ext cx="669925" cy="669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61" name="Picture 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2044" y="5589240"/>
            <a:ext cx="676275" cy="669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62" name="Picture 6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29028" y="5594002"/>
            <a:ext cx="665163" cy="665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63" name="Picture 7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34900" y="5589240"/>
            <a:ext cx="676275" cy="669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64" name="Picture 8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51884" y="5589240"/>
            <a:ext cx="676275" cy="669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65" name="Picture 10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68868" y="5589240"/>
            <a:ext cx="669925" cy="669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66" name="Picture 11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79502" y="5589240"/>
            <a:ext cx="676275" cy="669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67" name="Picture 12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96490" y="5611093"/>
            <a:ext cx="669925" cy="676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" name="TextBox 19"/>
          <p:cNvSpPr txBox="1"/>
          <p:nvPr/>
        </p:nvSpPr>
        <p:spPr>
          <a:xfrm>
            <a:off x="6995086" y="4653136"/>
            <a:ext cx="182538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ПРОВЕРЬ!</a:t>
            </a:r>
            <a:endParaRPr lang="ru-RU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79512" y="116632"/>
            <a:ext cx="55446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Урок 29. Число пять. Цифра 5</a:t>
            </a:r>
            <a:endParaRPr lang="ru-RU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44314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-3.7037E-7 L 0.30798 -0.33264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6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399" y="-166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5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934" y="2636912"/>
            <a:ext cx="665163" cy="665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6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17648" y="2636912"/>
            <a:ext cx="665163" cy="665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7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4" y="2661019"/>
            <a:ext cx="665163" cy="665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980728"/>
            <a:ext cx="2538859" cy="15864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64342" y="980728"/>
            <a:ext cx="2532850" cy="15864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39764" y="980728"/>
            <a:ext cx="2532850" cy="15924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3" name="TextBox 102"/>
          <p:cNvSpPr txBox="1"/>
          <p:nvPr/>
        </p:nvSpPr>
        <p:spPr>
          <a:xfrm>
            <a:off x="179512" y="512184"/>
            <a:ext cx="71284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3. </a:t>
            </a:r>
            <a:r>
              <a:rPr lang="ru-RU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Назови число предметов на каждой карточке.</a:t>
            </a:r>
          </a:p>
        </p:txBody>
      </p:sp>
      <p:sp>
        <p:nvSpPr>
          <p:cNvPr id="115" name="TextBox 114"/>
          <p:cNvSpPr txBox="1"/>
          <p:nvPr/>
        </p:nvSpPr>
        <p:spPr>
          <a:xfrm>
            <a:off x="1727684" y="2690761"/>
            <a:ext cx="1224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ПЯТЬ</a:t>
            </a:r>
            <a:endParaRPr lang="ru-RU" sz="24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2" name="TextBox 121"/>
          <p:cNvSpPr txBox="1"/>
          <p:nvPr/>
        </p:nvSpPr>
        <p:spPr>
          <a:xfrm>
            <a:off x="4470843" y="2690761"/>
            <a:ext cx="11092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ПЯТЬ</a:t>
            </a:r>
            <a:endParaRPr lang="ru-RU" sz="24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3" name="TextBox 122"/>
          <p:cNvSpPr txBox="1"/>
          <p:nvPr/>
        </p:nvSpPr>
        <p:spPr>
          <a:xfrm>
            <a:off x="7135181" y="2690761"/>
            <a:ext cx="11521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ПЯТЬ</a:t>
            </a:r>
            <a:endParaRPr lang="ru-RU" sz="24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7" name="Прямоугольник 36"/>
          <p:cNvSpPr/>
          <p:nvPr/>
        </p:nvSpPr>
        <p:spPr>
          <a:xfrm>
            <a:off x="7308000" y="142852"/>
            <a:ext cx="169315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МАТЕМАТИКА</a:t>
            </a:r>
            <a:endParaRPr lang="ru-RU" i="1" dirty="0"/>
          </a:p>
        </p:txBody>
      </p:sp>
      <p:sp>
        <p:nvSpPr>
          <p:cNvPr id="38" name="TextBox 37"/>
          <p:cNvSpPr txBox="1"/>
          <p:nvPr/>
        </p:nvSpPr>
        <p:spPr>
          <a:xfrm>
            <a:off x="179512" y="116632"/>
            <a:ext cx="55446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Урок 29. Число пять. Цифра 5</a:t>
            </a:r>
            <a:endParaRPr lang="ru-RU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6" name="TextBox 115"/>
          <p:cNvSpPr txBox="1"/>
          <p:nvPr/>
        </p:nvSpPr>
        <p:spPr>
          <a:xfrm>
            <a:off x="235195" y="3195476"/>
            <a:ext cx="775264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Число пять записывают знаком -  </a:t>
            </a:r>
            <a:r>
              <a:rPr lang="ru-RU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цифрой 5.</a:t>
            </a:r>
            <a:endParaRPr lang="ru-RU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17" name="Прямая соединительная линия 116"/>
          <p:cNvCxnSpPr>
            <a:stCxn id="119" idx="0"/>
          </p:cNvCxnSpPr>
          <p:nvPr/>
        </p:nvCxnSpPr>
        <p:spPr>
          <a:xfrm flipH="1">
            <a:off x="4541343" y="3682938"/>
            <a:ext cx="3505" cy="2682617"/>
          </a:xfrm>
          <a:prstGeom prst="line">
            <a:avLst/>
          </a:prstGeom>
          <a:ln w="12700">
            <a:solidFill>
              <a:srgbClr val="002060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Прямая соединительная линия 117"/>
          <p:cNvCxnSpPr>
            <a:stCxn id="119" idx="1"/>
            <a:endCxn id="119" idx="3"/>
          </p:cNvCxnSpPr>
          <p:nvPr/>
        </p:nvCxnSpPr>
        <p:spPr>
          <a:xfrm>
            <a:off x="3203848" y="5024247"/>
            <a:ext cx="2682000" cy="0"/>
          </a:xfrm>
          <a:prstGeom prst="line">
            <a:avLst/>
          </a:prstGeom>
          <a:ln>
            <a:solidFill>
              <a:srgbClr val="002060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9" name="Прямоугольник 118"/>
          <p:cNvSpPr/>
          <p:nvPr/>
        </p:nvSpPr>
        <p:spPr>
          <a:xfrm>
            <a:off x="3203848" y="3682938"/>
            <a:ext cx="2682000" cy="2682617"/>
          </a:xfrm>
          <a:prstGeom prst="rect">
            <a:avLst/>
          </a:prstGeom>
          <a:noFill/>
          <a:ln w="28575">
            <a:solidFill>
              <a:srgbClr val="00206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0" name="32-конечная звезда 119"/>
          <p:cNvSpPr/>
          <p:nvPr/>
        </p:nvSpPr>
        <p:spPr>
          <a:xfrm>
            <a:off x="4674323" y="3699008"/>
            <a:ext cx="232832" cy="193041"/>
          </a:xfrm>
          <a:prstGeom prst="star32">
            <a:avLst>
              <a:gd name="adj" fmla="val 26255"/>
            </a:avLst>
          </a:prstGeom>
          <a:solidFill>
            <a:srgbClr val="FFFF00"/>
          </a:solidFill>
          <a:ln w="31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1" name="Дуга 120"/>
          <p:cNvSpPr/>
          <p:nvPr/>
        </p:nvSpPr>
        <p:spPr>
          <a:xfrm rot="2279206">
            <a:off x="4440438" y="4423178"/>
            <a:ext cx="1446009" cy="1473478"/>
          </a:xfrm>
          <a:prstGeom prst="arc">
            <a:avLst>
              <a:gd name="adj1" fmla="val 10381678"/>
              <a:gd name="adj2" fmla="val 20295603"/>
            </a:avLst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002060"/>
              </a:solidFill>
            </a:endParaRPr>
          </a:p>
        </p:txBody>
      </p:sp>
      <p:sp>
        <p:nvSpPr>
          <p:cNvPr id="127" name="Дуга 126"/>
          <p:cNvSpPr/>
          <p:nvPr/>
        </p:nvSpPr>
        <p:spPr>
          <a:xfrm rot="6451496">
            <a:off x="4707254" y="2754511"/>
            <a:ext cx="1228597" cy="1216853"/>
          </a:xfrm>
          <a:prstGeom prst="arc">
            <a:avLst>
              <a:gd name="adj1" fmla="val 17183731"/>
              <a:gd name="adj2" fmla="val 2178558"/>
            </a:avLst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002060"/>
              </a:solidFill>
            </a:endParaRPr>
          </a:p>
        </p:txBody>
      </p:sp>
      <p:cxnSp>
        <p:nvCxnSpPr>
          <p:cNvPr id="13" name="Прямая соединительная линия 12"/>
          <p:cNvCxnSpPr/>
          <p:nvPr/>
        </p:nvCxnSpPr>
        <p:spPr>
          <a:xfrm flipH="1">
            <a:off x="4550030" y="3682939"/>
            <a:ext cx="281244" cy="1104343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Дуга 13"/>
          <p:cNvSpPr/>
          <p:nvPr/>
        </p:nvSpPr>
        <p:spPr>
          <a:xfrm rot="6561880">
            <a:off x="4076726" y="4574968"/>
            <a:ext cx="2091465" cy="1454513"/>
          </a:xfrm>
          <a:prstGeom prst="arc">
            <a:avLst>
              <a:gd name="adj1" fmla="val 15213556"/>
              <a:gd name="adj2" fmla="val 2448196"/>
            </a:avLst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53080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20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20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2500"/>
                            </p:stCondLst>
                            <p:childTnLst>
                              <p:par>
                                <p:cTn id="5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3000"/>
                            </p:stCondLst>
                            <p:childTnLst>
                              <p:par>
                                <p:cTn id="55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3500"/>
                            </p:stCondLst>
                            <p:childTnLst>
                              <p:par>
                                <p:cTn id="5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1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5500"/>
                            </p:stCondLst>
                            <p:childTnLst>
                              <p:par>
                                <p:cTn id="63" presetID="22" presetClass="entr" presetSubtype="8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20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7500"/>
                            </p:stCondLst>
                            <p:childTnLst>
                              <p:par>
                                <p:cTn id="67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9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9500"/>
                            </p:stCondLst>
                            <p:childTnLst>
                              <p:par>
                                <p:cTn id="7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20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5" grpId="0"/>
      <p:bldP spid="122" grpId="0"/>
      <p:bldP spid="123" grpId="0"/>
      <p:bldP spid="116" grpId="0"/>
      <p:bldP spid="119" grpId="0" animBg="1"/>
      <p:bldP spid="120" grpId="0" animBg="1"/>
      <p:bldP spid="120" grpId="1" animBg="1"/>
      <p:bldP spid="121" grpId="1" animBg="1"/>
      <p:bldP spid="127" grpId="0" animBg="1"/>
      <p:bldP spid="1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5" name="Прямая соединительная линия 44"/>
          <p:cNvCxnSpPr/>
          <p:nvPr/>
        </p:nvCxnSpPr>
        <p:spPr>
          <a:xfrm rot="5400000">
            <a:off x="7887899" y="2762835"/>
            <a:ext cx="357190" cy="79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Прямая соединительная линия 3"/>
          <p:cNvCxnSpPr/>
          <p:nvPr/>
        </p:nvCxnSpPr>
        <p:spPr>
          <a:xfrm>
            <a:off x="642910" y="2803892"/>
            <a:ext cx="8143932" cy="182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 rot="5400000">
            <a:off x="1393406" y="2779770"/>
            <a:ext cx="357190" cy="79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/>
          <p:cNvCxnSpPr/>
          <p:nvPr/>
        </p:nvCxnSpPr>
        <p:spPr>
          <a:xfrm rot="5400000">
            <a:off x="3017029" y="2779373"/>
            <a:ext cx="357190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1373820" y="3106134"/>
            <a:ext cx="3571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</a:t>
            </a:r>
            <a:endParaRPr lang="ru-RU" sz="3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4644008" y="3106134"/>
            <a:ext cx="3571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3</a:t>
            </a:r>
            <a:endParaRPr lang="ru-RU" sz="3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3059832" y="3106134"/>
            <a:ext cx="3571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</a:t>
            </a:r>
            <a:endParaRPr lang="ru-RU" sz="3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6303042" y="3106134"/>
            <a:ext cx="3571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4</a:t>
            </a:r>
            <a:endParaRPr lang="ru-RU" sz="3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7308000" y="142852"/>
            <a:ext cx="169315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МАТЕМАТИКА</a:t>
            </a:r>
            <a:endParaRPr lang="ru-RU" i="1" dirty="0"/>
          </a:p>
        </p:txBody>
      </p:sp>
      <p:sp>
        <p:nvSpPr>
          <p:cNvPr id="26" name="Прямоугольник 25"/>
          <p:cNvSpPr/>
          <p:nvPr/>
        </p:nvSpPr>
        <p:spPr>
          <a:xfrm>
            <a:off x="766373" y="5661248"/>
            <a:ext cx="412292" cy="584775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none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</a:t>
            </a:r>
            <a:endParaRPr lang="ru-RU" sz="3200" dirty="0"/>
          </a:p>
        </p:txBody>
      </p:sp>
      <p:sp>
        <p:nvSpPr>
          <p:cNvPr id="27" name="Прямоугольник 26"/>
          <p:cNvSpPr/>
          <p:nvPr/>
        </p:nvSpPr>
        <p:spPr>
          <a:xfrm>
            <a:off x="1403648" y="5661248"/>
            <a:ext cx="412292" cy="584775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none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</a:t>
            </a:r>
            <a:endParaRPr lang="ru-RU" sz="3200" dirty="0"/>
          </a:p>
        </p:txBody>
      </p:sp>
      <p:sp>
        <p:nvSpPr>
          <p:cNvPr id="28" name="Прямоугольник 27"/>
          <p:cNvSpPr/>
          <p:nvPr/>
        </p:nvSpPr>
        <p:spPr>
          <a:xfrm>
            <a:off x="2051720" y="5661248"/>
            <a:ext cx="412292" cy="584775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none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3</a:t>
            </a:r>
            <a:endParaRPr lang="ru-RU" sz="3200" dirty="0"/>
          </a:p>
        </p:txBody>
      </p:sp>
      <p:sp>
        <p:nvSpPr>
          <p:cNvPr id="29" name="Прямоугольник 28"/>
          <p:cNvSpPr/>
          <p:nvPr/>
        </p:nvSpPr>
        <p:spPr>
          <a:xfrm>
            <a:off x="2699792" y="5661248"/>
            <a:ext cx="412292" cy="584775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none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4</a:t>
            </a:r>
            <a:endParaRPr lang="ru-RU" sz="3200" dirty="0"/>
          </a:p>
        </p:txBody>
      </p:sp>
      <p:sp>
        <p:nvSpPr>
          <p:cNvPr id="30" name="Прямоугольник 29"/>
          <p:cNvSpPr/>
          <p:nvPr/>
        </p:nvSpPr>
        <p:spPr>
          <a:xfrm>
            <a:off x="4082582" y="5661248"/>
            <a:ext cx="425116" cy="584775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none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+</a:t>
            </a:r>
            <a:endParaRPr lang="ru-RU" sz="3200" dirty="0"/>
          </a:p>
        </p:txBody>
      </p:sp>
      <p:sp>
        <p:nvSpPr>
          <p:cNvPr id="31" name="Прямоугольник 30"/>
          <p:cNvSpPr/>
          <p:nvPr/>
        </p:nvSpPr>
        <p:spPr>
          <a:xfrm>
            <a:off x="4732750" y="5661248"/>
            <a:ext cx="307364" cy="584775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-</a:t>
            </a:r>
            <a:endParaRPr lang="ru-RU" sz="3200" dirty="0"/>
          </a:p>
        </p:txBody>
      </p:sp>
      <p:sp>
        <p:nvSpPr>
          <p:cNvPr id="32" name="Прямоугольник 31"/>
          <p:cNvSpPr/>
          <p:nvPr/>
        </p:nvSpPr>
        <p:spPr>
          <a:xfrm>
            <a:off x="642909" y="4149080"/>
            <a:ext cx="4092329" cy="936104"/>
          </a:xfrm>
          <a:prstGeom prst="rect">
            <a:avLst/>
          </a:prstGeom>
          <a:noFill/>
          <a:ln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Прямоугольник 32"/>
          <p:cNvSpPr/>
          <p:nvPr/>
        </p:nvSpPr>
        <p:spPr>
          <a:xfrm>
            <a:off x="5276807" y="5661248"/>
            <a:ext cx="425116" cy="584775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none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=</a:t>
            </a:r>
            <a:endParaRPr lang="ru-RU" sz="3200" dirty="0"/>
          </a:p>
        </p:txBody>
      </p:sp>
      <p:cxnSp>
        <p:nvCxnSpPr>
          <p:cNvPr id="34" name="Прямая соединительная линия 33"/>
          <p:cNvCxnSpPr/>
          <p:nvPr/>
        </p:nvCxnSpPr>
        <p:spPr>
          <a:xfrm rot="5400000">
            <a:off x="6264275" y="2751989"/>
            <a:ext cx="357190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/>
          <p:nvPr/>
        </p:nvCxnSpPr>
        <p:spPr>
          <a:xfrm rot="5400000">
            <a:off x="4640652" y="2779770"/>
            <a:ext cx="357190" cy="79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Блок-схема: узел 36"/>
          <p:cNvSpPr/>
          <p:nvPr/>
        </p:nvSpPr>
        <p:spPr>
          <a:xfrm>
            <a:off x="6372200" y="2726588"/>
            <a:ext cx="107157" cy="107157"/>
          </a:xfrm>
          <a:prstGeom prst="flowChartConnector">
            <a:avLst/>
          </a:prstGeom>
          <a:solidFill>
            <a:srgbClr val="FF0000"/>
          </a:solidFill>
          <a:ln w="19050">
            <a:solidFill>
              <a:srgbClr val="C0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3" name="Прямоугольник 62"/>
          <p:cNvSpPr/>
          <p:nvPr/>
        </p:nvSpPr>
        <p:spPr>
          <a:xfrm>
            <a:off x="5893537" y="4430142"/>
            <a:ext cx="3250463" cy="1754326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i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Внимание!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i="1" dirty="0" smtClean="0">
                <a:solidFill>
                  <a:srgbClr val="0070C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Данное задание можно выполнить интерактивно. 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i="1" dirty="0" smtClean="0">
                <a:solidFill>
                  <a:srgbClr val="0070C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Для этого презентацию надо перевести в режим редактирования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173342" y="639852"/>
            <a:ext cx="87191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5.</a:t>
            </a:r>
            <a:r>
              <a:rPr lang="ru-RU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Какие равенства можно записать к рисункам?</a:t>
            </a:r>
          </a:p>
        </p:txBody>
      </p:sp>
      <p:sp>
        <p:nvSpPr>
          <p:cNvPr id="44" name="Блок-схема: узел 43"/>
          <p:cNvSpPr/>
          <p:nvPr/>
        </p:nvSpPr>
        <p:spPr>
          <a:xfrm>
            <a:off x="8013312" y="2748944"/>
            <a:ext cx="107157" cy="107157"/>
          </a:xfrm>
          <a:prstGeom prst="flowChartConnector">
            <a:avLst/>
          </a:prstGeom>
          <a:solidFill>
            <a:srgbClr val="FF0000"/>
          </a:solidFill>
          <a:ln w="19050">
            <a:solidFill>
              <a:srgbClr val="C0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6" name="Дуга 35"/>
          <p:cNvSpPr/>
          <p:nvPr/>
        </p:nvSpPr>
        <p:spPr>
          <a:xfrm rot="19045882">
            <a:off x="6091550" y="2247762"/>
            <a:ext cx="2312767" cy="2396229"/>
          </a:xfrm>
          <a:prstGeom prst="arc">
            <a:avLst/>
          </a:prstGeom>
          <a:ln w="28575">
            <a:solidFill>
              <a:srgbClr val="7030A0"/>
            </a:solidFill>
            <a:headEnd type="oval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2" name="TextBox 41"/>
          <p:cNvSpPr txBox="1"/>
          <p:nvPr/>
        </p:nvSpPr>
        <p:spPr>
          <a:xfrm>
            <a:off x="6932630" y="1700808"/>
            <a:ext cx="95173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+1</a:t>
            </a:r>
            <a:endParaRPr lang="ru-RU" sz="3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8" name="Прямоугольник 47"/>
          <p:cNvSpPr/>
          <p:nvPr/>
        </p:nvSpPr>
        <p:spPr>
          <a:xfrm>
            <a:off x="7884368" y="3106134"/>
            <a:ext cx="462877" cy="584775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endParaRPr lang="ru-RU" sz="3200" dirty="0"/>
          </a:p>
        </p:txBody>
      </p:sp>
      <p:sp>
        <p:nvSpPr>
          <p:cNvPr id="49" name="Прямоугольник 48"/>
          <p:cNvSpPr/>
          <p:nvPr/>
        </p:nvSpPr>
        <p:spPr>
          <a:xfrm>
            <a:off x="3295612" y="5661248"/>
            <a:ext cx="412292" cy="584775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none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5</a:t>
            </a:r>
            <a:endParaRPr lang="ru-RU" sz="3200" dirty="0"/>
          </a:p>
        </p:txBody>
      </p:sp>
      <p:sp>
        <p:nvSpPr>
          <p:cNvPr id="51" name="TextBox 50"/>
          <p:cNvSpPr txBox="1"/>
          <p:nvPr/>
        </p:nvSpPr>
        <p:spPr>
          <a:xfrm>
            <a:off x="6265347" y="1239143"/>
            <a:ext cx="26271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Вправо  - плюс</a:t>
            </a:r>
            <a:endParaRPr lang="ru-RU" sz="24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179512" y="116632"/>
            <a:ext cx="55446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Урок 29. Число пять. Цифра 5</a:t>
            </a:r>
            <a:endParaRPr lang="ru-RU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5149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5" name="Прямая соединительная линия 44"/>
          <p:cNvCxnSpPr/>
          <p:nvPr/>
        </p:nvCxnSpPr>
        <p:spPr>
          <a:xfrm rot="5400000">
            <a:off x="7887899" y="2762835"/>
            <a:ext cx="357190" cy="79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Прямая соединительная линия 3"/>
          <p:cNvCxnSpPr/>
          <p:nvPr/>
        </p:nvCxnSpPr>
        <p:spPr>
          <a:xfrm>
            <a:off x="642910" y="2803892"/>
            <a:ext cx="8143932" cy="182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 rot="5400000">
            <a:off x="1393406" y="2779770"/>
            <a:ext cx="357190" cy="79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/>
          <p:cNvCxnSpPr/>
          <p:nvPr/>
        </p:nvCxnSpPr>
        <p:spPr>
          <a:xfrm rot="5400000">
            <a:off x="3017029" y="2779373"/>
            <a:ext cx="357190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1373820" y="3106134"/>
            <a:ext cx="3571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</a:t>
            </a:r>
            <a:endParaRPr lang="ru-RU" sz="3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4644008" y="3106134"/>
            <a:ext cx="3571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3</a:t>
            </a:r>
            <a:endParaRPr lang="ru-RU" sz="3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3059832" y="3106134"/>
            <a:ext cx="3571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</a:t>
            </a:r>
            <a:endParaRPr lang="ru-RU" sz="3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6303042" y="3106134"/>
            <a:ext cx="3571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4</a:t>
            </a:r>
            <a:endParaRPr lang="ru-RU" sz="3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7308000" y="142852"/>
            <a:ext cx="169315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МАТЕМАТИКА</a:t>
            </a:r>
            <a:endParaRPr lang="ru-RU" i="1" dirty="0"/>
          </a:p>
        </p:txBody>
      </p:sp>
      <p:sp>
        <p:nvSpPr>
          <p:cNvPr id="26" name="Прямоугольник 25"/>
          <p:cNvSpPr/>
          <p:nvPr/>
        </p:nvSpPr>
        <p:spPr>
          <a:xfrm>
            <a:off x="766373" y="5661248"/>
            <a:ext cx="412292" cy="584775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none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</a:t>
            </a:r>
            <a:endParaRPr lang="ru-RU" sz="3200" dirty="0"/>
          </a:p>
        </p:txBody>
      </p:sp>
      <p:sp>
        <p:nvSpPr>
          <p:cNvPr id="27" name="Прямоугольник 26"/>
          <p:cNvSpPr/>
          <p:nvPr/>
        </p:nvSpPr>
        <p:spPr>
          <a:xfrm>
            <a:off x="1403648" y="5661248"/>
            <a:ext cx="412292" cy="584775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none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</a:t>
            </a:r>
            <a:endParaRPr lang="ru-RU" sz="3200" dirty="0"/>
          </a:p>
        </p:txBody>
      </p:sp>
      <p:sp>
        <p:nvSpPr>
          <p:cNvPr id="28" name="Прямоугольник 27"/>
          <p:cNvSpPr/>
          <p:nvPr/>
        </p:nvSpPr>
        <p:spPr>
          <a:xfrm>
            <a:off x="2051720" y="5661248"/>
            <a:ext cx="412292" cy="584775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none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3</a:t>
            </a:r>
            <a:endParaRPr lang="ru-RU" sz="3200" dirty="0"/>
          </a:p>
        </p:txBody>
      </p:sp>
      <p:sp>
        <p:nvSpPr>
          <p:cNvPr id="29" name="Прямоугольник 28"/>
          <p:cNvSpPr/>
          <p:nvPr/>
        </p:nvSpPr>
        <p:spPr>
          <a:xfrm>
            <a:off x="2699792" y="5661248"/>
            <a:ext cx="412292" cy="584775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none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4</a:t>
            </a:r>
            <a:endParaRPr lang="ru-RU" sz="3200" dirty="0"/>
          </a:p>
        </p:txBody>
      </p:sp>
      <p:sp>
        <p:nvSpPr>
          <p:cNvPr id="30" name="Прямоугольник 29"/>
          <p:cNvSpPr/>
          <p:nvPr/>
        </p:nvSpPr>
        <p:spPr>
          <a:xfrm>
            <a:off x="4082582" y="5661248"/>
            <a:ext cx="425116" cy="584775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none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+</a:t>
            </a:r>
            <a:endParaRPr lang="ru-RU" sz="3200" dirty="0"/>
          </a:p>
        </p:txBody>
      </p:sp>
      <p:sp>
        <p:nvSpPr>
          <p:cNvPr id="31" name="Прямоугольник 30"/>
          <p:cNvSpPr/>
          <p:nvPr/>
        </p:nvSpPr>
        <p:spPr>
          <a:xfrm>
            <a:off x="4732750" y="5661248"/>
            <a:ext cx="307364" cy="584775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-</a:t>
            </a:r>
            <a:endParaRPr lang="ru-RU" sz="3200" dirty="0"/>
          </a:p>
        </p:txBody>
      </p:sp>
      <p:sp>
        <p:nvSpPr>
          <p:cNvPr id="32" name="Прямоугольник 31"/>
          <p:cNvSpPr/>
          <p:nvPr/>
        </p:nvSpPr>
        <p:spPr>
          <a:xfrm>
            <a:off x="642909" y="4182189"/>
            <a:ext cx="4092329" cy="936104"/>
          </a:xfrm>
          <a:prstGeom prst="rect">
            <a:avLst/>
          </a:prstGeom>
          <a:noFill/>
          <a:ln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Прямоугольник 32"/>
          <p:cNvSpPr/>
          <p:nvPr/>
        </p:nvSpPr>
        <p:spPr>
          <a:xfrm>
            <a:off x="5276807" y="5661248"/>
            <a:ext cx="425116" cy="584775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none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=</a:t>
            </a:r>
            <a:endParaRPr lang="ru-RU" sz="3200" dirty="0"/>
          </a:p>
        </p:txBody>
      </p:sp>
      <p:cxnSp>
        <p:nvCxnSpPr>
          <p:cNvPr id="34" name="Прямая соединительная линия 33"/>
          <p:cNvCxnSpPr/>
          <p:nvPr/>
        </p:nvCxnSpPr>
        <p:spPr>
          <a:xfrm rot="5400000">
            <a:off x="6264275" y="2751989"/>
            <a:ext cx="357190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/>
          <p:nvPr/>
        </p:nvCxnSpPr>
        <p:spPr>
          <a:xfrm rot="5400000">
            <a:off x="4640652" y="2779770"/>
            <a:ext cx="357190" cy="79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Блок-схема: узел 36"/>
          <p:cNvSpPr/>
          <p:nvPr/>
        </p:nvSpPr>
        <p:spPr>
          <a:xfrm>
            <a:off x="6372200" y="2726588"/>
            <a:ext cx="107157" cy="107157"/>
          </a:xfrm>
          <a:prstGeom prst="flowChartConnector">
            <a:avLst/>
          </a:prstGeom>
          <a:solidFill>
            <a:srgbClr val="FF0000"/>
          </a:solidFill>
          <a:ln w="19050">
            <a:solidFill>
              <a:srgbClr val="C0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173342" y="639852"/>
            <a:ext cx="87191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5.</a:t>
            </a:r>
            <a:r>
              <a:rPr lang="ru-RU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Какие равенства можно записать к рисункам?</a:t>
            </a:r>
          </a:p>
        </p:txBody>
      </p:sp>
      <p:sp>
        <p:nvSpPr>
          <p:cNvPr id="44" name="Блок-схема: узел 43"/>
          <p:cNvSpPr/>
          <p:nvPr/>
        </p:nvSpPr>
        <p:spPr>
          <a:xfrm>
            <a:off x="8013312" y="2748944"/>
            <a:ext cx="107157" cy="107157"/>
          </a:xfrm>
          <a:prstGeom prst="flowChartConnector">
            <a:avLst/>
          </a:prstGeom>
          <a:solidFill>
            <a:srgbClr val="FF0000"/>
          </a:solidFill>
          <a:ln w="19050">
            <a:solidFill>
              <a:srgbClr val="C0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6" name="Дуга 35"/>
          <p:cNvSpPr/>
          <p:nvPr/>
        </p:nvSpPr>
        <p:spPr>
          <a:xfrm rot="19045882">
            <a:off x="6091550" y="2247762"/>
            <a:ext cx="2312767" cy="2396229"/>
          </a:xfrm>
          <a:prstGeom prst="arc">
            <a:avLst/>
          </a:prstGeom>
          <a:ln w="28575">
            <a:solidFill>
              <a:srgbClr val="7030A0"/>
            </a:solidFill>
            <a:headEnd type="oval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2" name="TextBox 41"/>
          <p:cNvSpPr txBox="1"/>
          <p:nvPr/>
        </p:nvSpPr>
        <p:spPr>
          <a:xfrm>
            <a:off x="6932630" y="1700808"/>
            <a:ext cx="95173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+1</a:t>
            </a:r>
            <a:endParaRPr lang="ru-RU" sz="3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8" name="Прямоугольник 47"/>
          <p:cNvSpPr/>
          <p:nvPr/>
        </p:nvSpPr>
        <p:spPr>
          <a:xfrm>
            <a:off x="7884368" y="3106134"/>
            <a:ext cx="462877" cy="584775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endParaRPr lang="ru-RU" sz="3200" dirty="0"/>
          </a:p>
        </p:txBody>
      </p:sp>
      <p:sp>
        <p:nvSpPr>
          <p:cNvPr id="49" name="Прямоугольник 48"/>
          <p:cNvSpPr/>
          <p:nvPr/>
        </p:nvSpPr>
        <p:spPr>
          <a:xfrm>
            <a:off x="3295612" y="5661248"/>
            <a:ext cx="412292" cy="584775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none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5</a:t>
            </a:r>
            <a:endParaRPr lang="ru-RU" sz="3200" dirty="0"/>
          </a:p>
        </p:txBody>
      </p:sp>
      <p:sp>
        <p:nvSpPr>
          <p:cNvPr id="51" name="TextBox 50"/>
          <p:cNvSpPr txBox="1"/>
          <p:nvPr/>
        </p:nvSpPr>
        <p:spPr>
          <a:xfrm>
            <a:off x="6265347" y="1239143"/>
            <a:ext cx="26271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Вправо  - плюс</a:t>
            </a:r>
            <a:endParaRPr lang="ru-RU" sz="24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7929586" y="3106133"/>
            <a:ext cx="3571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5</a:t>
            </a:r>
            <a:endParaRPr lang="ru-RU" sz="3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179512" y="116632"/>
            <a:ext cx="55446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Число пять. Цифра 5</a:t>
            </a:r>
            <a:endParaRPr lang="ru-RU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6995086" y="5517232"/>
            <a:ext cx="182538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ПРОВЕРЬ!</a:t>
            </a:r>
            <a:endParaRPr lang="ru-RU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8503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-2.02312E-6 L -0.18785 -0.18936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392" y="-948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-2.02312E-6 L -0.26094 -0.18936 " pathEditMode="relative" rAng="0" ptsTypes="AA">
                                      <p:cBhvr>
                                        <p:cTn id="20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056" y="-948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778E-17 -2.02312E-6 L 0.19688 -0.18936 " pathEditMode="relative" rAng="0" ptsTypes="AA">
                                      <p:cBhvr>
                                        <p:cTn id="24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844" y="-948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-2.02312E-6 L -0.21841 -0.18936 " pathEditMode="relative" rAng="0" ptsTypes="AA">
                                      <p:cBhvr>
                                        <p:cTn id="28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920" y="-948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-2.02312E-6 L 0.0934 -0.18936 " pathEditMode="relative" rAng="0" ptsTypes="AA">
                                      <p:cBhvr>
                                        <p:cTn id="32" dur="2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670" y="-948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  <p:bldP spid="29" grpId="0" animBg="1"/>
      <p:bldP spid="30" grpId="0" animBg="1"/>
      <p:bldP spid="33" grpId="0" animBg="1"/>
      <p:bldP spid="36" grpId="0" animBg="1"/>
      <p:bldP spid="42" grpId="0"/>
      <p:bldP spid="49" grpId="0" animBg="1"/>
      <p:bldP spid="5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5" name="Прямая соединительная линия 44"/>
          <p:cNvCxnSpPr/>
          <p:nvPr/>
        </p:nvCxnSpPr>
        <p:spPr>
          <a:xfrm rot="5400000">
            <a:off x="7887899" y="2762835"/>
            <a:ext cx="357190" cy="79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Прямая соединительная линия 3"/>
          <p:cNvCxnSpPr/>
          <p:nvPr/>
        </p:nvCxnSpPr>
        <p:spPr>
          <a:xfrm>
            <a:off x="642910" y="2803892"/>
            <a:ext cx="8143932" cy="182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 rot="5400000">
            <a:off x="1393406" y="2779770"/>
            <a:ext cx="357190" cy="79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/>
          <p:cNvCxnSpPr/>
          <p:nvPr/>
        </p:nvCxnSpPr>
        <p:spPr>
          <a:xfrm rot="5400000">
            <a:off x="3017029" y="2779373"/>
            <a:ext cx="357190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1373820" y="3106134"/>
            <a:ext cx="3571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</a:t>
            </a:r>
            <a:endParaRPr lang="ru-RU" sz="3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4644008" y="3106134"/>
            <a:ext cx="3571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3</a:t>
            </a:r>
            <a:endParaRPr lang="ru-RU" sz="3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3059832" y="3106134"/>
            <a:ext cx="3571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</a:t>
            </a:r>
            <a:endParaRPr lang="ru-RU" sz="3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7924941" y="3106134"/>
            <a:ext cx="51855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5</a:t>
            </a:r>
            <a:endParaRPr lang="ru-RU" sz="3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0" name="Дуга 49"/>
          <p:cNvSpPr/>
          <p:nvPr/>
        </p:nvSpPr>
        <p:spPr>
          <a:xfrm rot="2704005" flipH="1">
            <a:off x="6051111" y="2371368"/>
            <a:ext cx="2537141" cy="2381528"/>
          </a:xfrm>
          <a:prstGeom prst="arc">
            <a:avLst>
              <a:gd name="adj1" fmla="val 16708241"/>
              <a:gd name="adj2" fmla="val 0"/>
            </a:avLst>
          </a:prstGeom>
          <a:ln w="28575">
            <a:solidFill>
              <a:srgbClr val="7030A0"/>
            </a:solidFill>
            <a:headEnd type="oval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7" name="TextBox 56"/>
          <p:cNvSpPr txBox="1"/>
          <p:nvPr/>
        </p:nvSpPr>
        <p:spPr>
          <a:xfrm>
            <a:off x="7022248" y="1772816"/>
            <a:ext cx="8621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-1</a:t>
            </a:r>
            <a:endParaRPr lang="ru-RU" sz="3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7308000" y="142852"/>
            <a:ext cx="169315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МАТЕМАТИКА</a:t>
            </a:r>
            <a:endParaRPr lang="ru-RU" i="1" dirty="0"/>
          </a:p>
        </p:txBody>
      </p:sp>
      <p:sp>
        <p:nvSpPr>
          <p:cNvPr id="26" name="Прямоугольник 25"/>
          <p:cNvSpPr/>
          <p:nvPr/>
        </p:nvSpPr>
        <p:spPr>
          <a:xfrm>
            <a:off x="766373" y="5661248"/>
            <a:ext cx="412292" cy="584775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none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</a:t>
            </a:r>
            <a:endParaRPr lang="ru-RU" sz="3200" dirty="0"/>
          </a:p>
        </p:txBody>
      </p:sp>
      <p:sp>
        <p:nvSpPr>
          <p:cNvPr id="27" name="Прямоугольник 26"/>
          <p:cNvSpPr/>
          <p:nvPr/>
        </p:nvSpPr>
        <p:spPr>
          <a:xfrm>
            <a:off x="1423878" y="5661248"/>
            <a:ext cx="412292" cy="584775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none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</a:t>
            </a:r>
            <a:endParaRPr lang="ru-RU" sz="3200" dirty="0"/>
          </a:p>
        </p:txBody>
      </p:sp>
      <p:sp>
        <p:nvSpPr>
          <p:cNvPr id="28" name="Прямоугольник 27"/>
          <p:cNvSpPr/>
          <p:nvPr/>
        </p:nvSpPr>
        <p:spPr>
          <a:xfrm>
            <a:off x="2081383" y="5661248"/>
            <a:ext cx="412292" cy="584775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none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3</a:t>
            </a:r>
            <a:endParaRPr lang="ru-RU" sz="3200" dirty="0"/>
          </a:p>
        </p:txBody>
      </p:sp>
      <p:sp>
        <p:nvSpPr>
          <p:cNvPr id="29" name="Прямоугольник 28"/>
          <p:cNvSpPr/>
          <p:nvPr/>
        </p:nvSpPr>
        <p:spPr>
          <a:xfrm>
            <a:off x="2738888" y="5661248"/>
            <a:ext cx="412292" cy="584775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none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4</a:t>
            </a:r>
            <a:endParaRPr lang="ru-RU" sz="3200" dirty="0"/>
          </a:p>
        </p:txBody>
      </p:sp>
      <p:sp>
        <p:nvSpPr>
          <p:cNvPr id="30" name="Прямоугольник 29"/>
          <p:cNvSpPr/>
          <p:nvPr/>
        </p:nvSpPr>
        <p:spPr>
          <a:xfrm>
            <a:off x="4053898" y="5661248"/>
            <a:ext cx="425116" cy="584775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none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+</a:t>
            </a:r>
            <a:endParaRPr lang="ru-RU" sz="3200" dirty="0"/>
          </a:p>
        </p:txBody>
      </p:sp>
      <p:sp>
        <p:nvSpPr>
          <p:cNvPr id="31" name="Прямоугольник 30"/>
          <p:cNvSpPr/>
          <p:nvPr/>
        </p:nvSpPr>
        <p:spPr>
          <a:xfrm>
            <a:off x="4724227" y="5661248"/>
            <a:ext cx="307364" cy="584775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-</a:t>
            </a:r>
            <a:endParaRPr lang="ru-RU" sz="3200" dirty="0"/>
          </a:p>
        </p:txBody>
      </p:sp>
      <p:sp>
        <p:nvSpPr>
          <p:cNvPr id="32" name="Прямоугольник 31"/>
          <p:cNvSpPr/>
          <p:nvPr/>
        </p:nvSpPr>
        <p:spPr>
          <a:xfrm>
            <a:off x="642909" y="4149080"/>
            <a:ext cx="4092329" cy="936104"/>
          </a:xfrm>
          <a:prstGeom prst="rect">
            <a:avLst/>
          </a:prstGeom>
          <a:noFill/>
          <a:ln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Прямоугольник 32"/>
          <p:cNvSpPr/>
          <p:nvPr/>
        </p:nvSpPr>
        <p:spPr>
          <a:xfrm>
            <a:off x="5276807" y="5661248"/>
            <a:ext cx="425116" cy="584775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none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=</a:t>
            </a:r>
            <a:endParaRPr lang="ru-RU" sz="3200" dirty="0"/>
          </a:p>
        </p:txBody>
      </p:sp>
      <p:cxnSp>
        <p:nvCxnSpPr>
          <p:cNvPr id="34" name="Прямая соединительная линия 33"/>
          <p:cNvCxnSpPr/>
          <p:nvPr/>
        </p:nvCxnSpPr>
        <p:spPr>
          <a:xfrm rot="5400000">
            <a:off x="6264275" y="2751989"/>
            <a:ext cx="357190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/>
          <p:nvPr/>
        </p:nvCxnSpPr>
        <p:spPr>
          <a:xfrm rot="5400000">
            <a:off x="4640652" y="2779770"/>
            <a:ext cx="357190" cy="79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Блок-схема: узел 36"/>
          <p:cNvSpPr/>
          <p:nvPr/>
        </p:nvSpPr>
        <p:spPr>
          <a:xfrm>
            <a:off x="6372200" y="2726588"/>
            <a:ext cx="107157" cy="107157"/>
          </a:xfrm>
          <a:prstGeom prst="flowChartConnector">
            <a:avLst/>
          </a:prstGeom>
          <a:solidFill>
            <a:srgbClr val="FF0000"/>
          </a:solidFill>
          <a:ln w="19050">
            <a:solidFill>
              <a:srgbClr val="C0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3" name="Прямоугольник 62"/>
          <p:cNvSpPr/>
          <p:nvPr/>
        </p:nvSpPr>
        <p:spPr>
          <a:xfrm>
            <a:off x="5893537" y="4430142"/>
            <a:ext cx="3250463" cy="1754326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i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Внимание!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i="1" dirty="0" smtClean="0">
                <a:solidFill>
                  <a:srgbClr val="0070C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Данное задание можно выполнить интерактивно. 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i="1" dirty="0" smtClean="0">
                <a:solidFill>
                  <a:srgbClr val="0070C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Для этого презентацию надо перевести в режим редактирования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173342" y="639852"/>
            <a:ext cx="87191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5.</a:t>
            </a:r>
            <a:r>
              <a:rPr lang="ru-RU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Какие равенства можно записать к рисункам?</a:t>
            </a:r>
          </a:p>
        </p:txBody>
      </p:sp>
      <p:sp>
        <p:nvSpPr>
          <p:cNvPr id="44" name="Блок-схема: узел 43"/>
          <p:cNvSpPr/>
          <p:nvPr/>
        </p:nvSpPr>
        <p:spPr>
          <a:xfrm>
            <a:off x="8013312" y="2748944"/>
            <a:ext cx="107157" cy="107157"/>
          </a:xfrm>
          <a:prstGeom prst="flowChartConnector">
            <a:avLst/>
          </a:prstGeom>
          <a:solidFill>
            <a:srgbClr val="FF0000"/>
          </a:solidFill>
          <a:ln w="19050">
            <a:solidFill>
              <a:srgbClr val="C0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9" name="Прямоугольник 48"/>
          <p:cNvSpPr/>
          <p:nvPr/>
        </p:nvSpPr>
        <p:spPr>
          <a:xfrm>
            <a:off x="6210637" y="3106134"/>
            <a:ext cx="462877" cy="584775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endParaRPr lang="ru-RU" sz="3200" dirty="0"/>
          </a:p>
        </p:txBody>
      </p:sp>
      <p:sp>
        <p:nvSpPr>
          <p:cNvPr id="51" name="Прямоугольник 50"/>
          <p:cNvSpPr/>
          <p:nvPr/>
        </p:nvSpPr>
        <p:spPr>
          <a:xfrm>
            <a:off x="3396393" y="5661248"/>
            <a:ext cx="412292" cy="584775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none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5</a:t>
            </a:r>
            <a:endParaRPr lang="ru-RU" sz="3200" dirty="0"/>
          </a:p>
        </p:txBody>
      </p:sp>
      <p:sp>
        <p:nvSpPr>
          <p:cNvPr id="52" name="TextBox 51"/>
          <p:cNvSpPr txBox="1"/>
          <p:nvPr/>
        </p:nvSpPr>
        <p:spPr>
          <a:xfrm>
            <a:off x="6265347" y="1239143"/>
            <a:ext cx="26271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Влево  - минус</a:t>
            </a:r>
            <a:endParaRPr lang="ru-RU" sz="24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179512" y="116632"/>
            <a:ext cx="55446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Урок 29. Число пять. Цифра 5</a:t>
            </a:r>
            <a:endParaRPr lang="ru-RU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3940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5" name="Прямая соединительная линия 44"/>
          <p:cNvCxnSpPr/>
          <p:nvPr/>
        </p:nvCxnSpPr>
        <p:spPr>
          <a:xfrm rot="5400000">
            <a:off x="7887899" y="2762835"/>
            <a:ext cx="357190" cy="79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Прямая соединительная линия 3"/>
          <p:cNvCxnSpPr/>
          <p:nvPr/>
        </p:nvCxnSpPr>
        <p:spPr>
          <a:xfrm>
            <a:off x="642910" y="2803892"/>
            <a:ext cx="8143932" cy="182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 rot="5400000">
            <a:off x="1393406" y="2779770"/>
            <a:ext cx="357190" cy="79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/>
          <p:cNvCxnSpPr/>
          <p:nvPr/>
        </p:nvCxnSpPr>
        <p:spPr>
          <a:xfrm rot="5400000">
            <a:off x="3017029" y="2779373"/>
            <a:ext cx="357190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1373820" y="3106134"/>
            <a:ext cx="3571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</a:t>
            </a:r>
            <a:endParaRPr lang="ru-RU" sz="3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4644008" y="3106134"/>
            <a:ext cx="3571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3</a:t>
            </a:r>
            <a:endParaRPr lang="ru-RU" sz="3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3059832" y="3106134"/>
            <a:ext cx="3571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</a:t>
            </a:r>
            <a:endParaRPr lang="ru-RU" sz="3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7924941" y="3106134"/>
            <a:ext cx="51855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5</a:t>
            </a:r>
            <a:endParaRPr lang="ru-RU" sz="3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0" name="Дуга 49"/>
          <p:cNvSpPr/>
          <p:nvPr/>
        </p:nvSpPr>
        <p:spPr>
          <a:xfrm rot="2704005" flipH="1">
            <a:off x="6028978" y="2321128"/>
            <a:ext cx="2537141" cy="2381528"/>
          </a:xfrm>
          <a:prstGeom prst="arc">
            <a:avLst>
              <a:gd name="adj1" fmla="val 16708241"/>
              <a:gd name="adj2" fmla="val 0"/>
            </a:avLst>
          </a:prstGeom>
          <a:ln w="28575">
            <a:solidFill>
              <a:srgbClr val="7030A0"/>
            </a:solidFill>
            <a:headEnd type="oval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7" name="TextBox 56"/>
          <p:cNvSpPr txBox="1"/>
          <p:nvPr/>
        </p:nvSpPr>
        <p:spPr>
          <a:xfrm>
            <a:off x="7022248" y="1772816"/>
            <a:ext cx="8621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-1</a:t>
            </a:r>
            <a:endParaRPr lang="ru-RU" sz="3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7308000" y="142852"/>
            <a:ext cx="169315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МАТЕМАТИКА</a:t>
            </a:r>
            <a:endParaRPr lang="ru-RU" i="1" dirty="0"/>
          </a:p>
        </p:txBody>
      </p:sp>
      <p:sp>
        <p:nvSpPr>
          <p:cNvPr id="26" name="Прямоугольник 25"/>
          <p:cNvSpPr/>
          <p:nvPr/>
        </p:nvSpPr>
        <p:spPr>
          <a:xfrm>
            <a:off x="766373" y="5661248"/>
            <a:ext cx="412292" cy="584775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none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</a:t>
            </a:r>
            <a:endParaRPr lang="ru-RU" sz="3200" dirty="0"/>
          </a:p>
        </p:txBody>
      </p:sp>
      <p:sp>
        <p:nvSpPr>
          <p:cNvPr id="27" name="Прямоугольник 26"/>
          <p:cNvSpPr/>
          <p:nvPr/>
        </p:nvSpPr>
        <p:spPr>
          <a:xfrm>
            <a:off x="1403648" y="5661248"/>
            <a:ext cx="412292" cy="584775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none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</a:t>
            </a:r>
            <a:endParaRPr lang="ru-RU" sz="3200" dirty="0"/>
          </a:p>
        </p:txBody>
      </p:sp>
      <p:sp>
        <p:nvSpPr>
          <p:cNvPr id="28" name="Прямоугольник 27"/>
          <p:cNvSpPr/>
          <p:nvPr/>
        </p:nvSpPr>
        <p:spPr>
          <a:xfrm>
            <a:off x="2051720" y="5661248"/>
            <a:ext cx="412292" cy="584775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none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3</a:t>
            </a:r>
            <a:endParaRPr lang="ru-RU" sz="3200" dirty="0"/>
          </a:p>
        </p:txBody>
      </p:sp>
      <p:sp>
        <p:nvSpPr>
          <p:cNvPr id="29" name="Прямоугольник 28"/>
          <p:cNvSpPr/>
          <p:nvPr/>
        </p:nvSpPr>
        <p:spPr>
          <a:xfrm>
            <a:off x="2699792" y="5661248"/>
            <a:ext cx="412292" cy="584775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none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4</a:t>
            </a:r>
            <a:endParaRPr lang="ru-RU" sz="3200" dirty="0"/>
          </a:p>
        </p:txBody>
      </p:sp>
      <p:sp>
        <p:nvSpPr>
          <p:cNvPr id="30" name="Прямоугольник 29"/>
          <p:cNvSpPr/>
          <p:nvPr/>
        </p:nvSpPr>
        <p:spPr>
          <a:xfrm>
            <a:off x="4082582" y="5661248"/>
            <a:ext cx="425116" cy="584775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none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+</a:t>
            </a:r>
            <a:endParaRPr lang="ru-RU" sz="3200" dirty="0"/>
          </a:p>
        </p:txBody>
      </p:sp>
      <p:sp>
        <p:nvSpPr>
          <p:cNvPr id="31" name="Прямоугольник 30"/>
          <p:cNvSpPr/>
          <p:nvPr/>
        </p:nvSpPr>
        <p:spPr>
          <a:xfrm>
            <a:off x="4732750" y="5661248"/>
            <a:ext cx="307364" cy="584775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-</a:t>
            </a:r>
            <a:endParaRPr lang="ru-RU" sz="3200" dirty="0"/>
          </a:p>
        </p:txBody>
      </p:sp>
      <p:sp>
        <p:nvSpPr>
          <p:cNvPr id="32" name="Прямоугольник 31"/>
          <p:cNvSpPr/>
          <p:nvPr/>
        </p:nvSpPr>
        <p:spPr>
          <a:xfrm>
            <a:off x="642909" y="4149080"/>
            <a:ext cx="4092329" cy="936104"/>
          </a:xfrm>
          <a:prstGeom prst="rect">
            <a:avLst/>
          </a:prstGeom>
          <a:noFill/>
          <a:ln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Прямоугольник 32"/>
          <p:cNvSpPr/>
          <p:nvPr/>
        </p:nvSpPr>
        <p:spPr>
          <a:xfrm>
            <a:off x="5276807" y="5661248"/>
            <a:ext cx="425116" cy="584775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none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=</a:t>
            </a:r>
            <a:endParaRPr lang="ru-RU" sz="3200" dirty="0"/>
          </a:p>
        </p:txBody>
      </p:sp>
      <p:cxnSp>
        <p:nvCxnSpPr>
          <p:cNvPr id="34" name="Прямая соединительная линия 33"/>
          <p:cNvCxnSpPr/>
          <p:nvPr/>
        </p:nvCxnSpPr>
        <p:spPr>
          <a:xfrm rot="5400000">
            <a:off x="6264275" y="2751989"/>
            <a:ext cx="357190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/>
          <p:nvPr/>
        </p:nvCxnSpPr>
        <p:spPr>
          <a:xfrm rot="5400000">
            <a:off x="4640652" y="2779770"/>
            <a:ext cx="357190" cy="79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Блок-схема: узел 36"/>
          <p:cNvSpPr/>
          <p:nvPr/>
        </p:nvSpPr>
        <p:spPr>
          <a:xfrm>
            <a:off x="6372200" y="2726588"/>
            <a:ext cx="107157" cy="107157"/>
          </a:xfrm>
          <a:prstGeom prst="flowChartConnector">
            <a:avLst/>
          </a:prstGeom>
          <a:solidFill>
            <a:srgbClr val="FF0000"/>
          </a:solidFill>
          <a:ln w="19050">
            <a:solidFill>
              <a:srgbClr val="C0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173342" y="639852"/>
            <a:ext cx="87191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5.</a:t>
            </a:r>
            <a:r>
              <a:rPr lang="ru-RU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Какие равенства можно записать к рисункам?</a:t>
            </a:r>
          </a:p>
        </p:txBody>
      </p:sp>
      <p:sp>
        <p:nvSpPr>
          <p:cNvPr id="44" name="Блок-схема: узел 43"/>
          <p:cNvSpPr/>
          <p:nvPr/>
        </p:nvSpPr>
        <p:spPr>
          <a:xfrm>
            <a:off x="8013312" y="2748944"/>
            <a:ext cx="107157" cy="107157"/>
          </a:xfrm>
          <a:prstGeom prst="flowChartConnector">
            <a:avLst/>
          </a:prstGeom>
          <a:solidFill>
            <a:srgbClr val="FF0000"/>
          </a:solidFill>
          <a:ln w="19050">
            <a:solidFill>
              <a:srgbClr val="C0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9" name="Прямоугольник 48"/>
          <p:cNvSpPr/>
          <p:nvPr/>
        </p:nvSpPr>
        <p:spPr>
          <a:xfrm>
            <a:off x="6210637" y="3106134"/>
            <a:ext cx="462877" cy="584775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endParaRPr lang="ru-RU" sz="3200" dirty="0"/>
          </a:p>
        </p:txBody>
      </p:sp>
      <p:sp>
        <p:nvSpPr>
          <p:cNvPr id="36" name="Прямоугольник 35"/>
          <p:cNvSpPr/>
          <p:nvPr/>
        </p:nvSpPr>
        <p:spPr>
          <a:xfrm>
            <a:off x="3295612" y="5661248"/>
            <a:ext cx="412292" cy="584775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none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5</a:t>
            </a:r>
            <a:endParaRPr lang="ru-RU" sz="3200" dirty="0"/>
          </a:p>
        </p:txBody>
      </p:sp>
      <p:sp>
        <p:nvSpPr>
          <p:cNvPr id="42" name="TextBox 41"/>
          <p:cNvSpPr txBox="1"/>
          <p:nvPr/>
        </p:nvSpPr>
        <p:spPr>
          <a:xfrm>
            <a:off x="6265347" y="1239143"/>
            <a:ext cx="26271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Влево  - минус</a:t>
            </a:r>
            <a:endParaRPr lang="ru-RU" sz="24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6269484" y="3140968"/>
            <a:ext cx="3571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4</a:t>
            </a:r>
            <a:endParaRPr lang="ru-RU" sz="3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179512" y="116632"/>
            <a:ext cx="55446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Урок 29. Число пять. Цифра 5</a:t>
            </a:r>
            <a:endParaRPr lang="ru-RU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6995086" y="5517232"/>
            <a:ext cx="182538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ПРОВЕРЬ!</a:t>
            </a:r>
            <a:endParaRPr lang="ru-RU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5881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-2.02312E-6 L -0.26094 -0.18936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056" y="-948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-2.02312E-6 L -0.3257 -0.18936 " pathEditMode="relative" rAng="0" ptsTypes="AA">
                                      <p:cBhvr>
                                        <p:cTn id="20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285" y="-948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778E-17 -2.02312E-6 L 0.19688 -0.18936 " pathEditMode="relative" rAng="0" ptsTypes="AA">
                                      <p:cBhvr>
                                        <p:cTn id="24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844" y="-948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-2.02312E-6 L -0.20278 -0.18936 " pathEditMode="relative" rAng="0" ptsTypes="AA">
                                      <p:cBhvr>
                                        <p:cTn id="28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139" y="-948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-2.02312E-6 L 0.16528 -0.18936 " pathEditMode="relative" rAng="0" ptsTypes="AA">
                                      <p:cBhvr>
                                        <p:cTn id="32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264" y="-948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" grpId="0" animBg="1"/>
      <p:bldP spid="57" grpId="0"/>
      <p:bldP spid="26" grpId="0" animBg="1"/>
      <p:bldP spid="29" grpId="0" animBg="1"/>
      <p:bldP spid="31" grpId="0" animBg="1"/>
      <p:bldP spid="33" grpId="0" animBg="1"/>
      <p:bldP spid="36" grpId="0" animBg="1"/>
      <p:bldP spid="4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TextBox 102"/>
          <p:cNvSpPr txBox="1"/>
          <p:nvPr/>
        </p:nvSpPr>
        <p:spPr>
          <a:xfrm>
            <a:off x="153522" y="807095"/>
            <a:ext cx="8001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6. </a:t>
            </a:r>
            <a:r>
              <a:rPr lang="ru-RU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Какие четыре равенства можно записать к рисунку ?</a:t>
            </a:r>
          </a:p>
        </p:txBody>
      </p:sp>
      <p:grpSp>
        <p:nvGrpSpPr>
          <p:cNvPr id="13" name="Группа 95"/>
          <p:cNvGrpSpPr/>
          <p:nvPr/>
        </p:nvGrpSpPr>
        <p:grpSpPr>
          <a:xfrm>
            <a:off x="467544" y="1836113"/>
            <a:ext cx="1473409" cy="1071570"/>
            <a:chOff x="1928794" y="2143116"/>
            <a:chExt cx="1571636" cy="1214446"/>
          </a:xfrm>
        </p:grpSpPr>
        <p:sp>
          <p:nvSpPr>
            <p:cNvPr id="124" name="Прямоугольник 123"/>
            <p:cNvSpPr/>
            <p:nvPr/>
          </p:nvSpPr>
          <p:spPr>
            <a:xfrm>
              <a:off x="1928794" y="2143116"/>
              <a:ext cx="1571636" cy="857256"/>
            </a:xfrm>
            <a:prstGeom prst="rect">
              <a:avLst/>
            </a:prstGeom>
            <a:solidFill>
              <a:srgbClr val="92D050"/>
            </a:solidFill>
            <a:ln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25" name="Овал 124"/>
            <p:cNvSpPr/>
            <p:nvPr/>
          </p:nvSpPr>
          <p:spPr>
            <a:xfrm>
              <a:off x="2071670" y="3000372"/>
              <a:ext cx="428628" cy="357190"/>
            </a:xfrm>
            <a:prstGeom prst="ellipse">
              <a:avLst/>
            </a:prstGeom>
            <a:solidFill>
              <a:srgbClr val="92D050"/>
            </a:solidFill>
            <a:ln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26" name="Овал 125"/>
            <p:cNvSpPr/>
            <p:nvPr/>
          </p:nvSpPr>
          <p:spPr>
            <a:xfrm>
              <a:off x="2786050" y="3000372"/>
              <a:ext cx="428628" cy="357190"/>
            </a:xfrm>
            <a:prstGeom prst="ellipse">
              <a:avLst/>
            </a:prstGeom>
            <a:solidFill>
              <a:srgbClr val="92D050"/>
            </a:solidFill>
            <a:ln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20" name="TextBox 119"/>
          <p:cNvSpPr txBox="1"/>
          <p:nvPr/>
        </p:nvSpPr>
        <p:spPr>
          <a:xfrm>
            <a:off x="611560" y="3060249"/>
            <a:ext cx="19296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 + 4 = 5</a:t>
            </a:r>
            <a:endParaRPr lang="ru-RU" sz="3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2" name="Прямоугольник 41"/>
          <p:cNvSpPr/>
          <p:nvPr/>
        </p:nvSpPr>
        <p:spPr>
          <a:xfrm>
            <a:off x="7308000" y="142852"/>
            <a:ext cx="169315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МАТЕМАТИКА</a:t>
            </a:r>
            <a:endParaRPr lang="ru-RU" i="1" dirty="0"/>
          </a:p>
        </p:txBody>
      </p:sp>
      <p:sp>
        <p:nvSpPr>
          <p:cNvPr id="43" name="TextBox 42"/>
          <p:cNvSpPr txBox="1"/>
          <p:nvPr/>
        </p:nvSpPr>
        <p:spPr>
          <a:xfrm>
            <a:off x="179512" y="116632"/>
            <a:ext cx="55446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Число пять. Цифра 5</a:t>
            </a:r>
            <a:endParaRPr lang="ru-RU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92231" y="2266284"/>
            <a:ext cx="4297363" cy="652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9" name="TextBox 38"/>
          <p:cNvSpPr txBox="1"/>
          <p:nvPr/>
        </p:nvSpPr>
        <p:spPr>
          <a:xfrm>
            <a:off x="611560" y="3636313"/>
            <a:ext cx="19296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4 + 1 = 5</a:t>
            </a:r>
            <a:endParaRPr lang="ru-RU" sz="3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611560" y="4212377"/>
            <a:ext cx="19296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5  - 1 = 4</a:t>
            </a:r>
            <a:endParaRPr lang="ru-RU" sz="3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5" name="Прямоугольник 44"/>
          <p:cNvSpPr/>
          <p:nvPr/>
        </p:nvSpPr>
        <p:spPr>
          <a:xfrm>
            <a:off x="7347118" y="2267541"/>
            <a:ext cx="59343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П.</a:t>
            </a:r>
            <a:endParaRPr lang="ru-RU" sz="3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08344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1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 tmFilter="0, 0; .2, .5; .8, .5; 1, 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250" autoRev="1" fill="hold"/>
                                        <p:tgtEl>
                                          <p:spTgt spid="102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 tmFilter="0, 0; .2, .5; .8, .5; 1, 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2" dur="250" autoRev="1" fill="hold"/>
                                        <p:tgtEl>
                                          <p:spTgt spid="102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1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0" grpId="0"/>
      <p:bldP spid="39" grpId="0"/>
      <p:bldP spid="40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TextBox 102"/>
          <p:cNvSpPr txBox="1"/>
          <p:nvPr/>
        </p:nvSpPr>
        <p:spPr>
          <a:xfrm>
            <a:off x="153522" y="807095"/>
            <a:ext cx="8001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6. </a:t>
            </a:r>
            <a:r>
              <a:rPr lang="ru-RU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Какие четыре равенства можно записать к рисунку ?</a:t>
            </a:r>
          </a:p>
        </p:txBody>
      </p:sp>
      <p:grpSp>
        <p:nvGrpSpPr>
          <p:cNvPr id="13" name="Группа 95"/>
          <p:cNvGrpSpPr/>
          <p:nvPr/>
        </p:nvGrpSpPr>
        <p:grpSpPr>
          <a:xfrm>
            <a:off x="467544" y="1836113"/>
            <a:ext cx="1473409" cy="1071570"/>
            <a:chOff x="1928794" y="2143116"/>
            <a:chExt cx="1571636" cy="1214446"/>
          </a:xfrm>
        </p:grpSpPr>
        <p:sp>
          <p:nvSpPr>
            <p:cNvPr id="124" name="Прямоугольник 123"/>
            <p:cNvSpPr/>
            <p:nvPr/>
          </p:nvSpPr>
          <p:spPr>
            <a:xfrm>
              <a:off x="1928794" y="2143116"/>
              <a:ext cx="1571636" cy="857256"/>
            </a:xfrm>
            <a:prstGeom prst="rect">
              <a:avLst/>
            </a:prstGeom>
            <a:solidFill>
              <a:srgbClr val="92D050"/>
            </a:solidFill>
            <a:ln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25" name="Овал 124"/>
            <p:cNvSpPr/>
            <p:nvPr/>
          </p:nvSpPr>
          <p:spPr>
            <a:xfrm>
              <a:off x="2071670" y="3000372"/>
              <a:ext cx="428628" cy="357190"/>
            </a:xfrm>
            <a:prstGeom prst="ellipse">
              <a:avLst/>
            </a:prstGeom>
            <a:solidFill>
              <a:srgbClr val="92D050"/>
            </a:solidFill>
            <a:ln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26" name="Овал 125"/>
            <p:cNvSpPr/>
            <p:nvPr/>
          </p:nvSpPr>
          <p:spPr>
            <a:xfrm>
              <a:off x="2786050" y="3000372"/>
              <a:ext cx="428628" cy="357190"/>
            </a:xfrm>
            <a:prstGeom prst="ellipse">
              <a:avLst/>
            </a:prstGeom>
            <a:solidFill>
              <a:srgbClr val="92D050"/>
            </a:solidFill>
            <a:ln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20" name="TextBox 119"/>
          <p:cNvSpPr txBox="1"/>
          <p:nvPr/>
        </p:nvSpPr>
        <p:spPr>
          <a:xfrm>
            <a:off x="611560" y="3060249"/>
            <a:ext cx="19296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 + 4 </a:t>
            </a:r>
            <a:r>
              <a:rPr lang="ru-RU" sz="320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= 5</a:t>
            </a:r>
            <a:endParaRPr lang="ru-RU" sz="3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2" name="Прямоугольник 41"/>
          <p:cNvSpPr/>
          <p:nvPr/>
        </p:nvSpPr>
        <p:spPr>
          <a:xfrm>
            <a:off x="7308000" y="142852"/>
            <a:ext cx="169315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МАТЕМАТИКА</a:t>
            </a:r>
            <a:endParaRPr lang="ru-RU" i="1" dirty="0"/>
          </a:p>
        </p:txBody>
      </p:sp>
      <p:sp>
        <p:nvSpPr>
          <p:cNvPr id="43" name="TextBox 42"/>
          <p:cNvSpPr txBox="1"/>
          <p:nvPr/>
        </p:nvSpPr>
        <p:spPr>
          <a:xfrm>
            <a:off x="179512" y="116632"/>
            <a:ext cx="55446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Урок 29. Число пять. Цифра 5</a:t>
            </a:r>
            <a:endParaRPr lang="ru-RU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92231" y="2266284"/>
            <a:ext cx="4297363" cy="652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9" name="TextBox 38"/>
          <p:cNvSpPr txBox="1"/>
          <p:nvPr/>
        </p:nvSpPr>
        <p:spPr>
          <a:xfrm>
            <a:off x="611560" y="3612310"/>
            <a:ext cx="19296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4 + 1 = 5</a:t>
            </a:r>
            <a:endParaRPr lang="ru-RU" sz="3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611560" y="4164371"/>
            <a:ext cx="19296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5  - 1 = 4</a:t>
            </a:r>
            <a:endParaRPr lang="ru-RU" sz="3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11560" y="4716433"/>
            <a:ext cx="19296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5  - 4 = 1</a:t>
            </a:r>
            <a:endParaRPr lang="ru-RU" sz="3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7347118" y="2267541"/>
            <a:ext cx="59343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П.</a:t>
            </a:r>
            <a:endParaRPr lang="ru-RU" sz="3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95803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Прямоугольник 43"/>
          <p:cNvSpPr/>
          <p:nvPr/>
        </p:nvSpPr>
        <p:spPr>
          <a:xfrm>
            <a:off x="7308000" y="142852"/>
            <a:ext cx="169315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МАТЕМАТИКА</a:t>
            </a:r>
            <a:endParaRPr lang="ru-RU" i="1" dirty="0"/>
          </a:p>
        </p:txBody>
      </p:sp>
      <p:sp>
        <p:nvSpPr>
          <p:cNvPr id="45" name="TextBox 44"/>
          <p:cNvSpPr txBox="1"/>
          <p:nvPr/>
        </p:nvSpPr>
        <p:spPr>
          <a:xfrm>
            <a:off x="179512" y="116632"/>
            <a:ext cx="55446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Число пять. Цифра 5</a:t>
            </a:r>
            <a:endParaRPr lang="ru-RU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153522" y="807095"/>
            <a:ext cx="8001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6. </a:t>
            </a:r>
            <a:r>
              <a:rPr lang="ru-RU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Какие четыре равенства можно записать к рисунку ?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94107" y="2267541"/>
            <a:ext cx="3298825" cy="652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836113"/>
            <a:ext cx="2693987" cy="1079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1" name="TextBox 50"/>
          <p:cNvSpPr txBox="1"/>
          <p:nvPr/>
        </p:nvSpPr>
        <p:spPr>
          <a:xfrm>
            <a:off x="611560" y="3060249"/>
            <a:ext cx="19296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 + 3 = 5</a:t>
            </a:r>
            <a:endParaRPr lang="ru-RU" sz="3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611560" y="3636313"/>
            <a:ext cx="19296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3 + 2 = 5</a:t>
            </a:r>
            <a:endParaRPr lang="ru-RU" sz="3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611560" y="4212377"/>
            <a:ext cx="19296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5  - 2 = 3</a:t>
            </a:r>
            <a:endParaRPr lang="ru-RU" sz="3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5" name="Прямоугольник 54"/>
          <p:cNvSpPr/>
          <p:nvPr/>
        </p:nvSpPr>
        <p:spPr>
          <a:xfrm>
            <a:off x="7347118" y="2267541"/>
            <a:ext cx="59343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В.</a:t>
            </a:r>
            <a:endParaRPr lang="ru-RU" sz="3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205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 tmFilter="0, 0; .2, .5; .8, .5; 1, 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250" autoRev="1" fill="hold"/>
                                        <p:tgtEl>
                                          <p:spTgt spid="205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 tmFilter="0, 0; .2, .5; .8, .5; 1, 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2" dur="250" autoRev="1" fill="hold"/>
                                        <p:tgtEl>
                                          <p:spTgt spid="205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205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" grpId="0"/>
      <p:bldP spid="52" grpId="0"/>
      <p:bldP spid="53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Прямоугольник 43"/>
          <p:cNvSpPr/>
          <p:nvPr/>
        </p:nvSpPr>
        <p:spPr>
          <a:xfrm>
            <a:off x="7308000" y="142852"/>
            <a:ext cx="169315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МАТЕМАТИКА</a:t>
            </a:r>
            <a:endParaRPr lang="ru-RU" i="1" dirty="0"/>
          </a:p>
        </p:txBody>
      </p:sp>
      <p:sp>
        <p:nvSpPr>
          <p:cNvPr id="45" name="TextBox 44"/>
          <p:cNvSpPr txBox="1"/>
          <p:nvPr/>
        </p:nvSpPr>
        <p:spPr>
          <a:xfrm>
            <a:off x="179512" y="116632"/>
            <a:ext cx="55446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Урок 29. Число пять. Цифра 5</a:t>
            </a:r>
            <a:endParaRPr lang="ru-RU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153522" y="807095"/>
            <a:ext cx="8001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6. </a:t>
            </a:r>
            <a:r>
              <a:rPr lang="ru-RU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Какие четыре равенства можно записать к рисунку ?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94107" y="2267541"/>
            <a:ext cx="3298825" cy="652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836113"/>
            <a:ext cx="2693987" cy="1079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1" name="TextBox 50"/>
          <p:cNvSpPr txBox="1"/>
          <p:nvPr/>
        </p:nvSpPr>
        <p:spPr>
          <a:xfrm>
            <a:off x="611560" y="3060249"/>
            <a:ext cx="19296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 + 3 = 5</a:t>
            </a:r>
            <a:endParaRPr lang="ru-RU" sz="3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611560" y="3588308"/>
            <a:ext cx="19296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3 + 2 = 5</a:t>
            </a:r>
            <a:endParaRPr lang="ru-RU" sz="3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11560" y="4644425"/>
            <a:ext cx="19296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5  - 3 = 2</a:t>
            </a:r>
            <a:endParaRPr lang="ru-RU" sz="3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11560" y="4116367"/>
            <a:ext cx="19296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5  - 2 = 3</a:t>
            </a:r>
            <a:endParaRPr lang="ru-RU" sz="3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6" name="Прямоугольник 55"/>
          <p:cNvSpPr/>
          <p:nvPr/>
        </p:nvSpPr>
        <p:spPr>
          <a:xfrm>
            <a:off x="7347118" y="2267541"/>
            <a:ext cx="59343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В.</a:t>
            </a:r>
            <a:endParaRPr lang="ru-RU" sz="3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79881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67424" y="1215562"/>
            <a:ext cx="44027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Счет по числовому отрезку</a:t>
            </a:r>
            <a:endParaRPr lang="ru-RU" sz="24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25" name="Прямая соединительная линия 124"/>
          <p:cNvCxnSpPr/>
          <p:nvPr/>
        </p:nvCxnSpPr>
        <p:spPr>
          <a:xfrm>
            <a:off x="0" y="2571744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Прямая соединительная линия 126"/>
          <p:cNvCxnSpPr/>
          <p:nvPr/>
        </p:nvCxnSpPr>
        <p:spPr>
          <a:xfrm>
            <a:off x="285720" y="2571744"/>
            <a:ext cx="928694" cy="1588"/>
          </a:xfrm>
          <a:prstGeom prst="line">
            <a:avLst/>
          </a:prstGeom>
          <a:ln w="38100">
            <a:solidFill>
              <a:schemeClr val="tx1"/>
            </a:solidFill>
            <a:prstDash val="solid"/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Прямая соединительная линия 128"/>
          <p:cNvCxnSpPr/>
          <p:nvPr/>
        </p:nvCxnSpPr>
        <p:spPr>
          <a:xfrm>
            <a:off x="1214414" y="2571744"/>
            <a:ext cx="928694" cy="1588"/>
          </a:xfrm>
          <a:prstGeom prst="line">
            <a:avLst/>
          </a:prstGeom>
          <a:ln w="38100">
            <a:solidFill>
              <a:schemeClr val="tx1"/>
            </a:solidFill>
            <a:prstDash val="solid"/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Прямая соединительная линия 129"/>
          <p:cNvCxnSpPr/>
          <p:nvPr/>
        </p:nvCxnSpPr>
        <p:spPr>
          <a:xfrm>
            <a:off x="2143108" y="2571744"/>
            <a:ext cx="928694" cy="1588"/>
          </a:xfrm>
          <a:prstGeom prst="line">
            <a:avLst/>
          </a:prstGeom>
          <a:ln w="38100">
            <a:solidFill>
              <a:schemeClr val="tx1"/>
            </a:solidFill>
            <a:prstDash val="solid"/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1" name="Прямая соединительная линия 130"/>
          <p:cNvCxnSpPr/>
          <p:nvPr/>
        </p:nvCxnSpPr>
        <p:spPr>
          <a:xfrm>
            <a:off x="3071802" y="2571744"/>
            <a:ext cx="928694" cy="1588"/>
          </a:xfrm>
          <a:prstGeom prst="line">
            <a:avLst/>
          </a:prstGeom>
          <a:ln w="38100">
            <a:solidFill>
              <a:schemeClr val="tx1"/>
            </a:solidFill>
            <a:prstDash val="solid"/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2" name="Прямая соединительная линия 131"/>
          <p:cNvCxnSpPr/>
          <p:nvPr/>
        </p:nvCxnSpPr>
        <p:spPr>
          <a:xfrm>
            <a:off x="4000496" y="2571744"/>
            <a:ext cx="928694" cy="1588"/>
          </a:xfrm>
          <a:prstGeom prst="line">
            <a:avLst/>
          </a:prstGeom>
          <a:ln w="38100">
            <a:solidFill>
              <a:schemeClr val="tx1"/>
            </a:solidFill>
            <a:prstDash val="solid"/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Прямая соединительная линия 132"/>
          <p:cNvCxnSpPr/>
          <p:nvPr/>
        </p:nvCxnSpPr>
        <p:spPr>
          <a:xfrm>
            <a:off x="4929190" y="2571744"/>
            <a:ext cx="928694" cy="1588"/>
          </a:xfrm>
          <a:prstGeom prst="line">
            <a:avLst/>
          </a:prstGeom>
          <a:ln w="38100">
            <a:solidFill>
              <a:schemeClr val="tx1"/>
            </a:solidFill>
            <a:prstDash val="solid"/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Прямая соединительная линия 133"/>
          <p:cNvCxnSpPr/>
          <p:nvPr/>
        </p:nvCxnSpPr>
        <p:spPr>
          <a:xfrm>
            <a:off x="5857884" y="2571744"/>
            <a:ext cx="928694" cy="1588"/>
          </a:xfrm>
          <a:prstGeom prst="line">
            <a:avLst/>
          </a:prstGeom>
          <a:ln w="38100">
            <a:solidFill>
              <a:schemeClr val="tx1"/>
            </a:solidFill>
            <a:prstDash val="solid"/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Прямая соединительная линия 134"/>
          <p:cNvCxnSpPr/>
          <p:nvPr/>
        </p:nvCxnSpPr>
        <p:spPr>
          <a:xfrm>
            <a:off x="6786578" y="2571744"/>
            <a:ext cx="928694" cy="1588"/>
          </a:xfrm>
          <a:prstGeom prst="line">
            <a:avLst/>
          </a:prstGeom>
          <a:ln w="38100">
            <a:solidFill>
              <a:schemeClr val="tx1"/>
            </a:solidFill>
            <a:prstDash val="solid"/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Прямая соединительная линия 135"/>
          <p:cNvCxnSpPr/>
          <p:nvPr/>
        </p:nvCxnSpPr>
        <p:spPr>
          <a:xfrm>
            <a:off x="7715272" y="2571744"/>
            <a:ext cx="928694" cy="1588"/>
          </a:xfrm>
          <a:prstGeom prst="line">
            <a:avLst/>
          </a:prstGeom>
          <a:ln w="38100">
            <a:solidFill>
              <a:schemeClr val="tx1"/>
            </a:solidFill>
            <a:prstDash val="solid"/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TextBox 91"/>
          <p:cNvSpPr txBox="1"/>
          <p:nvPr/>
        </p:nvSpPr>
        <p:spPr>
          <a:xfrm>
            <a:off x="214282" y="1915531"/>
            <a:ext cx="3571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1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0" name="TextBox 99"/>
          <p:cNvSpPr txBox="1"/>
          <p:nvPr/>
        </p:nvSpPr>
        <p:spPr>
          <a:xfrm>
            <a:off x="1000100" y="1928802"/>
            <a:ext cx="3571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0" name="TextBox 109"/>
          <p:cNvSpPr txBox="1"/>
          <p:nvPr/>
        </p:nvSpPr>
        <p:spPr>
          <a:xfrm>
            <a:off x="1928794" y="1928802"/>
            <a:ext cx="3571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3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3" name="TextBox 112"/>
          <p:cNvSpPr txBox="1"/>
          <p:nvPr/>
        </p:nvSpPr>
        <p:spPr>
          <a:xfrm>
            <a:off x="2857488" y="1928802"/>
            <a:ext cx="3571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4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1" name="Прямоугольник 110"/>
          <p:cNvSpPr/>
          <p:nvPr/>
        </p:nvSpPr>
        <p:spPr>
          <a:xfrm>
            <a:off x="7308000" y="142852"/>
            <a:ext cx="169315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МАТЕМАТИКА</a:t>
            </a:r>
            <a:endParaRPr lang="ru-RU" i="1" dirty="0"/>
          </a:p>
        </p:txBody>
      </p:sp>
      <p:sp>
        <p:nvSpPr>
          <p:cNvPr id="112" name="TextBox 111"/>
          <p:cNvSpPr txBox="1"/>
          <p:nvPr/>
        </p:nvSpPr>
        <p:spPr>
          <a:xfrm>
            <a:off x="179512" y="116632"/>
            <a:ext cx="55446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Число пять. Цифра 5</a:t>
            </a:r>
            <a:endParaRPr lang="ru-RU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14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421" y="2835845"/>
            <a:ext cx="665163" cy="665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5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776" y="2831083"/>
            <a:ext cx="669925" cy="669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6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1410" y="2831083"/>
            <a:ext cx="669925" cy="669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7" name="Picture 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2044" y="2831083"/>
            <a:ext cx="676275" cy="669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8" name="Picture 6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29028" y="2835845"/>
            <a:ext cx="665163" cy="665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9" name="Picture 7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34900" y="2831083"/>
            <a:ext cx="676275" cy="669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0" name="Picture 8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51884" y="2831083"/>
            <a:ext cx="676275" cy="669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1" name="Picture 10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68868" y="2831083"/>
            <a:ext cx="669925" cy="669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2" name="Picture 11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79502" y="2831083"/>
            <a:ext cx="676275" cy="669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3" name="Picture 12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96490" y="2852936"/>
            <a:ext cx="669925" cy="676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4" name="Прямоугольник 123"/>
          <p:cNvSpPr/>
          <p:nvPr/>
        </p:nvSpPr>
        <p:spPr>
          <a:xfrm>
            <a:off x="179512" y="753898"/>
            <a:ext cx="669623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Задание</a:t>
            </a:r>
            <a:r>
              <a:rPr lang="ru-RU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из «</a:t>
            </a:r>
            <a:r>
              <a:rPr lang="ru-RU" sz="2400" i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Методических рекомендаций</a:t>
            </a:r>
            <a:r>
              <a:rPr lang="ru-RU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».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Прямоугольник 43"/>
          <p:cNvSpPr/>
          <p:nvPr/>
        </p:nvSpPr>
        <p:spPr>
          <a:xfrm>
            <a:off x="7308000" y="142852"/>
            <a:ext cx="169315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МАТЕМАТИКА</a:t>
            </a:r>
            <a:endParaRPr lang="ru-RU" i="1" dirty="0"/>
          </a:p>
        </p:txBody>
      </p:sp>
      <p:sp>
        <p:nvSpPr>
          <p:cNvPr id="45" name="TextBox 44"/>
          <p:cNvSpPr txBox="1"/>
          <p:nvPr/>
        </p:nvSpPr>
        <p:spPr>
          <a:xfrm>
            <a:off x="179512" y="116632"/>
            <a:ext cx="55446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Число пять. Цифра 5</a:t>
            </a:r>
            <a:endParaRPr lang="ru-RU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153522" y="620688"/>
            <a:ext cx="8001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6. </a:t>
            </a:r>
            <a:r>
              <a:rPr lang="ru-RU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Какие четыре равенства можно записать к рисунку ?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45956" y="1087019"/>
            <a:ext cx="37147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  <a:sym typeface="Symbol"/>
              </a:rPr>
              <a:t> </a:t>
            </a:r>
            <a:r>
              <a:rPr lang="ru-RU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Расскажите о числе </a:t>
            </a:r>
            <a:r>
              <a:rPr lang="ru-RU" sz="2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5</a:t>
            </a:r>
            <a:r>
              <a:rPr lang="ru-RU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24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4" name="Группа 17"/>
          <p:cNvGrpSpPr/>
          <p:nvPr/>
        </p:nvGrpSpPr>
        <p:grpSpPr>
          <a:xfrm>
            <a:off x="2500298" y="1844824"/>
            <a:ext cx="1714512" cy="1500198"/>
            <a:chOff x="3286116" y="1500174"/>
            <a:chExt cx="1714512" cy="1500198"/>
          </a:xfrm>
        </p:grpSpPr>
        <p:sp>
          <p:nvSpPr>
            <p:cNvPr id="15" name="Прямоугольник 14"/>
            <p:cNvSpPr/>
            <p:nvPr/>
          </p:nvSpPr>
          <p:spPr>
            <a:xfrm>
              <a:off x="3714744" y="1500174"/>
              <a:ext cx="714380" cy="571504"/>
            </a:xfrm>
            <a:prstGeom prst="rect">
              <a:avLst/>
            </a:prstGeom>
            <a:noFill/>
            <a:ln>
              <a:solidFill>
                <a:srgbClr val="0070C0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3200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5</a:t>
              </a:r>
              <a:endParaRPr lang="ru-RU" sz="32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" name="Прямоугольник 15"/>
            <p:cNvSpPr/>
            <p:nvPr/>
          </p:nvSpPr>
          <p:spPr>
            <a:xfrm>
              <a:off x="4286248" y="2428868"/>
              <a:ext cx="714380" cy="571504"/>
            </a:xfrm>
            <a:prstGeom prst="rect">
              <a:avLst/>
            </a:prstGeom>
            <a:noFill/>
            <a:ln>
              <a:solidFill>
                <a:srgbClr val="0070C0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32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" name="Прямоугольник 16"/>
            <p:cNvSpPr/>
            <p:nvPr/>
          </p:nvSpPr>
          <p:spPr>
            <a:xfrm>
              <a:off x="4286248" y="2428868"/>
              <a:ext cx="714380" cy="571504"/>
            </a:xfrm>
            <a:prstGeom prst="rect">
              <a:avLst/>
            </a:prstGeom>
            <a:noFill/>
            <a:ln>
              <a:solidFill>
                <a:srgbClr val="0070C0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32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" name="Прямоугольник 17"/>
            <p:cNvSpPr/>
            <p:nvPr/>
          </p:nvSpPr>
          <p:spPr>
            <a:xfrm>
              <a:off x="3286116" y="2428868"/>
              <a:ext cx="714380" cy="571504"/>
            </a:xfrm>
            <a:prstGeom prst="rect">
              <a:avLst/>
            </a:prstGeom>
            <a:noFill/>
            <a:ln>
              <a:solidFill>
                <a:srgbClr val="0070C0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3200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4</a:t>
              </a:r>
              <a:endParaRPr lang="ru-RU" sz="32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9" name="Группа 18"/>
          <p:cNvGrpSpPr/>
          <p:nvPr/>
        </p:nvGrpSpPr>
        <p:grpSpPr>
          <a:xfrm>
            <a:off x="214282" y="1844824"/>
            <a:ext cx="1714512" cy="1500198"/>
            <a:chOff x="3286116" y="1500174"/>
            <a:chExt cx="1714512" cy="1500198"/>
          </a:xfrm>
        </p:grpSpPr>
        <p:sp>
          <p:nvSpPr>
            <p:cNvPr id="20" name="Прямоугольник 19"/>
            <p:cNvSpPr/>
            <p:nvPr/>
          </p:nvSpPr>
          <p:spPr>
            <a:xfrm>
              <a:off x="3714744" y="1500174"/>
              <a:ext cx="714380" cy="571504"/>
            </a:xfrm>
            <a:prstGeom prst="rect">
              <a:avLst/>
            </a:prstGeom>
            <a:noFill/>
            <a:ln>
              <a:solidFill>
                <a:srgbClr val="0070C0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3200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5</a:t>
              </a:r>
              <a:endParaRPr lang="ru-RU" sz="32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4286248" y="2428868"/>
              <a:ext cx="714380" cy="571504"/>
            </a:xfrm>
            <a:prstGeom prst="rect">
              <a:avLst/>
            </a:prstGeom>
            <a:noFill/>
            <a:ln>
              <a:solidFill>
                <a:srgbClr val="0070C0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32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4286248" y="2428868"/>
              <a:ext cx="714380" cy="571504"/>
            </a:xfrm>
            <a:prstGeom prst="rect">
              <a:avLst/>
            </a:prstGeom>
            <a:noFill/>
            <a:ln>
              <a:solidFill>
                <a:srgbClr val="0070C0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32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3286116" y="2428868"/>
              <a:ext cx="714380" cy="571504"/>
            </a:xfrm>
            <a:prstGeom prst="rect">
              <a:avLst/>
            </a:prstGeom>
            <a:noFill/>
            <a:ln>
              <a:solidFill>
                <a:srgbClr val="0070C0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3200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1</a:t>
              </a:r>
              <a:endParaRPr lang="ru-RU" sz="32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24" name="Группа 23"/>
          <p:cNvGrpSpPr/>
          <p:nvPr/>
        </p:nvGrpSpPr>
        <p:grpSpPr>
          <a:xfrm>
            <a:off x="4786314" y="1844824"/>
            <a:ext cx="1714512" cy="1500198"/>
            <a:chOff x="3286116" y="1500174"/>
            <a:chExt cx="1714512" cy="1500198"/>
          </a:xfrm>
        </p:grpSpPr>
        <p:sp>
          <p:nvSpPr>
            <p:cNvPr id="25" name="Прямоугольник 24"/>
            <p:cNvSpPr/>
            <p:nvPr/>
          </p:nvSpPr>
          <p:spPr>
            <a:xfrm>
              <a:off x="3714744" y="1500174"/>
              <a:ext cx="714380" cy="571504"/>
            </a:xfrm>
            <a:prstGeom prst="rect">
              <a:avLst/>
            </a:prstGeom>
            <a:noFill/>
            <a:ln>
              <a:solidFill>
                <a:srgbClr val="0070C0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3200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5</a:t>
              </a:r>
              <a:endParaRPr lang="ru-RU" sz="32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6" name="Прямоугольник 25"/>
            <p:cNvSpPr/>
            <p:nvPr/>
          </p:nvSpPr>
          <p:spPr>
            <a:xfrm>
              <a:off x="4286248" y="2428868"/>
              <a:ext cx="714380" cy="571504"/>
            </a:xfrm>
            <a:prstGeom prst="rect">
              <a:avLst/>
            </a:prstGeom>
            <a:noFill/>
            <a:ln>
              <a:solidFill>
                <a:srgbClr val="0070C0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32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7" name="Прямоугольник 26"/>
            <p:cNvSpPr/>
            <p:nvPr/>
          </p:nvSpPr>
          <p:spPr>
            <a:xfrm>
              <a:off x="4286248" y="2428868"/>
              <a:ext cx="714380" cy="571504"/>
            </a:xfrm>
            <a:prstGeom prst="rect">
              <a:avLst/>
            </a:prstGeom>
            <a:noFill/>
            <a:ln>
              <a:solidFill>
                <a:srgbClr val="0070C0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32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8" name="Прямоугольник 27"/>
            <p:cNvSpPr/>
            <p:nvPr/>
          </p:nvSpPr>
          <p:spPr>
            <a:xfrm>
              <a:off x="3286116" y="2428868"/>
              <a:ext cx="714380" cy="571504"/>
            </a:xfrm>
            <a:prstGeom prst="rect">
              <a:avLst/>
            </a:prstGeom>
            <a:noFill/>
            <a:ln>
              <a:solidFill>
                <a:srgbClr val="0070C0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3200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2</a:t>
              </a:r>
              <a:endParaRPr lang="ru-RU" sz="32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29" name="Прямоугольник 28"/>
          <p:cNvSpPr/>
          <p:nvPr/>
        </p:nvSpPr>
        <p:spPr>
          <a:xfrm>
            <a:off x="1214414" y="2773518"/>
            <a:ext cx="714380" cy="571504"/>
          </a:xfrm>
          <a:prstGeom prst="rect">
            <a:avLst/>
          </a:prstGeom>
          <a:noFill/>
          <a:ln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3500430" y="2773518"/>
            <a:ext cx="714380" cy="571504"/>
          </a:xfrm>
          <a:prstGeom prst="rect">
            <a:avLst/>
          </a:prstGeom>
          <a:noFill/>
          <a:ln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5786446" y="2773518"/>
            <a:ext cx="714380" cy="571504"/>
          </a:xfrm>
          <a:prstGeom prst="rect">
            <a:avLst/>
          </a:prstGeom>
          <a:noFill/>
          <a:ln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32" name="Группа 31"/>
          <p:cNvGrpSpPr/>
          <p:nvPr/>
        </p:nvGrpSpPr>
        <p:grpSpPr>
          <a:xfrm>
            <a:off x="7000892" y="1916262"/>
            <a:ext cx="1714512" cy="1500198"/>
            <a:chOff x="3286116" y="1500174"/>
            <a:chExt cx="1714512" cy="1500198"/>
          </a:xfrm>
        </p:grpSpPr>
        <p:sp>
          <p:nvSpPr>
            <p:cNvPr id="33" name="Прямоугольник 32"/>
            <p:cNvSpPr/>
            <p:nvPr/>
          </p:nvSpPr>
          <p:spPr>
            <a:xfrm>
              <a:off x="3714744" y="1500174"/>
              <a:ext cx="714380" cy="571504"/>
            </a:xfrm>
            <a:prstGeom prst="rect">
              <a:avLst/>
            </a:prstGeom>
            <a:noFill/>
            <a:ln>
              <a:solidFill>
                <a:srgbClr val="0070C0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3200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5</a:t>
              </a:r>
              <a:endParaRPr lang="ru-RU" sz="32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4" name="Прямоугольник 33"/>
            <p:cNvSpPr/>
            <p:nvPr/>
          </p:nvSpPr>
          <p:spPr>
            <a:xfrm>
              <a:off x="4286248" y="2428868"/>
              <a:ext cx="714380" cy="571504"/>
            </a:xfrm>
            <a:prstGeom prst="rect">
              <a:avLst/>
            </a:prstGeom>
            <a:noFill/>
            <a:ln>
              <a:solidFill>
                <a:srgbClr val="0070C0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32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5" name="Прямоугольник 34"/>
            <p:cNvSpPr/>
            <p:nvPr/>
          </p:nvSpPr>
          <p:spPr>
            <a:xfrm>
              <a:off x="4286248" y="2428868"/>
              <a:ext cx="714380" cy="571504"/>
            </a:xfrm>
            <a:prstGeom prst="rect">
              <a:avLst/>
            </a:prstGeom>
            <a:noFill/>
            <a:ln>
              <a:solidFill>
                <a:srgbClr val="0070C0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32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6" name="Прямоугольник 35"/>
            <p:cNvSpPr/>
            <p:nvPr/>
          </p:nvSpPr>
          <p:spPr>
            <a:xfrm>
              <a:off x="3286116" y="2428868"/>
              <a:ext cx="714380" cy="571504"/>
            </a:xfrm>
            <a:prstGeom prst="rect">
              <a:avLst/>
            </a:prstGeom>
            <a:noFill/>
            <a:ln>
              <a:solidFill>
                <a:srgbClr val="0070C0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3200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3</a:t>
              </a:r>
              <a:endParaRPr lang="ru-RU" sz="32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37" name="Прямоугольник 36"/>
          <p:cNvSpPr/>
          <p:nvPr/>
        </p:nvSpPr>
        <p:spPr>
          <a:xfrm>
            <a:off x="8001024" y="2844956"/>
            <a:ext cx="714380" cy="571504"/>
          </a:xfrm>
          <a:prstGeom prst="rect">
            <a:avLst/>
          </a:prstGeom>
          <a:noFill/>
          <a:ln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38" name="Группа 37"/>
          <p:cNvGrpSpPr/>
          <p:nvPr/>
        </p:nvGrpSpPr>
        <p:grpSpPr>
          <a:xfrm>
            <a:off x="571472" y="2423738"/>
            <a:ext cx="1000132" cy="357190"/>
            <a:chOff x="571472" y="1991690"/>
            <a:chExt cx="1000132" cy="357190"/>
          </a:xfrm>
        </p:grpSpPr>
        <p:cxnSp>
          <p:nvCxnSpPr>
            <p:cNvPr id="39" name="Прямая соединительная линия 38"/>
            <p:cNvCxnSpPr>
              <a:stCxn id="23" idx="0"/>
              <a:endCxn id="20" idx="2"/>
            </p:cNvCxnSpPr>
            <p:nvPr/>
          </p:nvCxnSpPr>
          <p:spPr>
            <a:xfrm flipV="1">
              <a:off x="571472" y="1991690"/>
              <a:ext cx="428628" cy="357190"/>
            </a:xfrm>
            <a:prstGeom prst="line">
              <a:avLst/>
            </a:prstGeom>
            <a:ln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Прямая соединительная линия 39"/>
            <p:cNvCxnSpPr>
              <a:stCxn id="20" idx="2"/>
              <a:endCxn id="29" idx="0"/>
            </p:cNvCxnSpPr>
            <p:nvPr/>
          </p:nvCxnSpPr>
          <p:spPr>
            <a:xfrm>
              <a:off x="1000100" y="1991690"/>
              <a:ext cx="571504" cy="357190"/>
            </a:xfrm>
            <a:prstGeom prst="line">
              <a:avLst/>
            </a:prstGeom>
            <a:ln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1" name="Группа 40"/>
          <p:cNvGrpSpPr/>
          <p:nvPr/>
        </p:nvGrpSpPr>
        <p:grpSpPr>
          <a:xfrm>
            <a:off x="2857488" y="2416328"/>
            <a:ext cx="1000132" cy="357190"/>
            <a:chOff x="571472" y="2143116"/>
            <a:chExt cx="1000132" cy="357190"/>
          </a:xfrm>
        </p:grpSpPr>
        <p:cxnSp>
          <p:nvCxnSpPr>
            <p:cNvPr id="42" name="Прямая соединительная линия 41"/>
            <p:cNvCxnSpPr/>
            <p:nvPr/>
          </p:nvCxnSpPr>
          <p:spPr>
            <a:xfrm rot="5400000" flipH="1" flipV="1">
              <a:off x="607191" y="2107397"/>
              <a:ext cx="357190" cy="428628"/>
            </a:xfrm>
            <a:prstGeom prst="line">
              <a:avLst/>
            </a:prstGeom>
            <a:ln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Прямая соединительная линия 42"/>
            <p:cNvCxnSpPr/>
            <p:nvPr/>
          </p:nvCxnSpPr>
          <p:spPr>
            <a:xfrm rot="16200000" flipH="1">
              <a:off x="1107257" y="2035959"/>
              <a:ext cx="357190" cy="571504"/>
            </a:xfrm>
            <a:prstGeom prst="line">
              <a:avLst/>
            </a:prstGeom>
            <a:ln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7" name="Группа 46"/>
          <p:cNvGrpSpPr/>
          <p:nvPr/>
        </p:nvGrpSpPr>
        <p:grpSpPr>
          <a:xfrm>
            <a:off x="5214942" y="2416328"/>
            <a:ext cx="1000132" cy="357190"/>
            <a:chOff x="571472" y="2143116"/>
            <a:chExt cx="1000132" cy="357190"/>
          </a:xfrm>
        </p:grpSpPr>
        <p:cxnSp>
          <p:nvCxnSpPr>
            <p:cNvPr id="48" name="Прямая соединительная линия 47"/>
            <p:cNvCxnSpPr/>
            <p:nvPr/>
          </p:nvCxnSpPr>
          <p:spPr>
            <a:xfrm rot="5400000" flipH="1" flipV="1">
              <a:off x="607191" y="2107397"/>
              <a:ext cx="357190" cy="428628"/>
            </a:xfrm>
            <a:prstGeom prst="line">
              <a:avLst/>
            </a:prstGeom>
            <a:ln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Прямая соединительная линия 48"/>
            <p:cNvCxnSpPr/>
            <p:nvPr/>
          </p:nvCxnSpPr>
          <p:spPr>
            <a:xfrm rot="16200000" flipH="1">
              <a:off x="1107257" y="2035959"/>
              <a:ext cx="357190" cy="571504"/>
            </a:xfrm>
            <a:prstGeom prst="line">
              <a:avLst/>
            </a:prstGeom>
            <a:ln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0" name="Группа 49"/>
          <p:cNvGrpSpPr/>
          <p:nvPr/>
        </p:nvGrpSpPr>
        <p:grpSpPr>
          <a:xfrm>
            <a:off x="7429520" y="2487766"/>
            <a:ext cx="1000132" cy="357190"/>
            <a:chOff x="571472" y="2143116"/>
            <a:chExt cx="1000132" cy="357190"/>
          </a:xfrm>
        </p:grpSpPr>
        <p:cxnSp>
          <p:nvCxnSpPr>
            <p:cNvPr id="54" name="Прямая соединительная линия 53"/>
            <p:cNvCxnSpPr/>
            <p:nvPr/>
          </p:nvCxnSpPr>
          <p:spPr>
            <a:xfrm rot="5400000" flipH="1" flipV="1">
              <a:off x="607191" y="2107397"/>
              <a:ext cx="357190" cy="428628"/>
            </a:xfrm>
            <a:prstGeom prst="line">
              <a:avLst/>
            </a:prstGeom>
            <a:ln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Прямая соединительная линия 54"/>
            <p:cNvCxnSpPr/>
            <p:nvPr/>
          </p:nvCxnSpPr>
          <p:spPr>
            <a:xfrm rot="16200000" flipH="1">
              <a:off x="1107257" y="2035959"/>
              <a:ext cx="357190" cy="571504"/>
            </a:xfrm>
            <a:prstGeom prst="line">
              <a:avLst/>
            </a:prstGeom>
            <a:ln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3" name="Прямоугольник 52"/>
          <p:cNvSpPr/>
          <p:nvPr/>
        </p:nvSpPr>
        <p:spPr>
          <a:xfrm>
            <a:off x="766373" y="5661248"/>
            <a:ext cx="412292" cy="584775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none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</a:t>
            </a:r>
            <a:endParaRPr lang="ru-RU" sz="3200" dirty="0"/>
          </a:p>
        </p:txBody>
      </p:sp>
      <p:sp>
        <p:nvSpPr>
          <p:cNvPr id="56" name="Прямоугольник 55"/>
          <p:cNvSpPr/>
          <p:nvPr/>
        </p:nvSpPr>
        <p:spPr>
          <a:xfrm>
            <a:off x="1423878" y="5661248"/>
            <a:ext cx="412292" cy="584775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none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</a:t>
            </a:r>
            <a:endParaRPr lang="ru-RU" sz="3200" dirty="0"/>
          </a:p>
        </p:txBody>
      </p:sp>
      <p:sp>
        <p:nvSpPr>
          <p:cNvPr id="57" name="Прямоугольник 56"/>
          <p:cNvSpPr/>
          <p:nvPr/>
        </p:nvSpPr>
        <p:spPr>
          <a:xfrm>
            <a:off x="2081383" y="5661248"/>
            <a:ext cx="412292" cy="584775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none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3</a:t>
            </a:r>
            <a:endParaRPr lang="ru-RU" sz="3200" dirty="0"/>
          </a:p>
        </p:txBody>
      </p:sp>
      <p:sp>
        <p:nvSpPr>
          <p:cNvPr id="58" name="Прямоугольник 57"/>
          <p:cNvSpPr/>
          <p:nvPr/>
        </p:nvSpPr>
        <p:spPr>
          <a:xfrm>
            <a:off x="2738888" y="5661248"/>
            <a:ext cx="412292" cy="584775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none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4</a:t>
            </a:r>
            <a:endParaRPr lang="ru-RU" sz="3200" dirty="0"/>
          </a:p>
        </p:txBody>
      </p:sp>
      <p:sp>
        <p:nvSpPr>
          <p:cNvPr id="62" name="Прямоугольник 61"/>
          <p:cNvSpPr/>
          <p:nvPr/>
        </p:nvSpPr>
        <p:spPr>
          <a:xfrm>
            <a:off x="3396393" y="5661248"/>
            <a:ext cx="412292" cy="584775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none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5</a:t>
            </a:r>
            <a:endParaRPr lang="ru-RU" sz="3200" dirty="0"/>
          </a:p>
        </p:txBody>
      </p:sp>
      <p:sp>
        <p:nvSpPr>
          <p:cNvPr id="63" name="Прямоугольник 62"/>
          <p:cNvSpPr/>
          <p:nvPr/>
        </p:nvSpPr>
        <p:spPr>
          <a:xfrm>
            <a:off x="755576" y="5661248"/>
            <a:ext cx="412292" cy="584775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none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</a:t>
            </a:r>
            <a:endParaRPr lang="ru-RU" sz="3200" dirty="0"/>
          </a:p>
        </p:txBody>
      </p:sp>
      <p:sp>
        <p:nvSpPr>
          <p:cNvPr id="64" name="Прямоугольник 63"/>
          <p:cNvSpPr/>
          <p:nvPr/>
        </p:nvSpPr>
        <p:spPr>
          <a:xfrm>
            <a:off x="1413081" y="5661248"/>
            <a:ext cx="412292" cy="584775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none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</a:t>
            </a:r>
            <a:endParaRPr lang="ru-RU" sz="3200" dirty="0"/>
          </a:p>
        </p:txBody>
      </p:sp>
      <p:sp>
        <p:nvSpPr>
          <p:cNvPr id="65" name="Прямоугольник 64"/>
          <p:cNvSpPr/>
          <p:nvPr/>
        </p:nvSpPr>
        <p:spPr>
          <a:xfrm>
            <a:off x="2070586" y="5661248"/>
            <a:ext cx="412292" cy="584775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none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3</a:t>
            </a:r>
            <a:endParaRPr lang="ru-RU" sz="3200" dirty="0"/>
          </a:p>
        </p:txBody>
      </p:sp>
      <p:sp>
        <p:nvSpPr>
          <p:cNvPr id="66" name="Прямоугольник 65"/>
          <p:cNvSpPr/>
          <p:nvPr/>
        </p:nvSpPr>
        <p:spPr>
          <a:xfrm>
            <a:off x="2728091" y="5661248"/>
            <a:ext cx="412292" cy="584775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none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4</a:t>
            </a:r>
            <a:endParaRPr lang="ru-RU" sz="3200" dirty="0"/>
          </a:p>
        </p:txBody>
      </p:sp>
      <p:sp>
        <p:nvSpPr>
          <p:cNvPr id="67" name="Прямоугольник 66"/>
          <p:cNvSpPr/>
          <p:nvPr/>
        </p:nvSpPr>
        <p:spPr>
          <a:xfrm>
            <a:off x="3385596" y="5661248"/>
            <a:ext cx="412292" cy="584775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none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5</a:t>
            </a:r>
            <a:endParaRPr lang="ru-RU" sz="3200" dirty="0"/>
          </a:p>
        </p:txBody>
      </p:sp>
      <p:sp>
        <p:nvSpPr>
          <p:cNvPr id="68" name="Прямоугольник 67"/>
          <p:cNvSpPr/>
          <p:nvPr/>
        </p:nvSpPr>
        <p:spPr>
          <a:xfrm>
            <a:off x="236446" y="4293096"/>
            <a:ext cx="8501090" cy="92333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i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Внимание!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i="1" dirty="0" smtClean="0">
                <a:solidFill>
                  <a:srgbClr val="0070C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Данное задание можно выполнить интерактивно. 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i="1" dirty="0" smtClean="0">
                <a:solidFill>
                  <a:srgbClr val="0070C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Для этого презентацию надо перевести в режим редактирования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7140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Прямоугольник 43"/>
          <p:cNvSpPr/>
          <p:nvPr/>
        </p:nvSpPr>
        <p:spPr>
          <a:xfrm>
            <a:off x="7308000" y="142852"/>
            <a:ext cx="169315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МАТЕМАТИКА</a:t>
            </a:r>
            <a:endParaRPr lang="ru-RU" i="1" dirty="0"/>
          </a:p>
        </p:txBody>
      </p:sp>
      <p:sp>
        <p:nvSpPr>
          <p:cNvPr id="45" name="TextBox 44"/>
          <p:cNvSpPr txBox="1"/>
          <p:nvPr/>
        </p:nvSpPr>
        <p:spPr>
          <a:xfrm>
            <a:off x="179512" y="116632"/>
            <a:ext cx="55446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Урок 29. Число пять. Цифра 5</a:t>
            </a:r>
            <a:endParaRPr lang="ru-RU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153522" y="620688"/>
            <a:ext cx="8001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6. </a:t>
            </a:r>
            <a:r>
              <a:rPr lang="ru-RU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Какие четыре равенства можно записать к рисунку ?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45956" y="1087019"/>
            <a:ext cx="37147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  <a:sym typeface="Symbol"/>
              </a:rPr>
              <a:t> </a:t>
            </a:r>
            <a:r>
              <a:rPr lang="ru-RU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Расскажите о числе </a:t>
            </a:r>
            <a:r>
              <a:rPr lang="ru-RU" sz="2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5</a:t>
            </a:r>
            <a:r>
              <a:rPr lang="ru-RU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24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4" name="Группа 17"/>
          <p:cNvGrpSpPr/>
          <p:nvPr/>
        </p:nvGrpSpPr>
        <p:grpSpPr>
          <a:xfrm>
            <a:off x="2500298" y="1844824"/>
            <a:ext cx="1714512" cy="1500198"/>
            <a:chOff x="3286116" y="1500174"/>
            <a:chExt cx="1714512" cy="1500198"/>
          </a:xfrm>
        </p:grpSpPr>
        <p:sp>
          <p:nvSpPr>
            <p:cNvPr id="15" name="Прямоугольник 14"/>
            <p:cNvSpPr/>
            <p:nvPr/>
          </p:nvSpPr>
          <p:spPr>
            <a:xfrm>
              <a:off x="3714744" y="1500174"/>
              <a:ext cx="714380" cy="571504"/>
            </a:xfrm>
            <a:prstGeom prst="rect">
              <a:avLst/>
            </a:prstGeom>
            <a:noFill/>
            <a:ln>
              <a:solidFill>
                <a:srgbClr val="0070C0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3200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5</a:t>
              </a:r>
              <a:endParaRPr lang="ru-RU" sz="32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" name="Прямоугольник 15"/>
            <p:cNvSpPr/>
            <p:nvPr/>
          </p:nvSpPr>
          <p:spPr>
            <a:xfrm>
              <a:off x="4286248" y="2428868"/>
              <a:ext cx="714380" cy="571504"/>
            </a:xfrm>
            <a:prstGeom prst="rect">
              <a:avLst/>
            </a:prstGeom>
            <a:noFill/>
            <a:ln>
              <a:solidFill>
                <a:srgbClr val="0070C0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32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" name="Прямоугольник 16"/>
            <p:cNvSpPr/>
            <p:nvPr/>
          </p:nvSpPr>
          <p:spPr>
            <a:xfrm>
              <a:off x="4286248" y="2428868"/>
              <a:ext cx="714380" cy="571504"/>
            </a:xfrm>
            <a:prstGeom prst="rect">
              <a:avLst/>
            </a:prstGeom>
            <a:noFill/>
            <a:ln>
              <a:solidFill>
                <a:srgbClr val="0070C0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32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" name="Прямоугольник 17"/>
            <p:cNvSpPr/>
            <p:nvPr/>
          </p:nvSpPr>
          <p:spPr>
            <a:xfrm>
              <a:off x="3286116" y="2428868"/>
              <a:ext cx="714380" cy="571504"/>
            </a:xfrm>
            <a:prstGeom prst="rect">
              <a:avLst/>
            </a:prstGeom>
            <a:noFill/>
            <a:ln>
              <a:solidFill>
                <a:srgbClr val="0070C0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3200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4</a:t>
              </a:r>
              <a:endParaRPr lang="ru-RU" sz="32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9" name="Группа 18"/>
          <p:cNvGrpSpPr/>
          <p:nvPr/>
        </p:nvGrpSpPr>
        <p:grpSpPr>
          <a:xfrm>
            <a:off x="214282" y="1844824"/>
            <a:ext cx="1714512" cy="1500198"/>
            <a:chOff x="3286116" y="1500174"/>
            <a:chExt cx="1714512" cy="1500198"/>
          </a:xfrm>
        </p:grpSpPr>
        <p:sp>
          <p:nvSpPr>
            <p:cNvPr id="20" name="Прямоугольник 19"/>
            <p:cNvSpPr/>
            <p:nvPr/>
          </p:nvSpPr>
          <p:spPr>
            <a:xfrm>
              <a:off x="3714744" y="1500174"/>
              <a:ext cx="714380" cy="571504"/>
            </a:xfrm>
            <a:prstGeom prst="rect">
              <a:avLst/>
            </a:prstGeom>
            <a:noFill/>
            <a:ln>
              <a:solidFill>
                <a:srgbClr val="0070C0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3200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5</a:t>
              </a:r>
              <a:endParaRPr lang="ru-RU" sz="32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4286248" y="2428868"/>
              <a:ext cx="714380" cy="571504"/>
            </a:xfrm>
            <a:prstGeom prst="rect">
              <a:avLst/>
            </a:prstGeom>
            <a:noFill/>
            <a:ln>
              <a:solidFill>
                <a:srgbClr val="0070C0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32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4286248" y="2428868"/>
              <a:ext cx="714380" cy="571504"/>
            </a:xfrm>
            <a:prstGeom prst="rect">
              <a:avLst/>
            </a:prstGeom>
            <a:noFill/>
            <a:ln>
              <a:solidFill>
                <a:srgbClr val="0070C0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32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3286116" y="2428868"/>
              <a:ext cx="714380" cy="571504"/>
            </a:xfrm>
            <a:prstGeom prst="rect">
              <a:avLst/>
            </a:prstGeom>
            <a:noFill/>
            <a:ln>
              <a:solidFill>
                <a:srgbClr val="0070C0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3200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1</a:t>
              </a:r>
              <a:endParaRPr lang="ru-RU" sz="32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24" name="Группа 23"/>
          <p:cNvGrpSpPr/>
          <p:nvPr/>
        </p:nvGrpSpPr>
        <p:grpSpPr>
          <a:xfrm>
            <a:off x="4786314" y="1844824"/>
            <a:ext cx="1714512" cy="1500198"/>
            <a:chOff x="3286116" y="1500174"/>
            <a:chExt cx="1714512" cy="1500198"/>
          </a:xfrm>
        </p:grpSpPr>
        <p:sp>
          <p:nvSpPr>
            <p:cNvPr id="25" name="Прямоугольник 24"/>
            <p:cNvSpPr/>
            <p:nvPr/>
          </p:nvSpPr>
          <p:spPr>
            <a:xfrm>
              <a:off x="3714744" y="1500174"/>
              <a:ext cx="714380" cy="571504"/>
            </a:xfrm>
            <a:prstGeom prst="rect">
              <a:avLst/>
            </a:prstGeom>
            <a:noFill/>
            <a:ln>
              <a:solidFill>
                <a:srgbClr val="0070C0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3200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5</a:t>
              </a:r>
              <a:endParaRPr lang="ru-RU" sz="32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6" name="Прямоугольник 25"/>
            <p:cNvSpPr/>
            <p:nvPr/>
          </p:nvSpPr>
          <p:spPr>
            <a:xfrm>
              <a:off x="4286248" y="2428868"/>
              <a:ext cx="714380" cy="571504"/>
            </a:xfrm>
            <a:prstGeom prst="rect">
              <a:avLst/>
            </a:prstGeom>
            <a:noFill/>
            <a:ln>
              <a:solidFill>
                <a:srgbClr val="0070C0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32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7" name="Прямоугольник 26"/>
            <p:cNvSpPr/>
            <p:nvPr/>
          </p:nvSpPr>
          <p:spPr>
            <a:xfrm>
              <a:off x="4286248" y="2428868"/>
              <a:ext cx="714380" cy="571504"/>
            </a:xfrm>
            <a:prstGeom prst="rect">
              <a:avLst/>
            </a:prstGeom>
            <a:noFill/>
            <a:ln>
              <a:solidFill>
                <a:srgbClr val="0070C0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32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8" name="Прямоугольник 27"/>
            <p:cNvSpPr/>
            <p:nvPr/>
          </p:nvSpPr>
          <p:spPr>
            <a:xfrm>
              <a:off x="3286116" y="2428868"/>
              <a:ext cx="714380" cy="571504"/>
            </a:xfrm>
            <a:prstGeom prst="rect">
              <a:avLst/>
            </a:prstGeom>
            <a:noFill/>
            <a:ln>
              <a:solidFill>
                <a:srgbClr val="0070C0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3200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2</a:t>
              </a:r>
              <a:endParaRPr lang="ru-RU" sz="32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29" name="Прямоугольник 28"/>
          <p:cNvSpPr/>
          <p:nvPr/>
        </p:nvSpPr>
        <p:spPr>
          <a:xfrm>
            <a:off x="1214414" y="2773518"/>
            <a:ext cx="714380" cy="571504"/>
          </a:xfrm>
          <a:prstGeom prst="rect">
            <a:avLst/>
          </a:prstGeom>
          <a:noFill/>
          <a:ln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3500430" y="2773518"/>
            <a:ext cx="714380" cy="571504"/>
          </a:xfrm>
          <a:prstGeom prst="rect">
            <a:avLst/>
          </a:prstGeom>
          <a:noFill/>
          <a:ln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5786446" y="2773518"/>
            <a:ext cx="714380" cy="571504"/>
          </a:xfrm>
          <a:prstGeom prst="rect">
            <a:avLst/>
          </a:prstGeom>
          <a:noFill/>
          <a:ln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32" name="Группа 31"/>
          <p:cNvGrpSpPr/>
          <p:nvPr/>
        </p:nvGrpSpPr>
        <p:grpSpPr>
          <a:xfrm>
            <a:off x="7000892" y="1916262"/>
            <a:ext cx="1714512" cy="1500198"/>
            <a:chOff x="3286116" y="1500174"/>
            <a:chExt cx="1714512" cy="1500198"/>
          </a:xfrm>
        </p:grpSpPr>
        <p:sp>
          <p:nvSpPr>
            <p:cNvPr id="33" name="Прямоугольник 32"/>
            <p:cNvSpPr/>
            <p:nvPr/>
          </p:nvSpPr>
          <p:spPr>
            <a:xfrm>
              <a:off x="3714744" y="1500174"/>
              <a:ext cx="714380" cy="571504"/>
            </a:xfrm>
            <a:prstGeom prst="rect">
              <a:avLst/>
            </a:prstGeom>
            <a:noFill/>
            <a:ln>
              <a:solidFill>
                <a:srgbClr val="0070C0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3200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5</a:t>
              </a:r>
              <a:endParaRPr lang="ru-RU" sz="32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4" name="Прямоугольник 33"/>
            <p:cNvSpPr/>
            <p:nvPr/>
          </p:nvSpPr>
          <p:spPr>
            <a:xfrm>
              <a:off x="4286248" y="2428868"/>
              <a:ext cx="714380" cy="571504"/>
            </a:xfrm>
            <a:prstGeom prst="rect">
              <a:avLst/>
            </a:prstGeom>
            <a:noFill/>
            <a:ln>
              <a:solidFill>
                <a:srgbClr val="0070C0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32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5" name="Прямоугольник 34"/>
            <p:cNvSpPr/>
            <p:nvPr/>
          </p:nvSpPr>
          <p:spPr>
            <a:xfrm>
              <a:off x="4286248" y="2428868"/>
              <a:ext cx="714380" cy="571504"/>
            </a:xfrm>
            <a:prstGeom prst="rect">
              <a:avLst/>
            </a:prstGeom>
            <a:noFill/>
            <a:ln>
              <a:solidFill>
                <a:srgbClr val="0070C0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32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6" name="Прямоугольник 35"/>
            <p:cNvSpPr/>
            <p:nvPr/>
          </p:nvSpPr>
          <p:spPr>
            <a:xfrm>
              <a:off x="3286116" y="2428868"/>
              <a:ext cx="714380" cy="571504"/>
            </a:xfrm>
            <a:prstGeom prst="rect">
              <a:avLst/>
            </a:prstGeom>
            <a:noFill/>
            <a:ln>
              <a:solidFill>
                <a:srgbClr val="0070C0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3200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3</a:t>
              </a:r>
              <a:endParaRPr lang="ru-RU" sz="32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37" name="Прямоугольник 36"/>
          <p:cNvSpPr/>
          <p:nvPr/>
        </p:nvSpPr>
        <p:spPr>
          <a:xfrm>
            <a:off x="8001024" y="2844956"/>
            <a:ext cx="714380" cy="571504"/>
          </a:xfrm>
          <a:prstGeom prst="rect">
            <a:avLst/>
          </a:prstGeom>
          <a:noFill/>
          <a:ln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38" name="Группа 37"/>
          <p:cNvGrpSpPr/>
          <p:nvPr/>
        </p:nvGrpSpPr>
        <p:grpSpPr>
          <a:xfrm>
            <a:off x="571472" y="2423738"/>
            <a:ext cx="1000132" cy="357190"/>
            <a:chOff x="571472" y="1991690"/>
            <a:chExt cx="1000132" cy="357190"/>
          </a:xfrm>
        </p:grpSpPr>
        <p:cxnSp>
          <p:nvCxnSpPr>
            <p:cNvPr id="39" name="Прямая соединительная линия 38"/>
            <p:cNvCxnSpPr>
              <a:stCxn id="23" idx="0"/>
              <a:endCxn id="20" idx="2"/>
            </p:cNvCxnSpPr>
            <p:nvPr/>
          </p:nvCxnSpPr>
          <p:spPr>
            <a:xfrm flipV="1">
              <a:off x="571472" y="1991690"/>
              <a:ext cx="428628" cy="357190"/>
            </a:xfrm>
            <a:prstGeom prst="line">
              <a:avLst/>
            </a:prstGeom>
            <a:ln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Прямая соединительная линия 39"/>
            <p:cNvCxnSpPr>
              <a:stCxn id="20" idx="2"/>
              <a:endCxn id="29" idx="0"/>
            </p:cNvCxnSpPr>
            <p:nvPr/>
          </p:nvCxnSpPr>
          <p:spPr>
            <a:xfrm>
              <a:off x="1000100" y="1991690"/>
              <a:ext cx="571504" cy="357190"/>
            </a:xfrm>
            <a:prstGeom prst="line">
              <a:avLst/>
            </a:prstGeom>
            <a:ln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1" name="Группа 40"/>
          <p:cNvGrpSpPr/>
          <p:nvPr/>
        </p:nvGrpSpPr>
        <p:grpSpPr>
          <a:xfrm>
            <a:off x="2857488" y="2416328"/>
            <a:ext cx="1000132" cy="357190"/>
            <a:chOff x="571472" y="2143116"/>
            <a:chExt cx="1000132" cy="357190"/>
          </a:xfrm>
        </p:grpSpPr>
        <p:cxnSp>
          <p:nvCxnSpPr>
            <p:cNvPr id="42" name="Прямая соединительная линия 41"/>
            <p:cNvCxnSpPr/>
            <p:nvPr/>
          </p:nvCxnSpPr>
          <p:spPr>
            <a:xfrm rot="5400000" flipH="1" flipV="1">
              <a:off x="607191" y="2107397"/>
              <a:ext cx="357190" cy="428628"/>
            </a:xfrm>
            <a:prstGeom prst="line">
              <a:avLst/>
            </a:prstGeom>
            <a:ln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Прямая соединительная линия 42"/>
            <p:cNvCxnSpPr/>
            <p:nvPr/>
          </p:nvCxnSpPr>
          <p:spPr>
            <a:xfrm rot="16200000" flipH="1">
              <a:off x="1107257" y="2035959"/>
              <a:ext cx="357190" cy="571504"/>
            </a:xfrm>
            <a:prstGeom prst="line">
              <a:avLst/>
            </a:prstGeom>
            <a:ln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7" name="Группа 46"/>
          <p:cNvGrpSpPr/>
          <p:nvPr/>
        </p:nvGrpSpPr>
        <p:grpSpPr>
          <a:xfrm>
            <a:off x="5214942" y="2416328"/>
            <a:ext cx="1000132" cy="357190"/>
            <a:chOff x="571472" y="2143116"/>
            <a:chExt cx="1000132" cy="357190"/>
          </a:xfrm>
        </p:grpSpPr>
        <p:cxnSp>
          <p:nvCxnSpPr>
            <p:cNvPr id="48" name="Прямая соединительная линия 47"/>
            <p:cNvCxnSpPr/>
            <p:nvPr/>
          </p:nvCxnSpPr>
          <p:spPr>
            <a:xfrm rot="5400000" flipH="1" flipV="1">
              <a:off x="607191" y="2107397"/>
              <a:ext cx="357190" cy="428628"/>
            </a:xfrm>
            <a:prstGeom prst="line">
              <a:avLst/>
            </a:prstGeom>
            <a:ln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Прямая соединительная линия 48"/>
            <p:cNvCxnSpPr/>
            <p:nvPr/>
          </p:nvCxnSpPr>
          <p:spPr>
            <a:xfrm rot="16200000" flipH="1">
              <a:off x="1107257" y="2035959"/>
              <a:ext cx="357190" cy="571504"/>
            </a:xfrm>
            <a:prstGeom prst="line">
              <a:avLst/>
            </a:prstGeom>
            <a:ln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0" name="Группа 49"/>
          <p:cNvGrpSpPr/>
          <p:nvPr/>
        </p:nvGrpSpPr>
        <p:grpSpPr>
          <a:xfrm>
            <a:off x="7429520" y="2487766"/>
            <a:ext cx="1000132" cy="357190"/>
            <a:chOff x="571472" y="2143116"/>
            <a:chExt cx="1000132" cy="357190"/>
          </a:xfrm>
        </p:grpSpPr>
        <p:cxnSp>
          <p:nvCxnSpPr>
            <p:cNvPr id="54" name="Прямая соединительная линия 53"/>
            <p:cNvCxnSpPr/>
            <p:nvPr/>
          </p:nvCxnSpPr>
          <p:spPr>
            <a:xfrm rot="5400000" flipH="1" flipV="1">
              <a:off x="607191" y="2107397"/>
              <a:ext cx="357190" cy="428628"/>
            </a:xfrm>
            <a:prstGeom prst="line">
              <a:avLst/>
            </a:prstGeom>
            <a:ln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Прямая соединительная линия 54"/>
            <p:cNvCxnSpPr/>
            <p:nvPr/>
          </p:nvCxnSpPr>
          <p:spPr>
            <a:xfrm rot="16200000" flipH="1">
              <a:off x="1107257" y="2035959"/>
              <a:ext cx="357190" cy="571504"/>
            </a:xfrm>
            <a:prstGeom prst="line">
              <a:avLst/>
            </a:prstGeom>
            <a:ln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3" name="Прямоугольник 52"/>
          <p:cNvSpPr/>
          <p:nvPr/>
        </p:nvSpPr>
        <p:spPr>
          <a:xfrm>
            <a:off x="766373" y="5661248"/>
            <a:ext cx="412292" cy="584775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none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</a:t>
            </a:r>
            <a:endParaRPr lang="ru-RU" sz="3200" dirty="0"/>
          </a:p>
        </p:txBody>
      </p:sp>
      <p:sp>
        <p:nvSpPr>
          <p:cNvPr id="56" name="Прямоугольник 55"/>
          <p:cNvSpPr/>
          <p:nvPr/>
        </p:nvSpPr>
        <p:spPr>
          <a:xfrm>
            <a:off x="1423878" y="5661248"/>
            <a:ext cx="412292" cy="584775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none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</a:t>
            </a:r>
            <a:endParaRPr lang="ru-RU" sz="3200" dirty="0"/>
          </a:p>
        </p:txBody>
      </p:sp>
      <p:sp>
        <p:nvSpPr>
          <p:cNvPr id="57" name="Прямоугольник 56"/>
          <p:cNvSpPr/>
          <p:nvPr/>
        </p:nvSpPr>
        <p:spPr>
          <a:xfrm>
            <a:off x="2081383" y="5661248"/>
            <a:ext cx="412292" cy="584775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none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3</a:t>
            </a:r>
            <a:endParaRPr lang="ru-RU" sz="3200" dirty="0"/>
          </a:p>
        </p:txBody>
      </p:sp>
      <p:sp>
        <p:nvSpPr>
          <p:cNvPr id="58" name="Прямоугольник 57"/>
          <p:cNvSpPr/>
          <p:nvPr/>
        </p:nvSpPr>
        <p:spPr>
          <a:xfrm>
            <a:off x="2738888" y="5661248"/>
            <a:ext cx="412292" cy="584775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none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4</a:t>
            </a:r>
            <a:endParaRPr lang="ru-RU" sz="3200" dirty="0"/>
          </a:p>
        </p:txBody>
      </p:sp>
      <p:sp>
        <p:nvSpPr>
          <p:cNvPr id="62" name="Прямоугольник 61"/>
          <p:cNvSpPr/>
          <p:nvPr/>
        </p:nvSpPr>
        <p:spPr>
          <a:xfrm>
            <a:off x="3396393" y="5661248"/>
            <a:ext cx="412292" cy="584775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none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5</a:t>
            </a:r>
            <a:endParaRPr lang="ru-RU" sz="3200" dirty="0"/>
          </a:p>
        </p:txBody>
      </p:sp>
      <p:sp>
        <p:nvSpPr>
          <p:cNvPr id="63" name="Прямоугольник 62"/>
          <p:cNvSpPr/>
          <p:nvPr/>
        </p:nvSpPr>
        <p:spPr>
          <a:xfrm>
            <a:off x="755576" y="5661248"/>
            <a:ext cx="412292" cy="584775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none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</a:t>
            </a:r>
            <a:endParaRPr lang="ru-RU" sz="3200" dirty="0"/>
          </a:p>
        </p:txBody>
      </p:sp>
      <p:sp>
        <p:nvSpPr>
          <p:cNvPr id="64" name="Прямоугольник 63"/>
          <p:cNvSpPr/>
          <p:nvPr/>
        </p:nvSpPr>
        <p:spPr>
          <a:xfrm>
            <a:off x="1413081" y="5661248"/>
            <a:ext cx="412292" cy="584775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none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</a:t>
            </a:r>
            <a:endParaRPr lang="ru-RU" sz="3200" dirty="0"/>
          </a:p>
        </p:txBody>
      </p:sp>
      <p:sp>
        <p:nvSpPr>
          <p:cNvPr id="65" name="Прямоугольник 64"/>
          <p:cNvSpPr/>
          <p:nvPr/>
        </p:nvSpPr>
        <p:spPr>
          <a:xfrm>
            <a:off x="2070586" y="5661248"/>
            <a:ext cx="412292" cy="584775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none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3</a:t>
            </a:r>
            <a:endParaRPr lang="ru-RU" sz="3200" dirty="0"/>
          </a:p>
        </p:txBody>
      </p:sp>
      <p:sp>
        <p:nvSpPr>
          <p:cNvPr id="66" name="Прямоугольник 65"/>
          <p:cNvSpPr/>
          <p:nvPr/>
        </p:nvSpPr>
        <p:spPr>
          <a:xfrm>
            <a:off x="2728091" y="5661248"/>
            <a:ext cx="412292" cy="584775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none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4</a:t>
            </a:r>
            <a:endParaRPr lang="ru-RU" sz="3200" dirty="0"/>
          </a:p>
        </p:txBody>
      </p:sp>
      <p:sp>
        <p:nvSpPr>
          <p:cNvPr id="67" name="Прямоугольник 66"/>
          <p:cNvSpPr/>
          <p:nvPr/>
        </p:nvSpPr>
        <p:spPr>
          <a:xfrm>
            <a:off x="3385596" y="5661248"/>
            <a:ext cx="412292" cy="584775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none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5</a:t>
            </a:r>
            <a:endParaRPr lang="ru-RU" sz="3200" dirty="0"/>
          </a:p>
        </p:txBody>
      </p:sp>
      <p:sp>
        <p:nvSpPr>
          <p:cNvPr id="52" name="TextBox 51"/>
          <p:cNvSpPr txBox="1"/>
          <p:nvPr/>
        </p:nvSpPr>
        <p:spPr>
          <a:xfrm>
            <a:off x="6995086" y="5517232"/>
            <a:ext cx="182538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ПРОВЕРЬ!</a:t>
            </a:r>
            <a:endParaRPr lang="ru-RU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80923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-2.02312E-6 L -0.15278 -0.42011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639" y="-2101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-2.02312E-6 L 0.32396 -0.42011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198" y="-2101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-2.02312E-6 L 0.4243 -0.42011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215" y="-2101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-2.02312E-6 L 0.73906 -0.40948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6944" y="-2048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" grpId="0" animBg="1"/>
      <p:bldP spid="58" grpId="0" animBg="1"/>
      <p:bldP spid="63" grpId="0" animBg="1"/>
      <p:bldP spid="65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285720" y="2500306"/>
            <a:ext cx="250033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lain"/>
            </a:pPr>
            <a:r>
              <a:rPr lang="ru-RU" sz="36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+  4 = 5</a:t>
            </a:r>
          </a:p>
          <a:p>
            <a:endParaRPr lang="ru-RU" sz="36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/>
            <a:r>
              <a:rPr lang="ru-RU" sz="36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5 -   4 = 1</a:t>
            </a:r>
            <a:endParaRPr lang="ru-RU" sz="36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292956" y="2500306"/>
            <a:ext cx="214314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ru-RU" sz="36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3 +  2 = 5</a:t>
            </a:r>
          </a:p>
          <a:p>
            <a:pPr marL="342900" indent="-342900"/>
            <a:endParaRPr lang="ru-RU" sz="36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/>
            <a:r>
              <a:rPr lang="ru-RU" sz="36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5  -  3 = 2</a:t>
            </a:r>
            <a:endParaRPr lang="ru-RU" sz="36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461308" y="2500306"/>
            <a:ext cx="214314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ru-RU" sz="36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4 +  1 = 5</a:t>
            </a:r>
          </a:p>
          <a:p>
            <a:pPr marL="342900" indent="-342900"/>
            <a:endParaRPr lang="ru-RU" sz="36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/>
            <a:r>
              <a:rPr lang="ru-RU" sz="36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5  -  1 = 4</a:t>
            </a:r>
            <a:endParaRPr lang="ru-RU" sz="36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755576" y="3700635"/>
            <a:ext cx="357190" cy="428628"/>
          </a:xfrm>
          <a:prstGeom prst="rect">
            <a:avLst/>
          </a:prstGeom>
          <a:solidFill>
            <a:schemeClr val="bg1"/>
          </a:solidFill>
          <a:ln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                    </a:t>
            </a:r>
            <a:endParaRPr lang="ru-RU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7023122" y="3714664"/>
            <a:ext cx="357190" cy="428628"/>
          </a:xfrm>
          <a:prstGeom prst="rect">
            <a:avLst/>
          </a:prstGeom>
          <a:solidFill>
            <a:schemeClr val="bg1"/>
          </a:solidFill>
          <a:ln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6948264" y="2643182"/>
            <a:ext cx="357190" cy="428628"/>
          </a:xfrm>
          <a:prstGeom prst="rect">
            <a:avLst/>
          </a:prstGeom>
          <a:solidFill>
            <a:schemeClr val="bg1"/>
          </a:solidFill>
          <a:ln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3785612" y="3714664"/>
            <a:ext cx="357190" cy="428628"/>
          </a:xfrm>
          <a:prstGeom prst="rect">
            <a:avLst/>
          </a:prstGeom>
          <a:solidFill>
            <a:schemeClr val="bg1"/>
          </a:solidFill>
          <a:ln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3785612" y="2643182"/>
            <a:ext cx="357190" cy="428628"/>
          </a:xfrm>
          <a:prstGeom prst="rect">
            <a:avLst/>
          </a:prstGeom>
          <a:solidFill>
            <a:schemeClr val="bg1"/>
          </a:solidFill>
          <a:ln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738951" y="2643182"/>
            <a:ext cx="357190" cy="428628"/>
          </a:xfrm>
          <a:prstGeom prst="rect">
            <a:avLst/>
          </a:prstGeom>
          <a:solidFill>
            <a:schemeClr val="bg1"/>
          </a:solidFill>
          <a:ln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7308000" y="142852"/>
            <a:ext cx="169315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МАТЕМАТИКА</a:t>
            </a:r>
            <a:endParaRPr lang="ru-RU" i="1" dirty="0"/>
          </a:p>
        </p:txBody>
      </p:sp>
      <p:sp>
        <p:nvSpPr>
          <p:cNvPr id="16" name="TextBox 15"/>
          <p:cNvSpPr txBox="1"/>
          <p:nvPr/>
        </p:nvSpPr>
        <p:spPr>
          <a:xfrm>
            <a:off x="142844" y="1142984"/>
            <a:ext cx="8143932" cy="8572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7.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Преврати записи Кати в  верные равенства. Запиши в «окошках » знаки действий  (+, - ).</a:t>
            </a:r>
            <a:endParaRPr lang="ru-RU" sz="24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79512" y="116632"/>
            <a:ext cx="55446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Число пять. Цифра 5</a:t>
            </a:r>
            <a:endParaRPr lang="ru-RU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467544" y="5636377"/>
            <a:ext cx="425116" cy="584775"/>
          </a:xfrm>
          <a:prstGeom prst="rect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txBody>
          <a:bodyPr wrap="none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+</a:t>
            </a:r>
            <a:endParaRPr lang="ru-RU" sz="3200" dirty="0"/>
          </a:p>
        </p:txBody>
      </p:sp>
      <p:sp>
        <p:nvSpPr>
          <p:cNvPr id="41" name="Прямоугольник 40"/>
          <p:cNvSpPr/>
          <p:nvPr/>
        </p:nvSpPr>
        <p:spPr>
          <a:xfrm>
            <a:off x="236446" y="4293096"/>
            <a:ext cx="8501090" cy="92333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i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Внимание!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i="1" dirty="0" smtClean="0">
                <a:solidFill>
                  <a:srgbClr val="0070C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Данное задание можно выполнить интерактивно. 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i="1" dirty="0" smtClean="0">
                <a:solidFill>
                  <a:srgbClr val="0070C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Для этого презентацию надо перевести в режим редактирования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1406498" y="5629854"/>
            <a:ext cx="357190" cy="584775"/>
          </a:xfrm>
          <a:prstGeom prst="rect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-</a:t>
            </a:r>
            <a:endParaRPr lang="ru-RU" sz="3200" dirty="0"/>
          </a:p>
        </p:txBody>
      </p:sp>
      <p:sp>
        <p:nvSpPr>
          <p:cNvPr id="42" name="Прямоугольник 41"/>
          <p:cNvSpPr/>
          <p:nvPr/>
        </p:nvSpPr>
        <p:spPr>
          <a:xfrm>
            <a:off x="467544" y="5645638"/>
            <a:ext cx="425116" cy="584775"/>
          </a:xfrm>
          <a:prstGeom prst="rect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txBody>
          <a:bodyPr wrap="none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+</a:t>
            </a:r>
            <a:endParaRPr lang="ru-RU" sz="3200" dirty="0"/>
          </a:p>
        </p:txBody>
      </p:sp>
      <p:sp>
        <p:nvSpPr>
          <p:cNvPr id="43" name="Прямоугольник 42"/>
          <p:cNvSpPr/>
          <p:nvPr/>
        </p:nvSpPr>
        <p:spPr>
          <a:xfrm>
            <a:off x="1406498" y="5639115"/>
            <a:ext cx="357190" cy="584775"/>
          </a:xfrm>
          <a:prstGeom prst="rect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-</a:t>
            </a:r>
            <a:endParaRPr lang="ru-RU" sz="3200" dirty="0"/>
          </a:p>
        </p:txBody>
      </p:sp>
      <p:sp>
        <p:nvSpPr>
          <p:cNvPr id="44" name="Прямоугольник 43"/>
          <p:cNvSpPr/>
          <p:nvPr/>
        </p:nvSpPr>
        <p:spPr>
          <a:xfrm>
            <a:off x="467544" y="5643276"/>
            <a:ext cx="425116" cy="584775"/>
          </a:xfrm>
          <a:prstGeom prst="rect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txBody>
          <a:bodyPr wrap="none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+</a:t>
            </a:r>
            <a:endParaRPr lang="ru-RU" sz="3200" dirty="0"/>
          </a:p>
        </p:txBody>
      </p:sp>
      <p:sp>
        <p:nvSpPr>
          <p:cNvPr id="45" name="Прямоугольник 44"/>
          <p:cNvSpPr/>
          <p:nvPr/>
        </p:nvSpPr>
        <p:spPr>
          <a:xfrm>
            <a:off x="1406498" y="5636753"/>
            <a:ext cx="357190" cy="584775"/>
          </a:xfrm>
          <a:prstGeom prst="rect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-</a:t>
            </a:r>
            <a:endParaRPr lang="ru-RU" sz="3200" dirty="0"/>
          </a:p>
        </p:txBody>
      </p:sp>
      <p:sp>
        <p:nvSpPr>
          <p:cNvPr id="46" name="Прямоугольник 45"/>
          <p:cNvSpPr/>
          <p:nvPr/>
        </p:nvSpPr>
        <p:spPr>
          <a:xfrm>
            <a:off x="467544" y="5652537"/>
            <a:ext cx="425116" cy="584775"/>
          </a:xfrm>
          <a:prstGeom prst="rect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txBody>
          <a:bodyPr wrap="none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+</a:t>
            </a:r>
            <a:endParaRPr lang="ru-RU" sz="3200" dirty="0"/>
          </a:p>
        </p:txBody>
      </p:sp>
      <p:sp>
        <p:nvSpPr>
          <p:cNvPr id="47" name="Прямоугольник 46"/>
          <p:cNvSpPr/>
          <p:nvPr/>
        </p:nvSpPr>
        <p:spPr>
          <a:xfrm>
            <a:off x="1406498" y="5646014"/>
            <a:ext cx="357190" cy="584775"/>
          </a:xfrm>
          <a:prstGeom prst="rect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-</a:t>
            </a:r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285720" y="2500306"/>
            <a:ext cx="250033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lain"/>
            </a:pPr>
            <a:r>
              <a:rPr lang="ru-RU" sz="36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+  4 = 5</a:t>
            </a:r>
          </a:p>
          <a:p>
            <a:endParaRPr lang="ru-RU" sz="36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/>
            <a:r>
              <a:rPr lang="ru-RU" sz="36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5 -   4 = 1</a:t>
            </a:r>
            <a:endParaRPr lang="ru-RU" sz="36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292956" y="2500306"/>
            <a:ext cx="214314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ru-RU" sz="36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3 +  2 = 5</a:t>
            </a:r>
          </a:p>
          <a:p>
            <a:pPr marL="342900" indent="-342900"/>
            <a:endParaRPr lang="ru-RU" sz="36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/>
            <a:r>
              <a:rPr lang="ru-RU" sz="36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5  -  3 = 2</a:t>
            </a:r>
            <a:endParaRPr lang="ru-RU" sz="36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461308" y="2500306"/>
            <a:ext cx="214314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ru-RU" sz="36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4 +  1 = 5</a:t>
            </a:r>
          </a:p>
          <a:p>
            <a:pPr marL="342900" indent="-342900"/>
            <a:endParaRPr lang="ru-RU" sz="36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/>
            <a:r>
              <a:rPr lang="ru-RU" sz="36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5  -  1 = 4</a:t>
            </a:r>
            <a:endParaRPr lang="ru-RU" sz="36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755576" y="3700635"/>
            <a:ext cx="357190" cy="428628"/>
          </a:xfrm>
          <a:prstGeom prst="rect">
            <a:avLst/>
          </a:prstGeom>
          <a:solidFill>
            <a:schemeClr val="bg1"/>
          </a:solidFill>
          <a:ln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                    </a:t>
            </a:r>
            <a:endParaRPr lang="ru-RU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7023122" y="3714664"/>
            <a:ext cx="357190" cy="428628"/>
          </a:xfrm>
          <a:prstGeom prst="rect">
            <a:avLst/>
          </a:prstGeom>
          <a:solidFill>
            <a:schemeClr val="bg1"/>
          </a:solidFill>
          <a:ln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6948264" y="2643182"/>
            <a:ext cx="357190" cy="428628"/>
          </a:xfrm>
          <a:prstGeom prst="rect">
            <a:avLst/>
          </a:prstGeom>
          <a:solidFill>
            <a:schemeClr val="bg1"/>
          </a:solidFill>
          <a:ln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3785612" y="3714664"/>
            <a:ext cx="357190" cy="428628"/>
          </a:xfrm>
          <a:prstGeom prst="rect">
            <a:avLst/>
          </a:prstGeom>
          <a:solidFill>
            <a:schemeClr val="bg1"/>
          </a:solidFill>
          <a:ln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3785612" y="2643182"/>
            <a:ext cx="357190" cy="428628"/>
          </a:xfrm>
          <a:prstGeom prst="rect">
            <a:avLst/>
          </a:prstGeom>
          <a:solidFill>
            <a:schemeClr val="bg1"/>
          </a:solidFill>
          <a:ln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738951" y="2643182"/>
            <a:ext cx="357190" cy="428628"/>
          </a:xfrm>
          <a:prstGeom prst="rect">
            <a:avLst/>
          </a:prstGeom>
          <a:solidFill>
            <a:schemeClr val="bg1"/>
          </a:solidFill>
          <a:ln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7308000" y="142852"/>
            <a:ext cx="169315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МАТЕМАТИКА</a:t>
            </a:r>
            <a:endParaRPr lang="ru-RU" i="1" dirty="0"/>
          </a:p>
        </p:txBody>
      </p:sp>
      <p:sp>
        <p:nvSpPr>
          <p:cNvPr id="16" name="TextBox 15"/>
          <p:cNvSpPr txBox="1"/>
          <p:nvPr/>
        </p:nvSpPr>
        <p:spPr>
          <a:xfrm>
            <a:off x="142844" y="1142984"/>
            <a:ext cx="8143932" cy="8572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7.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Преврати записи Кати в  верные равенства. Запиши в «окошках » знаки действий  (+, - ).</a:t>
            </a:r>
            <a:endParaRPr lang="ru-RU" sz="24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79512" y="116632"/>
            <a:ext cx="55446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Урок 29. Число пять. Цифра 5</a:t>
            </a:r>
            <a:endParaRPr lang="ru-RU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467544" y="5636377"/>
            <a:ext cx="425116" cy="584775"/>
          </a:xfrm>
          <a:prstGeom prst="rect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txBody>
          <a:bodyPr wrap="none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+</a:t>
            </a:r>
            <a:endParaRPr lang="ru-RU" sz="3200" dirty="0"/>
          </a:p>
        </p:txBody>
      </p:sp>
      <p:sp>
        <p:nvSpPr>
          <p:cNvPr id="25" name="Прямоугольник 24"/>
          <p:cNvSpPr/>
          <p:nvPr/>
        </p:nvSpPr>
        <p:spPr>
          <a:xfrm>
            <a:off x="1406498" y="5629854"/>
            <a:ext cx="357190" cy="584775"/>
          </a:xfrm>
          <a:prstGeom prst="rect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-</a:t>
            </a:r>
            <a:endParaRPr lang="ru-RU" sz="3200" dirty="0"/>
          </a:p>
        </p:txBody>
      </p:sp>
      <p:sp>
        <p:nvSpPr>
          <p:cNvPr id="42" name="Прямоугольник 41"/>
          <p:cNvSpPr/>
          <p:nvPr/>
        </p:nvSpPr>
        <p:spPr>
          <a:xfrm>
            <a:off x="467544" y="5645638"/>
            <a:ext cx="425116" cy="584775"/>
          </a:xfrm>
          <a:prstGeom prst="rect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txBody>
          <a:bodyPr wrap="none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+</a:t>
            </a:r>
            <a:endParaRPr lang="ru-RU" sz="3200" dirty="0"/>
          </a:p>
        </p:txBody>
      </p:sp>
      <p:sp>
        <p:nvSpPr>
          <p:cNvPr id="43" name="Прямоугольник 42"/>
          <p:cNvSpPr/>
          <p:nvPr/>
        </p:nvSpPr>
        <p:spPr>
          <a:xfrm>
            <a:off x="1406498" y="5639115"/>
            <a:ext cx="357190" cy="584775"/>
          </a:xfrm>
          <a:prstGeom prst="rect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-</a:t>
            </a:r>
            <a:endParaRPr lang="ru-RU" sz="3200" dirty="0"/>
          </a:p>
        </p:txBody>
      </p:sp>
      <p:sp>
        <p:nvSpPr>
          <p:cNvPr id="44" name="Прямоугольник 43"/>
          <p:cNvSpPr/>
          <p:nvPr/>
        </p:nvSpPr>
        <p:spPr>
          <a:xfrm>
            <a:off x="467544" y="5643276"/>
            <a:ext cx="425116" cy="584775"/>
          </a:xfrm>
          <a:prstGeom prst="rect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txBody>
          <a:bodyPr wrap="none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+</a:t>
            </a:r>
            <a:endParaRPr lang="ru-RU" sz="3200" dirty="0"/>
          </a:p>
        </p:txBody>
      </p:sp>
      <p:sp>
        <p:nvSpPr>
          <p:cNvPr id="45" name="Прямоугольник 44"/>
          <p:cNvSpPr/>
          <p:nvPr/>
        </p:nvSpPr>
        <p:spPr>
          <a:xfrm>
            <a:off x="1406498" y="5636753"/>
            <a:ext cx="357190" cy="584775"/>
          </a:xfrm>
          <a:prstGeom prst="rect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-</a:t>
            </a:r>
            <a:endParaRPr lang="ru-RU" sz="3200" dirty="0"/>
          </a:p>
        </p:txBody>
      </p:sp>
      <p:sp>
        <p:nvSpPr>
          <p:cNvPr id="46" name="Прямоугольник 45"/>
          <p:cNvSpPr/>
          <p:nvPr/>
        </p:nvSpPr>
        <p:spPr>
          <a:xfrm>
            <a:off x="467544" y="5652537"/>
            <a:ext cx="425116" cy="584775"/>
          </a:xfrm>
          <a:prstGeom prst="rect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txBody>
          <a:bodyPr wrap="none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+</a:t>
            </a:r>
            <a:endParaRPr lang="ru-RU" sz="3200" dirty="0"/>
          </a:p>
        </p:txBody>
      </p:sp>
      <p:sp>
        <p:nvSpPr>
          <p:cNvPr id="47" name="Прямоугольник 46"/>
          <p:cNvSpPr/>
          <p:nvPr/>
        </p:nvSpPr>
        <p:spPr>
          <a:xfrm>
            <a:off x="1406498" y="5646014"/>
            <a:ext cx="357190" cy="584775"/>
          </a:xfrm>
          <a:prstGeom prst="rect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-</a:t>
            </a:r>
            <a:endParaRPr lang="ru-RU" sz="3200" dirty="0"/>
          </a:p>
        </p:txBody>
      </p:sp>
      <p:sp>
        <p:nvSpPr>
          <p:cNvPr id="23" name="TextBox 22"/>
          <p:cNvSpPr txBox="1"/>
          <p:nvPr/>
        </p:nvSpPr>
        <p:spPr>
          <a:xfrm>
            <a:off x="6995086" y="5517232"/>
            <a:ext cx="182538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ПРОВЕРЬ!</a:t>
            </a:r>
            <a:endParaRPr lang="ru-RU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50563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2071670" y="2357431"/>
            <a:ext cx="4357718" cy="1200329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r>
              <a:rPr lang="ru-RU" sz="72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Спасибо!</a:t>
            </a:r>
            <a:endParaRPr lang="ru-RU" sz="72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7308000" y="142852"/>
            <a:ext cx="169315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МАТЕМАТИКА</a:t>
            </a:r>
            <a:endParaRPr lang="ru-RU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6024" y="1340768"/>
            <a:ext cx="842968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Установите закономерность и продолжите его вправо и влево на одно число.</a:t>
            </a:r>
            <a:endParaRPr lang="ru-RU" sz="24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1" name="Овал 110"/>
          <p:cNvSpPr/>
          <p:nvPr/>
        </p:nvSpPr>
        <p:spPr>
          <a:xfrm>
            <a:off x="1873410" y="3388817"/>
            <a:ext cx="142876" cy="142876"/>
          </a:xfrm>
          <a:prstGeom prst="ellipse">
            <a:avLst/>
          </a:prstGeom>
          <a:solidFill>
            <a:srgbClr val="0070C0"/>
          </a:solidFill>
          <a:ln>
            <a:solidFill>
              <a:srgbClr val="00206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4" name="Овал 113"/>
          <p:cNvSpPr/>
          <p:nvPr/>
        </p:nvSpPr>
        <p:spPr>
          <a:xfrm>
            <a:off x="1621952" y="3388817"/>
            <a:ext cx="142876" cy="142876"/>
          </a:xfrm>
          <a:prstGeom prst="ellipse">
            <a:avLst/>
          </a:prstGeom>
          <a:solidFill>
            <a:srgbClr val="0070C0"/>
          </a:solidFill>
          <a:ln>
            <a:solidFill>
              <a:srgbClr val="00206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5" name="Овал 114"/>
          <p:cNvSpPr/>
          <p:nvPr/>
        </p:nvSpPr>
        <p:spPr>
          <a:xfrm>
            <a:off x="2124868" y="3388817"/>
            <a:ext cx="142876" cy="142876"/>
          </a:xfrm>
          <a:prstGeom prst="ellipse">
            <a:avLst/>
          </a:prstGeom>
          <a:solidFill>
            <a:srgbClr val="0070C0"/>
          </a:solidFill>
          <a:ln>
            <a:solidFill>
              <a:srgbClr val="00206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5" name="Прямоугольник 124"/>
          <p:cNvSpPr/>
          <p:nvPr/>
        </p:nvSpPr>
        <p:spPr>
          <a:xfrm>
            <a:off x="179512" y="4220182"/>
            <a:ext cx="628652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i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Внимание!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i="1" dirty="0" smtClean="0">
                <a:solidFill>
                  <a:srgbClr val="0070C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Данное задание можно выполнить интерактивно. Для этого презентацию надо перевести в режим редактирования. 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6" name="Прямоугольник 125"/>
          <p:cNvSpPr/>
          <p:nvPr/>
        </p:nvSpPr>
        <p:spPr>
          <a:xfrm>
            <a:off x="7308000" y="142852"/>
            <a:ext cx="169315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МАТЕМАТИКА</a:t>
            </a:r>
            <a:endParaRPr lang="ru-RU" i="1" dirty="0"/>
          </a:p>
        </p:txBody>
      </p:sp>
      <p:pic>
        <p:nvPicPr>
          <p:cNvPr id="1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5661248"/>
            <a:ext cx="669925" cy="669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720" y="5661248"/>
            <a:ext cx="669925" cy="669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9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5816" y="5661248"/>
            <a:ext cx="676275" cy="669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0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9912" y="5661248"/>
            <a:ext cx="665163" cy="665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1" name="Picture 7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22106" y="5661248"/>
            <a:ext cx="676275" cy="669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2" name="Picture 8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6096" y="5661248"/>
            <a:ext cx="676275" cy="669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3" name="Picture 10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0192" y="5661248"/>
            <a:ext cx="669925" cy="669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5" name="Picture 12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384" y="5661248"/>
            <a:ext cx="669925" cy="676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9" name="Прямоугольник 138"/>
          <p:cNvSpPr/>
          <p:nvPr/>
        </p:nvSpPr>
        <p:spPr>
          <a:xfrm>
            <a:off x="179512" y="753898"/>
            <a:ext cx="669623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Задание</a:t>
            </a:r>
            <a:r>
              <a:rPr lang="ru-RU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из «</a:t>
            </a:r>
            <a:r>
              <a:rPr lang="ru-RU" sz="2400" i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Методических рекомендаций</a:t>
            </a:r>
            <a:r>
              <a:rPr lang="ru-RU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».</a:t>
            </a:r>
          </a:p>
        </p:txBody>
      </p:sp>
      <p:sp>
        <p:nvSpPr>
          <p:cNvPr id="140" name="Овал 139"/>
          <p:cNvSpPr/>
          <p:nvPr/>
        </p:nvSpPr>
        <p:spPr>
          <a:xfrm>
            <a:off x="5977866" y="3429000"/>
            <a:ext cx="142876" cy="142876"/>
          </a:xfrm>
          <a:prstGeom prst="ellipse">
            <a:avLst/>
          </a:prstGeom>
          <a:solidFill>
            <a:srgbClr val="0070C0"/>
          </a:solidFill>
          <a:ln>
            <a:solidFill>
              <a:srgbClr val="00206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1" name="Овал 140"/>
          <p:cNvSpPr/>
          <p:nvPr/>
        </p:nvSpPr>
        <p:spPr>
          <a:xfrm>
            <a:off x="5726408" y="3429000"/>
            <a:ext cx="142876" cy="142876"/>
          </a:xfrm>
          <a:prstGeom prst="ellipse">
            <a:avLst/>
          </a:prstGeom>
          <a:solidFill>
            <a:srgbClr val="0070C0"/>
          </a:solidFill>
          <a:ln>
            <a:solidFill>
              <a:srgbClr val="00206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2" name="Овал 141"/>
          <p:cNvSpPr/>
          <p:nvPr/>
        </p:nvSpPr>
        <p:spPr>
          <a:xfrm>
            <a:off x="6229324" y="3429000"/>
            <a:ext cx="142876" cy="142876"/>
          </a:xfrm>
          <a:prstGeom prst="ellipse">
            <a:avLst/>
          </a:prstGeom>
          <a:solidFill>
            <a:srgbClr val="0070C0"/>
          </a:solidFill>
          <a:ln>
            <a:solidFill>
              <a:srgbClr val="00206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43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776" y="2903091"/>
            <a:ext cx="669925" cy="669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44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7904" y="2907853"/>
            <a:ext cx="665163" cy="665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45" name="Picture 8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016" y="2903091"/>
            <a:ext cx="676275" cy="669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287" y="5661248"/>
            <a:ext cx="676275" cy="676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2735" y="5661248"/>
            <a:ext cx="665163" cy="665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6" name="TextBox 25"/>
          <p:cNvSpPr txBox="1"/>
          <p:nvPr/>
        </p:nvSpPr>
        <p:spPr>
          <a:xfrm>
            <a:off x="179512" y="116632"/>
            <a:ext cx="55446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Урок 29. Число пять. Цифра 5</a:t>
            </a:r>
            <a:endParaRPr lang="ru-RU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6024" y="1340768"/>
            <a:ext cx="842968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Установите закономерность и продолжите его вправо и влево на одно число.</a:t>
            </a:r>
            <a:endParaRPr lang="ru-RU" sz="24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1" name="Овал 110"/>
          <p:cNvSpPr/>
          <p:nvPr/>
        </p:nvSpPr>
        <p:spPr>
          <a:xfrm>
            <a:off x="1873410" y="3388817"/>
            <a:ext cx="142876" cy="142876"/>
          </a:xfrm>
          <a:prstGeom prst="ellipse">
            <a:avLst/>
          </a:prstGeom>
          <a:solidFill>
            <a:srgbClr val="0070C0"/>
          </a:solidFill>
          <a:ln>
            <a:solidFill>
              <a:srgbClr val="00206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4" name="Овал 113"/>
          <p:cNvSpPr/>
          <p:nvPr/>
        </p:nvSpPr>
        <p:spPr>
          <a:xfrm>
            <a:off x="1639882" y="3388817"/>
            <a:ext cx="142876" cy="142876"/>
          </a:xfrm>
          <a:prstGeom prst="ellipse">
            <a:avLst/>
          </a:prstGeom>
          <a:solidFill>
            <a:srgbClr val="0070C0"/>
          </a:solidFill>
          <a:ln>
            <a:solidFill>
              <a:srgbClr val="00206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5" name="Овал 114"/>
          <p:cNvSpPr/>
          <p:nvPr/>
        </p:nvSpPr>
        <p:spPr>
          <a:xfrm>
            <a:off x="2106938" y="3388817"/>
            <a:ext cx="142876" cy="142876"/>
          </a:xfrm>
          <a:prstGeom prst="ellipse">
            <a:avLst/>
          </a:prstGeom>
          <a:solidFill>
            <a:srgbClr val="0070C0"/>
          </a:solidFill>
          <a:ln>
            <a:solidFill>
              <a:srgbClr val="00206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6" name="Прямоугольник 125"/>
          <p:cNvSpPr/>
          <p:nvPr/>
        </p:nvSpPr>
        <p:spPr>
          <a:xfrm>
            <a:off x="7308000" y="142852"/>
            <a:ext cx="169315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МАТЕМАТИКА</a:t>
            </a:r>
            <a:endParaRPr lang="ru-RU" i="1" dirty="0"/>
          </a:p>
        </p:txBody>
      </p:sp>
      <p:pic>
        <p:nvPicPr>
          <p:cNvPr id="1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5661248"/>
            <a:ext cx="669925" cy="669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720" y="5661248"/>
            <a:ext cx="669925" cy="669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9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5816" y="5661248"/>
            <a:ext cx="676275" cy="669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0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9912" y="5661248"/>
            <a:ext cx="665163" cy="665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1" name="Picture 7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22106" y="5661248"/>
            <a:ext cx="676275" cy="669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2" name="Picture 8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6096" y="5661248"/>
            <a:ext cx="676275" cy="669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3" name="Picture 10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0192" y="5661248"/>
            <a:ext cx="669925" cy="669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5" name="Picture 12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384" y="5661248"/>
            <a:ext cx="669925" cy="676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9" name="Прямоугольник 138"/>
          <p:cNvSpPr/>
          <p:nvPr/>
        </p:nvSpPr>
        <p:spPr>
          <a:xfrm>
            <a:off x="179512" y="753898"/>
            <a:ext cx="669623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Задание</a:t>
            </a:r>
            <a:r>
              <a:rPr lang="ru-RU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из «</a:t>
            </a:r>
            <a:r>
              <a:rPr lang="ru-RU" sz="2400" i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Методических рекомендаций</a:t>
            </a:r>
            <a:r>
              <a:rPr lang="ru-RU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».</a:t>
            </a:r>
          </a:p>
        </p:txBody>
      </p:sp>
      <p:sp>
        <p:nvSpPr>
          <p:cNvPr id="140" name="Овал 139"/>
          <p:cNvSpPr/>
          <p:nvPr/>
        </p:nvSpPr>
        <p:spPr>
          <a:xfrm>
            <a:off x="5977866" y="3420035"/>
            <a:ext cx="142876" cy="142876"/>
          </a:xfrm>
          <a:prstGeom prst="ellipse">
            <a:avLst/>
          </a:prstGeom>
          <a:solidFill>
            <a:srgbClr val="0070C0"/>
          </a:solidFill>
          <a:ln>
            <a:solidFill>
              <a:srgbClr val="00206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1" name="Овал 140"/>
          <p:cNvSpPr/>
          <p:nvPr/>
        </p:nvSpPr>
        <p:spPr>
          <a:xfrm>
            <a:off x="5744338" y="3420035"/>
            <a:ext cx="142876" cy="142876"/>
          </a:xfrm>
          <a:prstGeom prst="ellipse">
            <a:avLst/>
          </a:prstGeom>
          <a:solidFill>
            <a:srgbClr val="0070C0"/>
          </a:solidFill>
          <a:ln>
            <a:solidFill>
              <a:srgbClr val="00206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2" name="Овал 141"/>
          <p:cNvSpPr/>
          <p:nvPr/>
        </p:nvSpPr>
        <p:spPr>
          <a:xfrm>
            <a:off x="6211394" y="3420035"/>
            <a:ext cx="142876" cy="142876"/>
          </a:xfrm>
          <a:prstGeom prst="ellipse">
            <a:avLst/>
          </a:prstGeom>
          <a:solidFill>
            <a:srgbClr val="0070C0"/>
          </a:solidFill>
          <a:ln>
            <a:solidFill>
              <a:srgbClr val="00206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43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776" y="2936341"/>
            <a:ext cx="669925" cy="669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44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7904" y="2936341"/>
            <a:ext cx="665163" cy="665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45" name="Picture 8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016" y="2936341"/>
            <a:ext cx="676275" cy="669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287" y="5661248"/>
            <a:ext cx="676275" cy="676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2735" y="5661248"/>
            <a:ext cx="665163" cy="665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6" name="TextBox 25"/>
          <p:cNvSpPr txBox="1"/>
          <p:nvPr/>
        </p:nvSpPr>
        <p:spPr>
          <a:xfrm>
            <a:off x="179512" y="116632"/>
            <a:ext cx="55446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Урок 29. Число пять. Цифра 5</a:t>
            </a:r>
            <a:endParaRPr lang="ru-RU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6858016" y="4610409"/>
            <a:ext cx="182538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ПРОВЕРЬ!</a:t>
            </a:r>
            <a:endParaRPr lang="ru-RU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-2.59259E-6 L 0.13108 -0.39282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500" y="-197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1.48148E-6 L -0.15851 -0.39908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900" y="-200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2844" y="1167135"/>
            <a:ext cx="900115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Назови число, которое может  быть суммой двух других чисел.</a:t>
            </a:r>
          </a:p>
        </p:txBody>
      </p:sp>
      <p:sp>
        <p:nvSpPr>
          <p:cNvPr id="36" name="Прямоугольник 35"/>
          <p:cNvSpPr/>
          <p:nvPr/>
        </p:nvSpPr>
        <p:spPr>
          <a:xfrm>
            <a:off x="2574707" y="5517232"/>
            <a:ext cx="441146" cy="707886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none">
            <a:spAutoFit/>
          </a:bodyPr>
          <a:lstStyle/>
          <a:p>
            <a:r>
              <a:rPr lang="ru-RU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endParaRPr lang="ru-RU" sz="4000" dirty="0">
              <a:solidFill>
                <a:srgbClr val="002060"/>
              </a:solidFill>
            </a:endParaRPr>
          </a:p>
        </p:txBody>
      </p:sp>
      <p:sp>
        <p:nvSpPr>
          <p:cNvPr id="37" name="Прямоугольник 36"/>
          <p:cNvSpPr/>
          <p:nvPr/>
        </p:nvSpPr>
        <p:spPr>
          <a:xfrm>
            <a:off x="444269" y="5517232"/>
            <a:ext cx="455324" cy="707886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r>
              <a:rPr lang="ru-RU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 </a:t>
            </a:r>
            <a:endParaRPr lang="ru-RU" sz="4000" dirty="0">
              <a:solidFill>
                <a:srgbClr val="00206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7308000" y="142852"/>
            <a:ext cx="169315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МАТЕМАТИКА</a:t>
            </a:r>
            <a:endParaRPr lang="ru-RU" i="1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179512" y="753898"/>
            <a:ext cx="669623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Задание</a:t>
            </a:r>
            <a:r>
              <a:rPr lang="ru-RU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из «</a:t>
            </a:r>
            <a:r>
              <a:rPr lang="ru-RU" sz="2400" i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Методических рекомендаций</a:t>
            </a:r>
            <a:r>
              <a:rPr lang="ru-RU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».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239908" y="5517232"/>
            <a:ext cx="441146" cy="707886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none">
            <a:spAutoFit/>
          </a:bodyPr>
          <a:lstStyle/>
          <a:p>
            <a:r>
              <a:rPr lang="ru-RU" sz="4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907307" y="5517232"/>
            <a:ext cx="441146" cy="707886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none">
            <a:spAutoFit/>
          </a:bodyPr>
          <a:lstStyle/>
          <a:p>
            <a:r>
              <a:rPr lang="ru-RU" sz="4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2572966" y="5517232"/>
            <a:ext cx="441146" cy="707886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none">
            <a:spAutoFit/>
          </a:bodyPr>
          <a:lstStyle/>
          <a:p>
            <a:r>
              <a:rPr lang="ru-RU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endParaRPr lang="ru-RU" sz="4000" dirty="0">
              <a:solidFill>
                <a:srgbClr val="002060"/>
              </a:solidFill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442528" y="5517232"/>
            <a:ext cx="455324" cy="707886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r>
              <a:rPr lang="ru-RU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 </a:t>
            </a:r>
            <a:endParaRPr lang="ru-RU" sz="4000" dirty="0">
              <a:solidFill>
                <a:srgbClr val="002060"/>
              </a:solidFill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1238167" y="5517232"/>
            <a:ext cx="441146" cy="707886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none">
            <a:spAutoFit/>
          </a:bodyPr>
          <a:lstStyle/>
          <a:p>
            <a:r>
              <a:rPr lang="ru-RU" sz="4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1905566" y="5517232"/>
            <a:ext cx="441146" cy="707886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none">
            <a:spAutoFit/>
          </a:bodyPr>
          <a:lstStyle/>
          <a:p>
            <a:r>
              <a:rPr lang="ru-RU" sz="4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2571694" y="5517232"/>
            <a:ext cx="441146" cy="707886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none">
            <a:spAutoFit/>
          </a:bodyPr>
          <a:lstStyle/>
          <a:p>
            <a:r>
              <a:rPr lang="ru-RU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endParaRPr lang="ru-RU" sz="4000" dirty="0">
              <a:solidFill>
                <a:srgbClr val="002060"/>
              </a:solidFill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441256" y="5517232"/>
            <a:ext cx="455324" cy="707886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r>
              <a:rPr lang="ru-RU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 </a:t>
            </a:r>
            <a:endParaRPr lang="ru-RU" sz="4000" dirty="0">
              <a:solidFill>
                <a:srgbClr val="002060"/>
              </a:solidFill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1236895" y="5517232"/>
            <a:ext cx="441146" cy="707886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none">
            <a:spAutoFit/>
          </a:bodyPr>
          <a:lstStyle/>
          <a:p>
            <a:r>
              <a:rPr lang="ru-RU" sz="4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1904294" y="5517232"/>
            <a:ext cx="441146" cy="707886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none">
            <a:spAutoFit/>
          </a:bodyPr>
          <a:lstStyle/>
          <a:p>
            <a:r>
              <a:rPr lang="ru-RU" sz="4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ru-RU" dirty="0">
              <a:solidFill>
                <a:srgbClr val="002060"/>
              </a:solidFill>
            </a:endParaRPr>
          </a:p>
        </p:txBody>
      </p:sp>
      <p:grpSp>
        <p:nvGrpSpPr>
          <p:cNvPr id="6" name="Группа 5"/>
          <p:cNvGrpSpPr/>
          <p:nvPr/>
        </p:nvGrpSpPr>
        <p:grpSpPr>
          <a:xfrm>
            <a:off x="255058" y="2145050"/>
            <a:ext cx="1440174" cy="1819999"/>
            <a:chOff x="255058" y="2145050"/>
            <a:chExt cx="1440174" cy="1819999"/>
          </a:xfrm>
        </p:grpSpPr>
        <p:grpSp>
          <p:nvGrpSpPr>
            <p:cNvPr id="16" name="Группа 15"/>
            <p:cNvGrpSpPr/>
            <p:nvPr/>
          </p:nvGrpSpPr>
          <p:grpSpPr>
            <a:xfrm>
              <a:off x="460349" y="2924944"/>
              <a:ext cx="1000132" cy="250033"/>
              <a:chOff x="6143636" y="3286124"/>
              <a:chExt cx="2000264" cy="500066"/>
            </a:xfrm>
          </p:grpSpPr>
          <p:cxnSp>
            <p:nvCxnSpPr>
              <p:cNvPr id="10" name="Прямая соединительная линия 9"/>
              <p:cNvCxnSpPr/>
              <p:nvPr/>
            </p:nvCxnSpPr>
            <p:spPr>
              <a:xfrm rot="10800000" flipV="1">
                <a:off x="6143636" y="3286124"/>
                <a:ext cx="1000132" cy="500066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Прямая соединительная линия 11"/>
              <p:cNvCxnSpPr/>
              <p:nvPr/>
            </p:nvCxnSpPr>
            <p:spPr>
              <a:xfrm>
                <a:off x="7143769" y="3286124"/>
                <a:ext cx="1000131" cy="500066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5" name="Прямоугольник 24"/>
            <p:cNvSpPr/>
            <p:nvPr/>
          </p:nvSpPr>
          <p:spPr>
            <a:xfrm>
              <a:off x="255058" y="3257163"/>
              <a:ext cx="455324" cy="707886"/>
            </a:xfrm>
            <a:prstGeom prst="rect">
              <a:avLst/>
            </a:prstGeom>
            <a:ln>
              <a:solidFill>
                <a:srgbClr val="0070C0"/>
              </a:solidFill>
            </a:ln>
          </p:spPr>
          <p:txBody>
            <a:bodyPr wrap="square">
              <a:spAutoFit/>
            </a:bodyPr>
            <a:lstStyle/>
            <a:p>
              <a:r>
                <a:rPr lang="ru-RU" sz="4000" dirty="0" smtClean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endParaRPr lang="ru-RU" sz="4000" dirty="0">
                <a:solidFill>
                  <a:srgbClr val="002060"/>
                </a:solidFill>
              </a:endParaRPr>
            </a:p>
          </p:txBody>
        </p:sp>
        <p:sp>
          <p:nvSpPr>
            <p:cNvPr id="28" name="Прямоугольник 27"/>
            <p:cNvSpPr/>
            <p:nvPr/>
          </p:nvSpPr>
          <p:spPr>
            <a:xfrm>
              <a:off x="1239908" y="3257163"/>
              <a:ext cx="455324" cy="707886"/>
            </a:xfrm>
            <a:prstGeom prst="rect">
              <a:avLst/>
            </a:prstGeom>
            <a:ln>
              <a:solidFill>
                <a:srgbClr val="0070C0"/>
              </a:solidFill>
            </a:ln>
          </p:spPr>
          <p:txBody>
            <a:bodyPr wrap="square">
              <a:spAutoFit/>
            </a:bodyPr>
            <a:lstStyle/>
            <a:p>
              <a:endParaRPr lang="ru-RU" sz="4000" dirty="0">
                <a:solidFill>
                  <a:srgbClr val="002060"/>
                </a:solidFill>
              </a:endParaRPr>
            </a:p>
          </p:txBody>
        </p:sp>
        <p:sp>
          <p:nvSpPr>
            <p:cNvPr id="29" name="Прямоугольник 28"/>
            <p:cNvSpPr/>
            <p:nvPr/>
          </p:nvSpPr>
          <p:spPr>
            <a:xfrm>
              <a:off x="732300" y="2145050"/>
              <a:ext cx="455324" cy="707886"/>
            </a:xfrm>
            <a:prstGeom prst="rect">
              <a:avLst/>
            </a:prstGeom>
            <a:ln>
              <a:solidFill>
                <a:srgbClr val="0070C0"/>
              </a:solidFill>
            </a:ln>
          </p:spPr>
          <p:txBody>
            <a:bodyPr wrap="square">
              <a:spAutoFit/>
            </a:bodyPr>
            <a:lstStyle/>
            <a:p>
              <a:r>
                <a:rPr lang="ru-RU" sz="4000" dirty="0" smtClean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endParaRPr lang="ru-RU" sz="4000" dirty="0">
                <a:solidFill>
                  <a:srgbClr val="002060"/>
                </a:solidFill>
              </a:endParaRPr>
            </a:p>
          </p:txBody>
        </p:sp>
      </p:grpSp>
      <p:grpSp>
        <p:nvGrpSpPr>
          <p:cNvPr id="5" name="Группа 4"/>
          <p:cNvGrpSpPr/>
          <p:nvPr/>
        </p:nvGrpSpPr>
        <p:grpSpPr>
          <a:xfrm>
            <a:off x="2462119" y="2132856"/>
            <a:ext cx="1440174" cy="1819999"/>
            <a:chOff x="2627770" y="2132856"/>
            <a:chExt cx="1440174" cy="1819999"/>
          </a:xfrm>
        </p:grpSpPr>
        <p:grpSp>
          <p:nvGrpSpPr>
            <p:cNvPr id="30" name="Группа 29"/>
            <p:cNvGrpSpPr/>
            <p:nvPr/>
          </p:nvGrpSpPr>
          <p:grpSpPr>
            <a:xfrm>
              <a:off x="2833061" y="2912750"/>
              <a:ext cx="1000132" cy="250033"/>
              <a:chOff x="6143636" y="3286124"/>
              <a:chExt cx="2000264" cy="500066"/>
            </a:xfrm>
          </p:grpSpPr>
          <p:cxnSp>
            <p:nvCxnSpPr>
              <p:cNvPr id="31" name="Прямая соединительная линия 30"/>
              <p:cNvCxnSpPr/>
              <p:nvPr/>
            </p:nvCxnSpPr>
            <p:spPr>
              <a:xfrm rot="10800000" flipV="1">
                <a:off x="6143636" y="3286124"/>
                <a:ext cx="1000132" cy="500066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Прямая соединительная линия 31"/>
              <p:cNvCxnSpPr/>
              <p:nvPr/>
            </p:nvCxnSpPr>
            <p:spPr>
              <a:xfrm>
                <a:off x="7143769" y="3286124"/>
                <a:ext cx="1000131" cy="500066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3" name="Прямоугольник 32"/>
            <p:cNvSpPr/>
            <p:nvPr/>
          </p:nvSpPr>
          <p:spPr>
            <a:xfrm>
              <a:off x="2627770" y="3244969"/>
              <a:ext cx="455324" cy="707886"/>
            </a:xfrm>
            <a:prstGeom prst="rect">
              <a:avLst/>
            </a:prstGeom>
            <a:ln>
              <a:solidFill>
                <a:srgbClr val="0070C0"/>
              </a:solidFill>
            </a:ln>
          </p:spPr>
          <p:txBody>
            <a:bodyPr wrap="square">
              <a:spAutoFit/>
            </a:bodyPr>
            <a:lstStyle/>
            <a:p>
              <a:r>
                <a:rPr lang="ru-RU" sz="4000" dirty="0" smtClean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endParaRPr lang="ru-RU" sz="4000" dirty="0">
                <a:solidFill>
                  <a:srgbClr val="002060"/>
                </a:solidFill>
              </a:endParaRPr>
            </a:p>
          </p:txBody>
        </p:sp>
        <p:sp>
          <p:nvSpPr>
            <p:cNvPr id="34" name="Прямоугольник 33"/>
            <p:cNvSpPr/>
            <p:nvPr/>
          </p:nvSpPr>
          <p:spPr>
            <a:xfrm>
              <a:off x="3612620" y="3244969"/>
              <a:ext cx="455324" cy="707886"/>
            </a:xfrm>
            <a:prstGeom prst="rect">
              <a:avLst/>
            </a:prstGeom>
            <a:ln>
              <a:solidFill>
                <a:srgbClr val="0070C0"/>
              </a:solidFill>
            </a:ln>
          </p:spPr>
          <p:txBody>
            <a:bodyPr wrap="square">
              <a:spAutoFit/>
            </a:bodyPr>
            <a:lstStyle/>
            <a:p>
              <a:endParaRPr lang="ru-RU" sz="4000" dirty="0">
                <a:solidFill>
                  <a:srgbClr val="002060"/>
                </a:solidFill>
              </a:endParaRPr>
            </a:p>
          </p:txBody>
        </p:sp>
        <p:sp>
          <p:nvSpPr>
            <p:cNvPr id="39" name="Прямоугольник 38"/>
            <p:cNvSpPr/>
            <p:nvPr/>
          </p:nvSpPr>
          <p:spPr>
            <a:xfrm>
              <a:off x="3105012" y="2132856"/>
              <a:ext cx="455324" cy="707886"/>
            </a:xfrm>
            <a:prstGeom prst="rect">
              <a:avLst/>
            </a:prstGeom>
            <a:ln>
              <a:solidFill>
                <a:srgbClr val="0070C0"/>
              </a:solidFill>
            </a:ln>
          </p:spPr>
          <p:txBody>
            <a:bodyPr wrap="square">
              <a:spAutoFit/>
            </a:bodyPr>
            <a:lstStyle/>
            <a:p>
              <a:r>
                <a:rPr lang="ru-RU" sz="4000" dirty="0" smtClean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endParaRPr lang="ru-RU" sz="4000" dirty="0">
                <a:solidFill>
                  <a:srgbClr val="002060"/>
                </a:solidFill>
              </a:endParaRPr>
            </a:p>
          </p:txBody>
        </p:sp>
      </p:grpSp>
      <p:grpSp>
        <p:nvGrpSpPr>
          <p:cNvPr id="40" name="Группа 39"/>
          <p:cNvGrpSpPr/>
          <p:nvPr/>
        </p:nvGrpSpPr>
        <p:grpSpPr>
          <a:xfrm>
            <a:off x="4669180" y="2132856"/>
            <a:ext cx="1440174" cy="1819999"/>
            <a:chOff x="2627770" y="2132856"/>
            <a:chExt cx="1440174" cy="1819999"/>
          </a:xfrm>
        </p:grpSpPr>
        <p:grpSp>
          <p:nvGrpSpPr>
            <p:cNvPr id="41" name="Группа 40"/>
            <p:cNvGrpSpPr/>
            <p:nvPr/>
          </p:nvGrpSpPr>
          <p:grpSpPr>
            <a:xfrm>
              <a:off x="2833061" y="2912750"/>
              <a:ext cx="1000132" cy="250033"/>
              <a:chOff x="6143636" y="3286124"/>
              <a:chExt cx="2000264" cy="500066"/>
            </a:xfrm>
          </p:grpSpPr>
          <p:cxnSp>
            <p:nvCxnSpPr>
              <p:cNvPr id="45" name="Прямая соединительная линия 44"/>
              <p:cNvCxnSpPr/>
              <p:nvPr/>
            </p:nvCxnSpPr>
            <p:spPr>
              <a:xfrm rot="10800000" flipV="1">
                <a:off x="6143636" y="3286124"/>
                <a:ext cx="1000132" cy="500066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Прямая соединительная линия 45"/>
              <p:cNvCxnSpPr/>
              <p:nvPr/>
            </p:nvCxnSpPr>
            <p:spPr>
              <a:xfrm>
                <a:off x="7143769" y="3286124"/>
                <a:ext cx="1000131" cy="500066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2" name="Прямоугольник 41"/>
            <p:cNvSpPr/>
            <p:nvPr/>
          </p:nvSpPr>
          <p:spPr>
            <a:xfrm>
              <a:off x="2627770" y="3244969"/>
              <a:ext cx="455324" cy="707886"/>
            </a:xfrm>
            <a:prstGeom prst="rect">
              <a:avLst/>
            </a:prstGeom>
            <a:ln>
              <a:solidFill>
                <a:srgbClr val="0070C0"/>
              </a:solidFill>
            </a:ln>
          </p:spPr>
          <p:txBody>
            <a:bodyPr wrap="square">
              <a:spAutoFit/>
            </a:bodyPr>
            <a:lstStyle/>
            <a:p>
              <a:r>
                <a:rPr lang="ru-RU" sz="4000" dirty="0" smtClean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endParaRPr lang="ru-RU" sz="4000" dirty="0">
                <a:solidFill>
                  <a:srgbClr val="002060"/>
                </a:solidFill>
              </a:endParaRPr>
            </a:p>
          </p:txBody>
        </p:sp>
        <p:sp>
          <p:nvSpPr>
            <p:cNvPr id="43" name="Прямоугольник 42"/>
            <p:cNvSpPr/>
            <p:nvPr/>
          </p:nvSpPr>
          <p:spPr>
            <a:xfrm>
              <a:off x="3612620" y="3244969"/>
              <a:ext cx="455324" cy="707886"/>
            </a:xfrm>
            <a:prstGeom prst="rect">
              <a:avLst/>
            </a:prstGeom>
            <a:ln>
              <a:solidFill>
                <a:srgbClr val="0070C0"/>
              </a:solidFill>
            </a:ln>
          </p:spPr>
          <p:txBody>
            <a:bodyPr wrap="square">
              <a:spAutoFit/>
            </a:bodyPr>
            <a:lstStyle/>
            <a:p>
              <a:endParaRPr lang="ru-RU" sz="4000" dirty="0">
                <a:solidFill>
                  <a:srgbClr val="002060"/>
                </a:solidFill>
              </a:endParaRPr>
            </a:p>
          </p:txBody>
        </p:sp>
        <p:sp>
          <p:nvSpPr>
            <p:cNvPr id="44" name="Прямоугольник 43"/>
            <p:cNvSpPr/>
            <p:nvPr/>
          </p:nvSpPr>
          <p:spPr>
            <a:xfrm>
              <a:off x="3105012" y="2132856"/>
              <a:ext cx="455324" cy="707886"/>
            </a:xfrm>
            <a:prstGeom prst="rect">
              <a:avLst/>
            </a:prstGeom>
            <a:ln>
              <a:solidFill>
                <a:srgbClr val="0070C0"/>
              </a:solidFill>
            </a:ln>
          </p:spPr>
          <p:txBody>
            <a:bodyPr wrap="square">
              <a:spAutoFit/>
            </a:bodyPr>
            <a:lstStyle/>
            <a:p>
              <a:r>
                <a:rPr lang="ru-RU" sz="4000" dirty="0" smtClean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endParaRPr lang="ru-RU" sz="4000" dirty="0">
                <a:solidFill>
                  <a:srgbClr val="002060"/>
                </a:solidFill>
              </a:endParaRPr>
            </a:p>
          </p:txBody>
        </p:sp>
      </p:grpSp>
      <p:grpSp>
        <p:nvGrpSpPr>
          <p:cNvPr id="47" name="Группа 46"/>
          <p:cNvGrpSpPr/>
          <p:nvPr/>
        </p:nvGrpSpPr>
        <p:grpSpPr>
          <a:xfrm>
            <a:off x="6876242" y="2132856"/>
            <a:ext cx="1440174" cy="1819999"/>
            <a:chOff x="2627770" y="2132856"/>
            <a:chExt cx="1440174" cy="1819999"/>
          </a:xfrm>
        </p:grpSpPr>
        <p:grpSp>
          <p:nvGrpSpPr>
            <p:cNvPr id="48" name="Группа 47"/>
            <p:cNvGrpSpPr/>
            <p:nvPr/>
          </p:nvGrpSpPr>
          <p:grpSpPr>
            <a:xfrm>
              <a:off x="2833061" y="2912750"/>
              <a:ext cx="1000132" cy="250033"/>
              <a:chOff x="6143636" y="3286124"/>
              <a:chExt cx="2000264" cy="500066"/>
            </a:xfrm>
          </p:grpSpPr>
          <p:cxnSp>
            <p:nvCxnSpPr>
              <p:cNvPr id="52" name="Прямая соединительная линия 51"/>
              <p:cNvCxnSpPr/>
              <p:nvPr/>
            </p:nvCxnSpPr>
            <p:spPr>
              <a:xfrm rot="10800000" flipV="1">
                <a:off x="6143636" y="3286124"/>
                <a:ext cx="1000132" cy="500066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Прямая соединительная линия 52"/>
              <p:cNvCxnSpPr/>
              <p:nvPr/>
            </p:nvCxnSpPr>
            <p:spPr>
              <a:xfrm>
                <a:off x="7143769" y="3286124"/>
                <a:ext cx="1000131" cy="500066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9" name="Прямоугольник 48"/>
            <p:cNvSpPr/>
            <p:nvPr/>
          </p:nvSpPr>
          <p:spPr>
            <a:xfrm>
              <a:off x="2627770" y="3244969"/>
              <a:ext cx="455324" cy="707886"/>
            </a:xfrm>
            <a:prstGeom prst="rect">
              <a:avLst/>
            </a:prstGeom>
            <a:ln>
              <a:solidFill>
                <a:srgbClr val="0070C0"/>
              </a:solidFill>
            </a:ln>
          </p:spPr>
          <p:txBody>
            <a:bodyPr wrap="square">
              <a:spAutoFit/>
            </a:bodyPr>
            <a:lstStyle/>
            <a:p>
              <a:r>
                <a:rPr lang="ru-RU" sz="4000" dirty="0" smtClean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endParaRPr lang="ru-RU" sz="4000" dirty="0">
                <a:solidFill>
                  <a:srgbClr val="002060"/>
                </a:solidFill>
              </a:endParaRPr>
            </a:p>
          </p:txBody>
        </p:sp>
        <p:sp>
          <p:nvSpPr>
            <p:cNvPr id="50" name="Прямоугольник 49"/>
            <p:cNvSpPr/>
            <p:nvPr/>
          </p:nvSpPr>
          <p:spPr>
            <a:xfrm>
              <a:off x="3612620" y="3244969"/>
              <a:ext cx="455324" cy="707886"/>
            </a:xfrm>
            <a:prstGeom prst="rect">
              <a:avLst/>
            </a:prstGeom>
            <a:ln>
              <a:solidFill>
                <a:srgbClr val="0070C0"/>
              </a:solidFill>
            </a:ln>
          </p:spPr>
          <p:txBody>
            <a:bodyPr wrap="square">
              <a:spAutoFit/>
            </a:bodyPr>
            <a:lstStyle/>
            <a:p>
              <a:endParaRPr lang="ru-RU" sz="4000" dirty="0">
                <a:solidFill>
                  <a:srgbClr val="002060"/>
                </a:solidFill>
              </a:endParaRPr>
            </a:p>
          </p:txBody>
        </p:sp>
        <p:sp>
          <p:nvSpPr>
            <p:cNvPr id="51" name="Прямоугольник 50"/>
            <p:cNvSpPr/>
            <p:nvPr/>
          </p:nvSpPr>
          <p:spPr>
            <a:xfrm>
              <a:off x="3105012" y="2132856"/>
              <a:ext cx="455324" cy="707886"/>
            </a:xfrm>
            <a:prstGeom prst="rect">
              <a:avLst/>
            </a:prstGeom>
            <a:ln>
              <a:solidFill>
                <a:srgbClr val="0070C0"/>
              </a:solidFill>
            </a:ln>
          </p:spPr>
          <p:txBody>
            <a:bodyPr wrap="square">
              <a:spAutoFit/>
            </a:bodyPr>
            <a:lstStyle/>
            <a:p>
              <a:r>
                <a:rPr lang="ru-RU" sz="4000" dirty="0" smtClean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endParaRPr lang="ru-RU" sz="4000" dirty="0">
                <a:solidFill>
                  <a:srgbClr val="002060"/>
                </a:solidFill>
              </a:endParaRPr>
            </a:p>
          </p:txBody>
        </p:sp>
      </p:grpSp>
      <p:sp>
        <p:nvSpPr>
          <p:cNvPr id="54" name="Прямоугольник 53"/>
          <p:cNvSpPr/>
          <p:nvPr/>
        </p:nvSpPr>
        <p:spPr>
          <a:xfrm>
            <a:off x="179512" y="4220182"/>
            <a:ext cx="835292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i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Внимание!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i="1" dirty="0" smtClean="0">
                <a:solidFill>
                  <a:srgbClr val="0070C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Данное задание можно выполнить интерактивно. 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i="1" dirty="0" smtClean="0">
                <a:solidFill>
                  <a:srgbClr val="0070C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Для этого презентацию надо перевести в режим редактирования. 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179512" y="116632"/>
            <a:ext cx="55446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Урок 29. Число пять. Цифра 5</a:t>
            </a:r>
            <a:endParaRPr lang="ru-RU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5077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2844" y="1167135"/>
            <a:ext cx="900115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Назови число, которое может  быть суммой двух других чисел.</a:t>
            </a:r>
          </a:p>
        </p:txBody>
      </p:sp>
      <p:sp>
        <p:nvSpPr>
          <p:cNvPr id="36" name="Прямоугольник 35"/>
          <p:cNvSpPr/>
          <p:nvPr/>
        </p:nvSpPr>
        <p:spPr>
          <a:xfrm>
            <a:off x="2574707" y="5517232"/>
            <a:ext cx="441146" cy="707886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none">
            <a:spAutoFit/>
          </a:bodyPr>
          <a:lstStyle/>
          <a:p>
            <a:r>
              <a:rPr lang="ru-RU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endParaRPr lang="ru-RU" sz="4000" dirty="0">
              <a:solidFill>
                <a:srgbClr val="002060"/>
              </a:solidFill>
            </a:endParaRPr>
          </a:p>
        </p:txBody>
      </p:sp>
      <p:sp>
        <p:nvSpPr>
          <p:cNvPr id="37" name="Прямоугольник 36"/>
          <p:cNvSpPr/>
          <p:nvPr/>
        </p:nvSpPr>
        <p:spPr>
          <a:xfrm>
            <a:off x="444269" y="5517232"/>
            <a:ext cx="455324" cy="707886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r>
              <a:rPr lang="ru-RU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 </a:t>
            </a:r>
            <a:endParaRPr lang="ru-RU" sz="4000" dirty="0">
              <a:solidFill>
                <a:srgbClr val="00206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7308000" y="142852"/>
            <a:ext cx="169315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МАТЕМАТИКА</a:t>
            </a:r>
            <a:endParaRPr lang="ru-RU" i="1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179512" y="753898"/>
            <a:ext cx="669623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Задание</a:t>
            </a:r>
            <a:r>
              <a:rPr lang="ru-RU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из «</a:t>
            </a:r>
            <a:r>
              <a:rPr lang="ru-RU" sz="2400" i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Методических рекомендаций</a:t>
            </a:r>
            <a:r>
              <a:rPr lang="ru-RU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».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239908" y="5517232"/>
            <a:ext cx="441146" cy="707886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none">
            <a:spAutoFit/>
          </a:bodyPr>
          <a:lstStyle/>
          <a:p>
            <a:r>
              <a:rPr lang="ru-RU" sz="4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907307" y="5517232"/>
            <a:ext cx="441146" cy="707886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none">
            <a:spAutoFit/>
          </a:bodyPr>
          <a:lstStyle/>
          <a:p>
            <a:r>
              <a:rPr lang="ru-RU" sz="4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2572966" y="5517232"/>
            <a:ext cx="441146" cy="707886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none">
            <a:spAutoFit/>
          </a:bodyPr>
          <a:lstStyle/>
          <a:p>
            <a:r>
              <a:rPr lang="ru-RU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endParaRPr lang="ru-RU" sz="4000" dirty="0">
              <a:solidFill>
                <a:srgbClr val="002060"/>
              </a:solidFill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442528" y="5517232"/>
            <a:ext cx="455324" cy="707886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r>
              <a:rPr lang="ru-RU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 </a:t>
            </a:r>
            <a:endParaRPr lang="ru-RU" sz="4000" dirty="0">
              <a:solidFill>
                <a:srgbClr val="002060"/>
              </a:solidFill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1238167" y="5517232"/>
            <a:ext cx="441146" cy="707886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none">
            <a:spAutoFit/>
          </a:bodyPr>
          <a:lstStyle/>
          <a:p>
            <a:r>
              <a:rPr lang="ru-RU" sz="4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1905566" y="5517232"/>
            <a:ext cx="441146" cy="707886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none">
            <a:spAutoFit/>
          </a:bodyPr>
          <a:lstStyle/>
          <a:p>
            <a:r>
              <a:rPr lang="ru-RU" sz="4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2571694" y="5517232"/>
            <a:ext cx="441146" cy="707886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none">
            <a:spAutoFit/>
          </a:bodyPr>
          <a:lstStyle/>
          <a:p>
            <a:r>
              <a:rPr lang="ru-RU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endParaRPr lang="ru-RU" sz="4000" dirty="0">
              <a:solidFill>
                <a:srgbClr val="002060"/>
              </a:solidFill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441256" y="5517232"/>
            <a:ext cx="455324" cy="707886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r>
              <a:rPr lang="ru-RU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 </a:t>
            </a:r>
            <a:endParaRPr lang="ru-RU" sz="4000" dirty="0">
              <a:solidFill>
                <a:srgbClr val="002060"/>
              </a:solidFill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1236895" y="5517232"/>
            <a:ext cx="441146" cy="707886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none">
            <a:spAutoFit/>
          </a:bodyPr>
          <a:lstStyle/>
          <a:p>
            <a:r>
              <a:rPr lang="ru-RU" sz="4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1904294" y="5517232"/>
            <a:ext cx="441146" cy="707886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none">
            <a:spAutoFit/>
          </a:bodyPr>
          <a:lstStyle/>
          <a:p>
            <a:r>
              <a:rPr lang="ru-RU" sz="4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ru-RU" dirty="0">
              <a:solidFill>
                <a:srgbClr val="002060"/>
              </a:solidFill>
            </a:endParaRPr>
          </a:p>
        </p:txBody>
      </p:sp>
      <p:grpSp>
        <p:nvGrpSpPr>
          <p:cNvPr id="6" name="Группа 5"/>
          <p:cNvGrpSpPr/>
          <p:nvPr/>
        </p:nvGrpSpPr>
        <p:grpSpPr>
          <a:xfrm>
            <a:off x="255058" y="2145050"/>
            <a:ext cx="1440174" cy="1819999"/>
            <a:chOff x="255058" y="2145050"/>
            <a:chExt cx="1440174" cy="1819999"/>
          </a:xfrm>
        </p:grpSpPr>
        <p:grpSp>
          <p:nvGrpSpPr>
            <p:cNvPr id="16" name="Группа 15"/>
            <p:cNvGrpSpPr/>
            <p:nvPr/>
          </p:nvGrpSpPr>
          <p:grpSpPr>
            <a:xfrm>
              <a:off x="460349" y="2924944"/>
              <a:ext cx="1000132" cy="250033"/>
              <a:chOff x="6143636" y="3286124"/>
              <a:chExt cx="2000264" cy="500066"/>
            </a:xfrm>
          </p:grpSpPr>
          <p:cxnSp>
            <p:nvCxnSpPr>
              <p:cNvPr id="10" name="Прямая соединительная линия 9"/>
              <p:cNvCxnSpPr/>
              <p:nvPr/>
            </p:nvCxnSpPr>
            <p:spPr>
              <a:xfrm rot="10800000" flipV="1">
                <a:off x="6143636" y="3286124"/>
                <a:ext cx="1000132" cy="500066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Прямая соединительная линия 11"/>
              <p:cNvCxnSpPr/>
              <p:nvPr/>
            </p:nvCxnSpPr>
            <p:spPr>
              <a:xfrm>
                <a:off x="7143769" y="3286124"/>
                <a:ext cx="1000131" cy="500066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5" name="Прямоугольник 24"/>
            <p:cNvSpPr/>
            <p:nvPr/>
          </p:nvSpPr>
          <p:spPr>
            <a:xfrm>
              <a:off x="255058" y="3257163"/>
              <a:ext cx="455324" cy="707886"/>
            </a:xfrm>
            <a:prstGeom prst="rect">
              <a:avLst/>
            </a:prstGeom>
            <a:ln>
              <a:solidFill>
                <a:srgbClr val="0070C0"/>
              </a:solidFill>
            </a:ln>
          </p:spPr>
          <p:txBody>
            <a:bodyPr wrap="square">
              <a:spAutoFit/>
            </a:bodyPr>
            <a:lstStyle/>
            <a:p>
              <a:r>
                <a:rPr lang="ru-RU" sz="4000" dirty="0" smtClean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endParaRPr lang="ru-RU" sz="4000" dirty="0">
                <a:solidFill>
                  <a:srgbClr val="002060"/>
                </a:solidFill>
              </a:endParaRPr>
            </a:p>
          </p:txBody>
        </p:sp>
        <p:sp>
          <p:nvSpPr>
            <p:cNvPr id="28" name="Прямоугольник 27"/>
            <p:cNvSpPr/>
            <p:nvPr/>
          </p:nvSpPr>
          <p:spPr>
            <a:xfrm>
              <a:off x="1239908" y="3257163"/>
              <a:ext cx="455324" cy="707886"/>
            </a:xfrm>
            <a:prstGeom prst="rect">
              <a:avLst/>
            </a:prstGeom>
            <a:ln>
              <a:solidFill>
                <a:srgbClr val="0070C0"/>
              </a:solidFill>
            </a:ln>
          </p:spPr>
          <p:txBody>
            <a:bodyPr wrap="square">
              <a:spAutoFit/>
            </a:bodyPr>
            <a:lstStyle/>
            <a:p>
              <a:endParaRPr lang="ru-RU" sz="4000" dirty="0">
                <a:solidFill>
                  <a:srgbClr val="002060"/>
                </a:solidFill>
              </a:endParaRPr>
            </a:p>
          </p:txBody>
        </p:sp>
        <p:sp>
          <p:nvSpPr>
            <p:cNvPr id="29" name="Прямоугольник 28"/>
            <p:cNvSpPr/>
            <p:nvPr/>
          </p:nvSpPr>
          <p:spPr>
            <a:xfrm>
              <a:off x="732300" y="2145050"/>
              <a:ext cx="455324" cy="707886"/>
            </a:xfrm>
            <a:prstGeom prst="rect">
              <a:avLst/>
            </a:prstGeom>
            <a:ln>
              <a:solidFill>
                <a:srgbClr val="0070C0"/>
              </a:solidFill>
            </a:ln>
          </p:spPr>
          <p:txBody>
            <a:bodyPr wrap="square">
              <a:spAutoFit/>
            </a:bodyPr>
            <a:lstStyle/>
            <a:p>
              <a:r>
                <a:rPr lang="ru-RU" sz="4000" dirty="0" smtClean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endParaRPr lang="ru-RU" sz="4000" dirty="0">
                <a:solidFill>
                  <a:srgbClr val="002060"/>
                </a:solidFill>
              </a:endParaRPr>
            </a:p>
          </p:txBody>
        </p:sp>
      </p:grpSp>
      <p:grpSp>
        <p:nvGrpSpPr>
          <p:cNvPr id="5" name="Группа 4"/>
          <p:cNvGrpSpPr/>
          <p:nvPr/>
        </p:nvGrpSpPr>
        <p:grpSpPr>
          <a:xfrm>
            <a:off x="2462119" y="2132856"/>
            <a:ext cx="1440174" cy="1819999"/>
            <a:chOff x="2627770" y="2132856"/>
            <a:chExt cx="1440174" cy="1819999"/>
          </a:xfrm>
        </p:grpSpPr>
        <p:grpSp>
          <p:nvGrpSpPr>
            <p:cNvPr id="30" name="Группа 29"/>
            <p:cNvGrpSpPr/>
            <p:nvPr/>
          </p:nvGrpSpPr>
          <p:grpSpPr>
            <a:xfrm>
              <a:off x="2833061" y="2912750"/>
              <a:ext cx="1000132" cy="250033"/>
              <a:chOff x="6143636" y="3286124"/>
              <a:chExt cx="2000264" cy="500066"/>
            </a:xfrm>
          </p:grpSpPr>
          <p:cxnSp>
            <p:nvCxnSpPr>
              <p:cNvPr id="31" name="Прямая соединительная линия 30"/>
              <p:cNvCxnSpPr/>
              <p:nvPr/>
            </p:nvCxnSpPr>
            <p:spPr>
              <a:xfrm rot="10800000" flipV="1">
                <a:off x="6143636" y="3286124"/>
                <a:ext cx="1000132" cy="500066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Прямая соединительная линия 31"/>
              <p:cNvCxnSpPr/>
              <p:nvPr/>
            </p:nvCxnSpPr>
            <p:spPr>
              <a:xfrm>
                <a:off x="7143769" y="3286124"/>
                <a:ext cx="1000131" cy="500066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3" name="Прямоугольник 32"/>
            <p:cNvSpPr/>
            <p:nvPr/>
          </p:nvSpPr>
          <p:spPr>
            <a:xfrm>
              <a:off x="2627770" y="3244969"/>
              <a:ext cx="455324" cy="707886"/>
            </a:xfrm>
            <a:prstGeom prst="rect">
              <a:avLst/>
            </a:prstGeom>
            <a:ln>
              <a:solidFill>
                <a:srgbClr val="0070C0"/>
              </a:solidFill>
            </a:ln>
          </p:spPr>
          <p:txBody>
            <a:bodyPr wrap="square">
              <a:spAutoFit/>
            </a:bodyPr>
            <a:lstStyle/>
            <a:p>
              <a:r>
                <a:rPr lang="ru-RU" sz="4000" dirty="0" smtClean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endParaRPr lang="ru-RU" sz="4000" dirty="0">
                <a:solidFill>
                  <a:srgbClr val="002060"/>
                </a:solidFill>
              </a:endParaRPr>
            </a:p>
          </p:txBody>
        </p:sp>
        <p:sp>
          <p:nvSpPr>
            <p:cNvPr id="34" name="Прямоугольник 33"/>
            <p:cNvSpPr/>
            <p:nvPr/>
          </p:nvSpPr>
          <p:spPr>
            <a:xfrm>
              <a:off x="3612620" y="3244969"/>
              <a:ext cx="455324" cy="707886"/>
            </a:xfrm>
            <a:prstGeom prst="rect">
              <a:avLst/>
            </a:prstGeom>
            <a:ln>
              <a:solidFill>
                <a:srgbClr val="0070C0"/>
              </a:solidFill>
            </a:ln>
          </p:spPr>
          <p:txBody>
            <a:bodyPr wrap="square">
              <a:spAutoFit/>
            </a:bodyPr>
            <a:lstStyle/>
            <a:p>
              <a:endParaRPr lang="ru-RU" sz="4000" dirty="0">
                <a:solidFill>
                  <a:srgbClr val="002060"/>
                </a:solidFill>
              </a:endParaRPr>
            </a:p>
          </p:txBody>
        </p:sp>
        <p:sp>
          <p:nvSpPr>
            <p:cNvPr id="39" name="Прямоугольник 38"/>
            <p:cNvSpPr/>
            <p:nvPr/>
          </p:nvSpPr>
          <p:spPr>
            <a:xfrm>
              <a:off x="3105012" y="2132856"/>
              <a:ext cx="455324" cy="707886"/>
            </a:xfrm>
            <a:prstGeom prst="rect">
              <a:avLst/>
            </a:prstGeom>
            <a:ln>
              <a:solidFill>
                <a:srgbClr val="0070C0"/>
              </a:solidFill>
            </a:ln>
          </p:spPr>
          <p:txBody>
            <a:bodyPr wrap="square">
              <a:spAutoFit/>
            </a:bodyPr>
            <a:lstStyle/>
            <a:p>
              <a:r>
                <a:rPr lang="ru-RU" sz="4000" dirty="0" smtClean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endParaRPr lang="ru-RU" sz="4000" dirty="0">
                <a:solidFill>
                  <a:srgbClr val="002060"/>
                </a:solidFill>
              </a:endParaRPr>
            </a:p>
          </p:txBody>
        </p:sp>
      </p:grpSp>
      <p:grpSp>
        <p:nvGrpSpPr>
          <p:cNvPr id="40" name="Группа 39"/>
          <p:cNvGrpSpPr/>
          <p:nvPr/>
        </p:nvGrpSpPr>
        <p:grpSpPr>
          <a:xfrm>
            <a:off x="4669180" y="2132856"/>
            <a:ext cx="1440174" cy="1819999"/>
            <a:chOff x="2627770" y="2132856"/>
            <a:chExt cx="1440174" cy="1819999"/>
          </a:xfrm>
        </p:grpSpPr>
        <p:grpSp>
          <p:nvGrpSpPr>
            <p:cNvPr id="41" name="Группа 40"/>
            <p:cNvGrpSpPr/>
            <p:nvPr/>
          </p:nvGrpSpPr>
          <p:grpSpPr>
            <a:xfrm>
              <a:off x="2833061" y="2912750"/>
              <a:ext cx="1000132" cy="250033"/>
              <a:chOff x="6143636" y="3286124"/>
              <a:chExt cx="2000264" cy="500066"/>
            </a:xfrm>
          </p:grpSpPr>
          <p:cxnSp>
            <p:nvCxnSpPr>
              <p:cNvPr id="45" name="Прямая соединительная линия 44"/>
              <p:cNvCxnSpPr/>
              <p:nvPr/>
            </p:nvCxnSpPr>
            <p:spPr>
              <a:xfrm rot="10800000" flipV="1">
                <a:off x="6143636" y="3286124"/>
                <a:ext cx="1000132" cy="500066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Прямая соединительная линия 45"/>
              <p:cNvCxnSpPr/>
              <p:nvPr/>
            </p:nvCxnSpPr>
            <p:spPr>
              <a:xfrm>
                <a:off x="7143769" y="3286124"/>
                <a:ext cx="1000131" cy="500066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2" name="Прямоугольник 41"/>
            <p:cNvSpPr/>
            <p:nvPr/>
          </p:nvSpPr>
          <p:spPr>
            <a:xfrm>
              <a:off x="2627770" y="3244969"/>
              <a:ext cx="455324" cy="707886"/>
            </a:xfrm>
            <a:prstGeom prst="rect">
              <a:avLst/>
            </a:prstGeom>
            <a:ln>
              <a:solidFill>
                <a:srgbClr val="0070C0"/>
              </a:solidFill>
            </a:ln>
          </p:spPr>
          <p:txBody>
            <a:bodyPr wrap="square">
              <a:spAutoFit/>
            </a:bodyPr>
            <a:lstStyle/>
            <a:p>
              <a:r>
                <a:rPr lang="ru-RU" sz="4000" dirty="0" smtClean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endParaRPr lang="ru-RU" sz="4000" dirty="0">
                <a:solidFill>
                  <a:srgbClr val="002060"/>
                </a:solidFill>
              </a:endParaRPr>
            </a:p>
          </p:txBody>
        </p:sp>
        <p:sp>
          <p:nvSpPr>
            <p:cNvPr id="43" name="Прямоугольник 42"/>
            <p:cNvSpPr/>
            <p:nvPr/>
          </p:nvSpPr>
          <p:spPr>
            <a:xfrm>
              <a:off x="3612620" y="3244969"/>
              <a:ext cx="455324" cy="707886"/>
            </a:xfrm>
            <a:prstGeom prst="rect">
              <a:avLst/>
            </a:prstGeom>
            <a:ln>
              <a:solidFill>
                <a:srgbClr val="0070C0"/>
              </a:solidFill>
            </a:ln>
          </p:spPr>
          <p:txBody>
            <a:bodyPr wrap="square">
              <a:spAutoFit/>
            </a:bodyPr>
            <a:lstStyle/>
            <a:p>
              <a:endParaRPr lang="ru-RU" sz="4000" dirty="0">
                <a:solidFill>
                  <a:srgbClr val="002060"/>
                </a:solidFill>
              </a:endParaRPr>
            </a:p>
          </p:txBody>
        </p:sp>
        <p:sp>
          <p:nvSpPr>
            <p:cNvPr id="44" name="Прямоугольник 43"/>
            <p:cNvSpPr/>
            <p:nvPr/>
          </p:nvSpPr>
          <p:spPr>
            <a:xfrm>
              <a:off x="3105012" y="2132856"/>
              <a:ext cx="455324" cy="707886"/>
            </a:xfrm>
            <a:prstGeom prst="rect">
              <a:avLst/>
            </a:prstGeom>
            <a:ln>
              <a:solidFill>
                <a:srgbClr val="0070C0"/>
              </a:solidFill>
            </a:ln>
          </p:spPr>
          <p:txBody>
            <a:bodyPr wrap="square">
              <a:spAutoFit/>
            </a:bodyPr>
            <a:lstStyle/>
            <a:p>
              <a:r>
                <a:rPr lang="ru-RU" sz="4000" dirty="0" smtClean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endParaRPr lang="ru-RU" sz="4000" dirty="0">
                <a:solidFill>
                  <a:srgbClr val="002060"/>
                </a:solidFill>
              </a:endParaRPr>
            </a:p>
          </p:txBody>
        </p:sp>
      </p:grpSp>
      <p:grpSp>
        <p:nvGrpSpPr>
          <p:cNvPr id="47" name="Группа 46"/>
          <p:cNvGrpSpPr/>
          <p:nvPr/>
        </p:nvGrpSpPr>
        <p:grpSpPr>
          <a:xfrm>
            <a:off x="6876242" y="2132856"/>
            <a:ext cx="1440174" cy="1819999"/>
            <a:chOff x="2627770" y="2132856"/>
            <a:chExt cx="1440174" cy="1819999"/>
          </a:xfrm>
        </p:grpSpPr>
        <p:grpSp>
          <p:nvGrpSpPr>
            <p:cNvPr id="48" name="Группа 47"/>
            <p:cNvGrpSpPr/>
            <p:nvPr/>
          </p:nvGrpSpPr>
          <p:grpSpPr>
            <a:xfrm>
              <a:off x="2833061" y="2912750"/>
              <a:ext cx="1000132" cy="250033"/>
              <a:chOff x="6143636" y="3286124"/>
              <a:chExt cx="2000264" cy="500066"/>
            </a:xfrm>
          </p:grpSpPr>
          <p:cxnSp>
            <p:nvCxnSpPr>
              <p:cNvPr id="52" name="Прямая соединительная линия 51"/>
              <p:cNvCxnSpPr/>
              <p:nvPr/>
            </p:nvCxnSpPr>
            <p:spPr>
              <a:xfrm rot="10800000" flipV="1">
                <a:off x="6143636" y="3286124"/>
                <a:ext cx="1000132" cy="500066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Прямая соединительная линия 52"/>
              <p:cNvCxnSpPr/>
              <p:nvPr/>
            </p:nvCxnSpPr>
            <p:spPr>
              <a:xfrm>
                <a:off x="7143769" y="3286124"/>
                <a:ext cx="1000131" cy="500066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9" name="Прямоугольник 48"/>
            <p:cNvSpPr/>
            <p:nvPr/>
          </p:nvSpPr>
          <p:spPr>
            <a:xfrm>
              <a:off x="2627770" y="3244969"/>
              <a:ext cx="455324" cy="707886"/>
            </a:xfrm>
            <a:prstGeom prst="rect">
              <a:avLst/>
            </a:prstGeom>
            <a:ln>
              <a:solidFill>
                <a:srgbClr val="0070C0"/>
              </a:solidFill>
            </a:ln>
          </p:spPr>
          <p:txBody>
            <a:bodyPr wrap="square">
              <a:spAutoFit/>
            </a:bodyPr>
            <a:lstStyle/>
            <a:p>
              <a:r>
                <a:rPr lang="ru-RU" sz="4000" dirty="0" smtClean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endParaRPr lang="ru-RU" sz="4000" dirty="0">
                <a:solidFill>
                  <a:srgbClr val="002060"/>
                </a:solidFill>
              </a:endParaRPr>
            </a:p>
          </p:txBody>
        </p:sp>
        <p:sp>
          <p:nvSpPr>
            <p:cNvPr id="50" name="Прямоугольник 49"/>
            <p:cNvSpPr/>
            <p:nvPr/>
          </p:nvSpPr>
          <p:spPr>
            <a:xfrm>
              <a:off x="3612620" y="3244969"/>
              <a:ext cx="455324" cy="707886"/>
            </a:xfrm>
            <a:prstGeom prst="rect">
              <a:avLst/>
            </a:prstGeom>
            <a:ln>
              <a:solidFill>
                <a:srgbClr val="0070C0"/>
              </a:solidFill>
            </a:ln>
          </p:spPr>
          <p:txBody>
            <a:bodyPr wrap="square">
              <a:spAutoFit/>
            </a:bodyPr>
            <a:lstStyle/>
            <a:p>
              <a:endParaRPr lang="ru-RU" sz="4000" dirty="0">
                <a:solidFill>
                  <a:srgbClr val="002060"/>
                </a:solidFill>
              </a:endParaRPr>
            </a:p>
          </p:txBody>
        </p:sp>
        <p:sp>
          <p:nvSpPr>
            <p:cNvPr id="51" name="Прямоугольник 50"/>
            <p:cNvSpPr/>
            <p:nvPr/>
          </p:nvSpPr>
          <p:spPr>
            <a:xfrm>
              <a:off x="3105012" y="2132856"/>
              <a:ext cx="455324" cy="707886"/>
            </a:xfrm>
            <a:prstGeom prst="rect">
              <a:avLst/>
            </a:prstGeom>
            <a:ln>
              <a:solidFill>
                <a:srgbClr val="0070C0"/>
              </a:solidFill>
            </a:ln>
          </p:spPr>
          <p:txBody>
            <a:bodyPr wrap="square">
              <a:spAutoFit/>
            </a:bodyPr>
            <a:lstStyle/>
            <a:p>
              <a:r>
                <a:rPr lang="ru-RU" sz="4000" dirty="0" smtClean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endParaRPr lang="ru-RU" sz="4000" dirty="0">
                <a:solidFill>
                  <a:srgbClr val="002060"/>
                </a:solidFill>
              </a:endParaRPr>
            </a:p>
          </p:txBody>
        </p:sp>
      </p:grpSp>
      <p:sp>
        <p:nvSpPr>
          <p:cNvPr id="7" name="TextBox 6"/>
          <p:cNvSpPr txBox="1"/>
          <p:nvPr/>
        </p:nvSpPr>
        <p:spPr>
          <a:xfrm>
            <a:off x="6995086" y="5517232"/>
            <a:ext cx="182538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ПРОВЕРЬ!</a:t>
            </a:r>
            <a:endParaRPr lang="ru-RU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179512" y="116632"/>
            <a:ext cx="55446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Урок 29. Число пять. Цифра 5</a:t>
            </a:r>
            <a:endParaRPr lang="ru-RU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25403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1.48148E-6 L 0.03715 -0.49259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58" y="-2463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74 1.48148E-6 L 0.22396 -0.33496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111" y="-1675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74 1.48148E-6 L 0.16702 -0.33496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264" y="-1675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1" grpId="0" animBg="1"/>
      <p:bldP spid="2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2844" y="1167135"/>
            <a:ext cx="900115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Назови число, которое может  быть суммой двух других чисел.</a:t>
            </a:r>
          </a:p>
        </p:txBody>
      </p:sp>
      <p:sp>
        <p:nvSpPr>
          <p:cNvPr id="36" name="Прямоугольник 35"/>
          <p:cNvSpPr/>
          <p:nvPr/>
        </p:nvSpPr>
        <p:spPr>
          <a:xfrm>
            <a:off x="2574707" y="5517232"/>
            <a:ext cx="441146" cy="707886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none">
            <a:spAutoFit/>
          </a:bodyPr>
          <a:lstStyle/>
          <a:p>
            <a:r>
              <a:rPr lang="ru-RU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endParaRPr lang="ru-RU" sz="4000" dirty="0">
              <a:solidFill>
                <a:srgbClr val="002060"/>
              </a:solidFill>
            </a:endParaRPr>
          </a:p>
        </p:txBody>
      </p:sp>
      <p:sp>
        <p:nvSpPr>
          <p:cNvPr id="37" name="Прямоугольник 36"/>
          <p:cNvSpPr/>
          <p:nvPr/>
        </p:nvSpPr>
        <p:spPr>
          <a:xfrm>
            <a:off x="444269" y="5517232"/>
            <a:ext cx="455324" cy="707886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r>
              <a:rPr lang="ru-RU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 </a:t>
            </a:r>
            <a:endParaRPr lang="ru-RU" sz="4000" dirty="0">
              <a:solidFill>
                <a:srgbClr val="00206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7308000" y="142852"/>
            <a:ext cx="169315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МАТЕМАТИКА</a:t>
            </a:r>
            <a:endParaRPr lang="ru-RU" i="1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179512" y="753898"/>
            <a:ext cx="669623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Задание</a:t>
            </a:r>
            <a:r>
              <a:rPr lang="ru-RU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из «</a:t>
            </a:r>
            <a:r>
              <a:rPr lang="ru-RU" sz="2400" i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Методических рекомендаций</a:t>
            </a:r>
            <a:r>
              <a:rPr lang="ru-RU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».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239908" y="5517232"/>
            <a:ext cx="441146" cy="707886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none">
            <a:spAutoFit/>
          </a:bodyPr>
          <a:lstStyle/>
          <a:p>
            <a:r>
              <a:rPr lang="ru-RU" sz="4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907307" y="5517232"/>
            <a:ext cx="441146" cy="707886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none">
            <a:spAutoFit/>
          </a:bodyPr>
          <a:lstStyle/>
          <a:p>
            <a:r>
              <a:rPr lang="ru-RU" sz="4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2572966" y="5517232"/>
            <a:ext cx="441146" cy="707886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none">
            <a:spAutoFit/>
          </a:bodyPr>
          <a:lstStyle/>
          <a:p>
            <a:r>
              <a:rPr lang="ru-RU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endParaRPr lang="ru-RU" sz="4000" dirty="0">
              <a:solidFill>
                <a:srgbClr val="002060"/>
              </a:solidFill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442528" y="5517232"/>
            <a:ext cx="455324" cy="707886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r>
              <a:rPr lang="ru-RU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 </a:t>
            </a:r>
            <a:endParaRPr lang="ru-RU" sz="4000" dirty="0">
              <a:solidFill>
                <a:srgbClr val="002060"/>
              </a:solidFill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1238167" y="5517232"/>
            <a:ext cx="441146" cy="707886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none">
            <a:spAutoFit/>
          </a:bodyPr>
          <a:lstStyle/>
          <a:p>
            <a:r>
              <a:rPr lang="ru-RU" sz="4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1905566" y="5517232"/>
            <a:ext cx="441146" cy="707886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none">
            <a:spAutoFit/>
          </a:bodyPr>
          <a:lstStyle/>
          <a:p>
            <a:r>
              <a:rPr lang="ru-RU" sz="4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2571694" y="5517232"/>
            <a:ext cx="441146" cy="707886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none">
            <a:spAutoFit/>
          </a:bodyPr>
          <a:lstStyle/>
          <a:p>
            <a:r>
              <a:rPr lang="ru-RU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endParaRPr lang="ru-RU" sz="4000" dirty="0">
              <a:solidFill>
                <a:srgbClr val="002060"/>
              </a:solidFill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441256" y="5517232"/>
            <a:ext cx="455324" cy="707886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r>
              <a:rPr lang="ru-RU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 </a:t>
            </a:r>
            <a:endParaRPr lang="ru-RU" sz="4000" dirty="0">
              <a:solidFill>
                <a:srgbClr val="002060"/>
              </a:solidFill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1236895" y="5517232"/>
            <a:ext cx="441146" cy="707886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none">
            <a:spAutoFit/>
          </a:bodyPr>
          <a:lstStyle/>
          <a:p>
            <a:r>
              <a:rPr lang="ru-RU" sz="4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1904294" y="5517232"/>
            <a:ext cx="441146" cy="707886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none">
            <a:spAutoFit/>
          </a:bodyPr>
          <a:lstStyle/>
          <a:p>
            <a:r>
              <a:rPr lang="ru-RU" sz="4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ru-RU" dirty="0">
              <a:solidFill>
                <a:srgbClr val="002060"/>
              </a:solidFill>
            </a:endParaRPr>
          </a:p>
        </p:txBody>
      </p:sp>
      <p:grpSp>
        <p:nvGrpSpPr>
          <p:cNvPr id="6" name="Группа 5"/>
          <p:cNvGrpSpPr/>
          <p:nvPr/>
        </p:nvGrpSpPr>
        <p:grpSpPr>
          <a:xfrm>
            <a:off x="255058" y="2145050"/>
            <a:ext cx="1440174" cy="1819999"/>
            <a:chOff x="255058" y="2145050"/>
            <a:chExt cx="1440174" cy="1819999"/>
          </a:xfrm>
        </p:grpSpPr>
        <p:grpSp>
          <p:nvGrpSpPr>
            <p:cNvPr id="16" name="Группа 15"/>
            <p:cNvGrpSpPr/>
            <p:nvPr/>
          </p:nvGrpSpPr>
          <p:grpSpPr>
            <a:xfrm>
              <a:off x="460349" y="2924944"/>
              <a:ext cx="1000132" cy="250033"/>
              <a:chOff x="6143636" y="3286124"/>
              <a:chExt cx="2000264" cy="500066"/>
            </a:xfrm>
          </p:grpSpPr>
          <p:cxnSp>
            <p:nvCxnSpPr>
              <p:cNvPr id="10" name="Прямая соединительная линия 9"/>
              <p:cNvCxnSpPr/>
              <p:nvPr/>
            </p:nvCxnSpPr>
            <p:spPr>
              <a:xfrm rot="10800000" flipV="1">
                <a:off x="6143636" y="3286124"/>
                <a:ext cx="1000132" cy="500066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Прямая соединительная линия 11"/>
              <p:cNvCxnSpPr/>
              <p:nvPr/>
            </p:nvCxnSpPr>
            <p:spPr>
              <a:xfrm>
                <a:off x="7143769" y="3286124"/>
                <a:ext cx="1000131" cy="500066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5" name="Прямоугольник 24"/>
            <p:cNvSpPr/>
            <p:nvPr/>
          </p:nvSpPr>
          <p:spPr>
            <a:xfrm>
              <a:off x="255058" y="3257163"/>
              <a:ext cx="455324" cy="707886"/>
            </a:xfrm>
            <a:prstGeom prst="rect">
              <a:avLst/>
            </a:prstGeom>
            <a:ln>
              <a:solidFill>
                <a:srgbClr val="0070C0"/>
              </a:solidFill>
            </a:ln>
          </p:spPr>
          <p:txBody>
            <a:bodyPr wrap="square">
              <a:spAutoFit/>
            </a:bodyPr>
            <a:lstStyle/>
            <a:p>
              <a:r>
                <a:rPr lang="ru-RU" sz="4000" dirty="0" smtClean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endParaRPr lang="ru-RU" sz="4000" dirty="0">
                <a:solidFill>
                  <a:srgbClr val="002060"/>
                </a:solidFill>
              </a:endParaRPr>
            </a:p>
          </p:txBody>
        </p:sp>
        <p:sp>
          <p:nvSpPr>
            <p:cNvPr id="28" name="Прямоугольник 27"/>
            <p:cNvSpPr/>
            <p:nvPr/>
          </p:nvSpPr>
          <p:spPr>
            <a:xfrm>
              <a:off x="1239908" y="3257163"/>
              <a:ext cx="455324" cy="707886"/>
            </a:xfrm>
            <a:prstGeom prst="rect">
              <a:avLst/>
            </a:prstGeom>
            <a:ln>
              <a:solidFill>
                <a:srgbClr val="0070C0"/>
              </a:solidFill>
            </a:ln>
          </p:spPr>
          <p:txBody>
            <a:bodyPr wrap="square">
              <a:spAutoFit/>
            </a:bodyPr>
            <a:lstStyle/>
            <a:p>
              <a:endParaRPr lang="ru-RU" sz="4000" dirty="0">
                <a:solidFill>
                  <a:srgbClr val="002060"/>
                </a:solidFill>
              </a:endParaRPr>
            </a:p>
          </p:txBody>
        </p:sp>
        <p:sp>
          <p:nvSpPr>
            <p:cNvPr id="29" name="Прямоугольник 28"/>
            <p:cNvSpPr/>
            <p:nvPr/>
          </p:nvSpPr>
          <p:spPr>
            <a:xfrm>
              <a:off x="732300" y="2145050"/>
              <a:ext cx="455324" cy="707886"/>
            </a:xfrm>
            <a:prstGeom prst="rect">
              <a:avLst/>
            </a:prstGeom>
            <a:ln>
              <a:solidFill>
                <a:srgbClr val="0070C0"/>
              </a:solidFill>
            </a:ln>
          </p:spPr>
          <p:txBody>
            <a:bodyPr wrap="square">
              <a:spAutoFit/>
            </a:bodyPr>
            <a:lstStyle/>
            <a:p>
              <a:r>
                <a:rPr lang="ru-RU" sz="4000" dirty="0" smtClean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endParaRPr lang="ru-RU" sz="4000" dirty="0">
                <a:solidFill>
                  <a:srgbClr val="002060"/>
                </a:solidFill>
              </a:endParaRPr>
            </a:p>
          </p:txBody>
        </p:sp>
      </p:grpSp>
      <p:grpSp>
        <p:nvGrpSpPr>
          <p:cNvPr id="5" name="Группа 4"/>
          <p:cNvGrpSpPr/>
          <p:nvPr/>
        </p:nvGrpSpPr>
        <p:grpSpPr>
          <a:xfrm>
            <a:off x="2462119" y="2132856"/>
            <a:ext cx="1440174" cy="1819999"/>
            <a:chOff x="2627770" y="2132856"/>
            <a:chExt cx="1440174" cy="1819999"/>
          </a:xfrm>
        </p:grpSpPr>
        <p:grpSp>
          <p:nvGrpSpPr>
            <p:cNvPr id="30" name="Группа 29"/>
            <p:cNvGrpSpPr/>
            <p:nvPr/>
          </p:nvGrpSpPr>
          <p:grpSpPr>
            <a:xfrm>
              <a:off x="2833061" y="2912750"/>
              <a:ext cx="1000132" cy="250033"/>
              <a:chOff x="6143636" y="3286124"/>
              <a:chExt cx="2000264" cy="500066"/>
            </a:xfrm>
          </p:grpSpPr>
          <p:cxnSp>
            <p:nvCxnSpPr>
              <p:cNvPr id="31" name="Прямая соединительная линия 30"/>
              <p:cNvCxnSpPr/>
              <p:nvPr/>
            </p:nvCxnSpPr>
            <p:spPr>
              <a:xfrm rot="10800000" flipV="1">
                <a:off x="6143636" y="3286124"/>
                <a:ext cx="1000132" cy="500066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Прямая соединительная линия 31"/>
              <p:cNvCxnSpPr/>
              <p:nvPr/>
            </p:nvCxnSpPr>
            <p:spPr>
              <a:xfrm>
                <a:off x="7143769" y="3286124"/>
                <a:ext cx="1000131" cy="500066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3" name="Прямоугольник 32"/>
            <p:cNvSpPr/>
            <p:nvPr/>
          </p:nvSpPr>
          <p:spPr>
            <a:xfrm>
              <a:off x="2627770" y="3244969"/>
              <a:ext cx="455324" cy="707886"/>
            </a:xfrm>
            <a:prstGeom prst="rect">
              <a:avLst/>
            </a:prstGeom>
            <a:ln>
              <a:solidFill>
                <a:srgbClr val="0070C0"/>
              </a:solidFill>
            </a:ln>
          </p:spPr>
          <p:txBody>
            <a:bodyPr wrap="square">
              <a:spAutoFit/>
            </a:bodyPr>
            <a:lstStyle/>
            <a:p>
              <a:r>
                <a:rPr lang="ru-RU" sz="4000" dirty="0" smtClean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endParaRPr lang="ru-RU" sz="4000" dirty="0">
                <a:solidFill>
                  <a:srgbClr val="002060"/>
                </a:solidFill>
              </a:endParaRPr>
            </a:p>
          </p:txBody>
        </p:sp>
        <p:sp>
          <p:nvSpPr>
            <p:cNvPr id="34" name="Прямоугольник 33"/>
            <p:cNvSpPr/>
            <p:nvPr/>
          </p:nvSpPr>
          <p:spPr>
            <a:xfrm>
              <a:off x="3612620" y="3244969"/>
              <a:ext cx="455324" cy="707886"/>
            </a:xfrm>
            <a:prstGeom prst="rect">
              <a:avLst/>
            </a:prstGeom>
            <a:ln>
              <a:solidFill>
                <a:srgbClr val="0070C0"/>
              </a:solidFill>
            </a:ln>
          </p:spPr>
          <p:txBody>
            <a:bodyPr wrap="square">
              <a:spAutoFit/>
            </a:bodyPr>
            <a:lstStyle/>
            <a:p>
              <a:endParaRPr lang="ru-RU" sz="4000" dirty="0">
                <a:solidFill>
                  <a:srgbClr val="002060"/>
                </a:solidFill>
              </a:endParaRPr>
            </a:p>
          </p:txBody>
        </p:sp>
        <p:sp>
          <p:nvSpPr>
            <p:cNvPr id="39" name="Прямоугольник 38"/>
            <p:cNvSpPr/>
            <p:nvPr/>
          </p:nvSpPr>
          <p:spPr>
            <a:xfrm>
              <a:off x="3105012" y="2132856"/>
              <a:ext cx="455324" cy="707886"/>
            </a:xfrm>
            <a:prstGeom prst="rect">
              <a:avLst/>
            </a:prstGeom>
            <a:ln>
              <a:solidFill>
                <a:srgbClr val="0070C0"/>
              </a:solidFill>
            </a:ln>
          </p:spPr>
          <p:txBody>
            <a:bodyPr wrap="square">
              <a:spAutoFit/>
            </a:bodyPr>
            <a:lstStyle/>
            <a:p>
              <a:r>
                <a:rPr lang="ru-RU" sz="4000" dirty="0" smtClean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endParaRPr lang="ru-RU" sz="4000" dirty="0">
                <a:solidFill>
                  <a:srgbClr val="002060"/>
                </a:solidFill>
              </a:endParaRPr>
            </a:p>
          </p:txBody>
        </p:sp>
      </p:grpSp>
      <p:grpSp>
        <p:nvGrpSpPr>
          <p:cNvPr id="40" name="Группа 39"/>
          <p:cNvGrpSpPr/>
          <p:nvPr/>
        </p:nvGrpSpPr>
        <p:grpSpPr>
          <a:xfrm>
            <a:off x="4669180" y="2132856"/>
            <a:ext cx="1440174" cy="1819999"/>
            <a:chOff x="2627770" y="2132856"/>
            <a:chExt cx="1440174" cy="1819999"/>
          </a:xfrm>
        </p:grpSpPr>
        <p:grpSp>
          <p:nvGrpSpPr>
            <p:cNvPr id="41" name="Группа 40"/>
            <p:cNvGrpSpPr/>
            <p:nvPr/>
          </p:nvGrpSpPr>
          <p:grpSpPr>
            <a:xfrm>
              <a:off x="2833061" y="2912750"/>
              <a:ext cx="1000132" cy="250033"/>
              <a:chOff x="6143636" y="3286124"/>
              <a:chExt cx="2000264" cy="500066"/>
            </a:xfrm>
          </p:grpSpPr>
          <p:cxnSp>
            <p:nvCxnSpPr>
              <p:cNvPr id="45" name="Прямая соединительная линия 44"/>
              <p:cNvCxnSpPr/>
              <p:nvPr/>
            </p:nvCxnSpPr>
            <p:spPr>
              <a:xfrm rot="10800000" flipV="1">
                <a:off x="6143636" y="3286124"/>
                <a:ext cx="1000132" cy="500066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Прямая соединительная линия 45"/>
              <p:cNvCxnSpPr/>
              <p:nvPr/>
            </p:nvCxnSpPr>
            <p:spPr>
              <a:xfrm>
                <a:off x="7143769" y="3286124"/>
                <a:ext cx="1000131" cy="500066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2" name="Прямоугольник 41"/>
            <p:cNvSpPr/>
            <p:nvPr/>
          </p:nvSpPr>
          <p:spPr>
            <a:xfrm>
              <a:off x="2627770" y="3244969"/>
              <a:ext cx="455324" cy="707886"/>
            </a:xfrm>
            <a:prstGeom prst="rect">
              <a:avLst/>
            </a:prstGeom>
            <a:ln>
              <a:solidFill>
                <a:srgbClr val="0070C0"/>
              </a:solidFill>
            </a:ln>
          </p:spPr>
          <p:txBody>
            <a:bodyPr wrap="square">
              <a:spAutoFit/>
            </a:bodyPr>
            <a:lstStyle/>
            <a:p>
              <a:r>
                <a:rPr lang="ru-RU" sz="4000" dirty="0" smtClean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endParaRPr lang="ru-RU" sz="4000" dirty="0">
                <a:solidFill>
                  <a:srgbClr val="002060"/>
                </a:solidFill>
              </a:endParaRPr>
            </a:p>
          </p:txBody>
        </p:sp>
        <p:sp>
          <p:nvSpPr>
            <p:cNvPr id="43" name="Прямоугольник 42"/>
            <p:cNvSpPr/>
            <p:nvPr/>
          </p:nvSpPr>
          <p:spPr>
            <a:xfrm>
              <a:off x="3612620" y="3244969"/>
              <a:ext cx="455324" cy="707886"/>
            </a:xfrm>
            <a:prstGeom prst="rect">
              <a:avLst/>
            </a:prstGeom>
            <a:ln>
              <a:solidFill>
                <a:srgbClr val="0070C0"/>
              </a:solidFill>
            </a:ln>
          </p:spPr>
          <p:txBody>
            <a:bodyPr wrap="square">
              <a:spAutoFit/>
            </a:bodyPr>
            <a:lstStyle/>
            <a:p>
              <a:endParaRPr lang="ru-RU" sz="4000" dirty="0">
                <a:solidFill>
                  <a:srgbClr val="002060"/>
                </a:solidFill>
              </a:endParaRPr>
            </a:p>
          </p:txBody>
        </p:sp>
        <p:sp>
          <p:nvSpPr>
            <p:cNvPr id="44" name="Прямоугольник 43"/>
            <p:cNvSpPr/>
            <p:nvPr/>
          </p:nvSpPr>
          <p:spPr>
            <a:xfrm>
              <a:off x="3105012" y="2132856"/>
              <a:ext cx="455324" cy="707886"/>
            </a:xfrm>
            <a:prstGeom prst="rect">
              <a:avLst/>
            </a:prstGeom>
            <a:ln>
              <a:solidFill>
                <a:srgbClr val="0070C0"/>
              </a:solidFill>
            </a:ln>
          </p:spPr>
          <p:txBody>
            <a:bodyPr wrap="square">
              <a:spAutoFit/>
            </a:bodyPr>
            <a:lstStyle/>
            <a:p>
              <a:r>
                <a:rPr lang="ru-RU" sz="4000" dirty="0" smtClean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endParaRPr lang="ru-RU" sz="4000" dirty="0">
                <a:solidFill>
                  <a:srgbClr val="002060"/>
                </a:solidFill>
              </a:endParaRPr>
            </a:p>
          </p:txBody>
        </p:sp>
      </p:grpSp>
      <p:grpSp>
        <p:nvGrpSpPr>
          <p:cNvPr id="47" name="Группа 46"/>
          <p:cNvGrpSpPr/>
          <p:nvPr/>
        </p:nvGrpSpPr>
        <p:grpSpPr>
          <a:xfrm>
            <a:off x="6876242" y="2132856"/>
            <a:ext cx="1440174" cy="1819999"/>
            <a:chOff x="2627770" y="2132856"/>
            <a:chExt cx="1440174" cy="1819999"/>
          </a:xfrm>
        </p:grpSpPr>
        <p:grpSp>
          <p:nvGrpSpPr>
            <p:cNvPr id="48" name="Группа 47"/>
            <p:cNvGrpSpPr/>
            <p:nvPr/>
          </p:nvGrpSpPr>
          <p:grpSpPr>
            <a:xfrm>
              <a:off x="2833061" y="2912750"/>
              <a:ext cx="1000132" cy="250033"/>
              <a:chOff x="6143636" y="3286124"/>
              <a:chExt cx="2000264" cy="500066"/>
            </a:xfrm>
          </p:grpSpPr>
          <p:cxnSp>
            <p:nvCxnSpPr>
              <p:cNvPr id="52" name="Прямая соединительная линия 51"/>
              <p:cNvCxnSpPr/>
              <p:nvPr/>
            </p:nvCxnSpPr>
            <p:spPr>
              <a:xfrm rot="10800000" flipV="1">
                <a:off x="6143636" y="3286124"/>
                <a:ext cx="1000132" cy="500066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Прямая соединительная линия 52"/>
              <p:cNvCxnSpPr/>
              <p:nvPr/>
            </p:nvCxnSpPr>
            <p:spPr>
              <a:xfrm>
                <a:off x="7143769" y="3286124"/>
                <a:ext cx="1000131" cy="500066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9" name="Прямоугольник 48"/>
            <p:cNvSpPr/>
            <p:nvPr/>
          </p:nvSpPr>
          <p:spPr>
            <a:xfrm>
              <a:off x="2627770" y="3244969"/>
              <a:ext cx="455324" cy="707886"/>
            </a:xfrm>
            <a:prstGeom prst="rect">
              <a:avLst/>
            </a:prstGeom>
            <a:ln>
              <a:solidFill>
                <a:srgbClr val="0070C0"/>
              </a:solidFill>
            </a:ln>
          </p:spPr>
          <p:txBody>
            <a:bodyPr wrap="square">
              <a:spAutoFit/>
            </a:bodyPr>
            <a:lstStyle/>
            <a:p>
              <a:r>
                <a:rPr lang="ru-RU" sz="4000" dirty="0" smtClean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endParaRPr lang="ru-RU" sz="4000" dirty="0">
                <a:solidFill>
                  <a:srgbClr val="002060"/>
                </a:solidFill>
              </a:endParaRPr>
            </a:p>
          </p:txBody>
        </p:sp>
        <p:sp>
          <p:nvSpPr>
            <p:cNvPr id="50" name="Прямоугольник 49"/>
            <p:cNvSpPr/>
            <p:nvPr/>
          </p:nvSpPr>
          <p:spPr>
            <a:xfrm>
              <a:off x="3612620" y="3244969"/>
              <a:ext cx="455324" cy="707886"/>
            </a:xfrm>
            <a:prstGeom prst="rect">
              <a:avLst/>
            </a:prstGeom>
            <a:ln>
              <a:solidFill>
                <a:srgbClr val="0070C0"/>
              </a:solidFill>
            </a:ln>
          </p:spPr>
          <p:txBody>
            <a:bodyPr wrap="square">
              <a:spAutoFit/>
            </a:bodyPr>
            <a:lstStyle/>
            <a:p>
              <a:endParaRPr lang="ru-RU" sz="4000" dirty="0">
                <a:solidFill>
                  <a:srgbClr val="002060"/>
                </a:solidFill>
              </a:endParaRPr>
            </a:p>
          </p:txBody>
        </p:sp>
        <p:sp>
          <p:nvSpPr>
            <p:cNvPr id="51" name="Прямоугольник 50"/>
            <p:cNvSpPr/>
            <p:nvPr/>
          </p:nvSpPr>
          <p:spPr>
            <a:xfrm>
              <a:off x="3105012" y="2132856"/>
              <a:ext cx="455324" cy="707886"/>
            </a:xfrm>
            <a:prstGeom prst="rect">
              <a:avLst/>
            </a:prstGeom>
            <a:ln>
              <a:solidFill>
                <a:srgbClr val="0070C0"/>
              </a:solidFill>
            </a:ln>
          </p:spPr>
          <p:txBody>
            <a:bodyPr wrap="square">
              <a:spAutoFit/>
            </a:bodyPr>
            <a:lstStyle/>
            <a:p>
              <a:r>
                <a:rPr lang="ru-RU" sz="4000" dirty="0" smtClean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endParaRPr lang="ru-RU" sz="4000" dirty="0">
                <a:solidFill>
                  <a:srgbClr val="002060"/>
                </a:solidFill>
              </a:endParaRPr>
            </a:p>
          </p:txBody>
        </p:sp>
      </p:grpSp>
      <p:sp>
        <p:nvSpPr>
          <p:cNvPr id="54" name="Прямоугольник 53"/>
          <p:cNvSpPr/>
          <p:nvPr/>
        </p:nvSpPr>
        <p:spPr>
          <a:xfrm>
            <a:off x="2931015" y="2112010"/>
            <a:ext cx="441146" cy="707886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none">
            <a:spAutoFit/>
          </a:bodyPr>
          <a:lstStyle/>
          <a:p>
            <a:r>
              <a:rPr lang="ru-RU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endParaRPr lang="ru-RU" sz="4000" dirty="0">
              <a:solidFill>
                <a:srgbClr val="002060"/>
              </a:solidFill>
            </a:endParaRPr>
          </a:p>
        </p:txBody>
      </p:sp>
      <p:sp>
        <p:nvSpPr>
          <p:cNvPr id="55" name="Прямоугольник 54"/>
          <p:cNvSpPr/>
          <p:nvPr/>
        </p:nvSpPr>
        <p:spPr>
          <a:xfrm>
            <a:off x="2483768" y="3225170"/>
            <a:ext cx="441146" cy="707886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none">
            <a:spAutoFit/>
          </a:bodyPr>
          <a:lstStyle/>
          <a:p>
            <a:r>
              <a:rPr lang="ru-RU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ru-RU" sz="4000" dirty="0">
              <a:solidFill>
                <a:srgbClr val="002060"/>
              </a:solidFill>
            </a:endParaRPr>
          </a:p>
        </p:txBody>
      </p:sp>
      <p:sp>
        <p:nvSpPr>
          <p:cNvPr id="56" name="Прямоугольник 55"/>
          <p:cNvSpPr/>
          <p:nvPr/>
        </p:nvSpPr>
        <p:spPr>
          <a:xfrm>
            <a:off x="3467542" y="3228216"/>
            <a:ext cx="441146" cy="707886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none">
            <a:spAutoFit/>
          </a:bodyPr>
          <a:lstStyle/>
          <a:p>
            <a:r>
              <a:rPr lang="ru-RU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ru-RU" sz="4000" dirty="0">
              <a:solidFill>
                <a:srgbClr val="002060"/>
              </a:solidFill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6995086" y="5517232"/>
            <a:ext cx="182538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ПРОВЕРЬ!</a:t>
            </a:r>
            <a:endParaRPr lang="ru-RU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179512" y="116632"/>
            <a:ext cx="55446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Урок 29. Число пять. Цифра 5</a:t>
            </a:r>
            <a:endParaRPr lang="ru-RU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4611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1.48148E-6 L 0.3526 -0.49259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622" y="-2463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1.48148E-6 L 0.46458 -0.33496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229" y="-1675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1.48148E-6 L 0.4823 -0.33496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115" y="-1675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2" grpId="0" animBg="1"/>
      <p:bldP spid="2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оугольник 15"/>
          <p:cNvSpPr/>
          <p:nvPr/>
        </p:nvSpPr>
        <p:spPr>
          <a:xfrm>
            <a:off x="214314" y="3857628"/>
            <a:ext cx="8786842" cy="71438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3" name="TextBox 102"/>
          <p:cNvSpPr txBox="1"/>
          <p:nvPr/>
        </p:nvSpPr>
        <p:spPr>
          <a:xfrm>
            <a:off x="142844" y="860519"/>
            <a:ext cx="54791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1.</a:t>
            </a:r>
            <a:r>
              <a:rPr lang="ru-RU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Помоги Пете ответить на вопросы. </a:t>
            </a:r>
          </a:p>
        </p:txBody>
      </p:sp>
      <p:sp>
        <p:nvSpPr>
          <p:cNvPr id="146" name="TextBox 145"/>
          <p:cNvSpPr txBox="1"/>
          <p:nvPr/>
        </p:nvSpPr>
        <p:spPr>
          <a:xfrm>
            <a:off x="4929190" y="3143248"/>
            <a:ext cx="5000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4</a:t>
            </a:r>
            <a:endParaRPr lang="ru-RU" sz="3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5" name="TextBox 144"/>
          <p:cNvSpPr txBox="1"/>
          <p:nvPr/>
        </p:nvSpPr>
        <p:spPr>
          <a:xfrm>
            <a:off x="222855" y="4048464"/>
            <a:ext cx="52149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Составьте выражение к рисунку: </a:t>
            </a:r>
            <a:endParaRPr lang="ru-RU" sz="24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3" name="Прямоугольник 152"/>
          <p:cNvSpPr/>
          <p:nvPr/>
        </p:nvSpPr>
        <p:spPr>
          <a:xfrm>
            <a:off x="5972216" y="3114164"/>
            <a:ext cx="642942" cy="64294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5</a:t>
            </a:r>
            <a:endParaRPr lang="ru-RU" sz="3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9" name="Прямоугольник 48"/>
          <p:cNvSpPr/>
          <p:nvPr/>
        </p:nvSpPr>
        <p:spPr>
          <a:xfrm>
            <a:off x="6038908" y="3986908"/>
            <a:ext cx="99418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4 +  </a:t>
            </a: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1" name="Прямоугольник 50"/>
          <p:cNvSpPr/>
          <p:nvPr/>
        </p:nvSpPr>
        <p:spPr>
          <a:xfrm>
            <a:off x="7308000" y="142852"/>
            <a:ext cx="169315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МАТЕМАТИКА</a:t>
            </a:r>
            <a:endParaRPr lang="ru-RU" i="1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488873" y="1444024"/>
            <a:ext cx="356296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Сколько вагонов было?</a:t>
            </a:r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5083228" y="1445423"/>
            <a:ext cx="279878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Сколько </a:t>
            </a:r>
            <a:r>
              <a:rPr lang="ru-RU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стало?</a:t>
            </a:r>
            <a:endParaRPr lang="ru-RU" sz="24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19037" y="2520058"/>
            <a:ext cx="749300" cy="652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700" y="2063748"/>
            <a:ext cx="5748337" cy="1079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4" name="Прямоугольник 53"/>
          <p:cNvSpPr/>
          <p:nvPr/>
        </p:nvSpPr>
        <p:spPr>
          <a:xfrm>
            <a:off x="2655018" y="5721651"/>
            <a:ext cx="389850" cy="584775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none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endParaRPr lang="ru-RU" sz="3200" dirty="0">
              <a:solidFill>
                <a:srgbClr val="002060"/>
              </a:solidFill>
            </a:endParaRPr>
          </a:p>
        </p:txBody>
      </p:sp>
      <p:sp>
        <p:nvSpPr>
          <p:cNvPr id="57" name="Прямоугольник 56"/>
          <p:cNvSpPr/>
          <p:nvPr/>
        </p:nvSpPr>
        <p:spPr>
          <a:xfrm>
            <a:off x="6836447" y="3925354"/>
            <a:ext cx="389850" cy="584775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endParaRPr lang="ru-RU" sz="3200" dirty="0">
              <a:solidFill>
                <a:srgbClr val="002060"/>
              </a:solidFill>
            </a:endParaRPr>
          </a:p>
        </p:txBody>
      </p:sp>
      <p:sp>
        <p:nvSpPr>
          <p:cNvPr id="63" name="Прямоугольник 62"/>
          <p:cNvSpPr/>
          <p:nvPr/>
        </p:nvSpPr>
        <p:spPr>
          <a:xfrm>
            <a:off x="488872" y="5721651"/>
            <a:ext cx="415207" cy="584775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 </a:t>
            </a:r>
            <a:endParaRPr lang="ru-RU" sz="3200" dirty="0">
              <a:solidFill>
                <a:srgbClr val="002060"/>
              </a:solidFill>
            </a:endParaRPr>
          </a:p>
        </p:txBody>
      </p:sp>
      <p:sp>
        <p:nvSpPr>
          <p:cNvPr id="64" name="Прямоугольник 63"/>
          <p:cNvSpPr/>
          <p:nvPr/>
        </p:nvSpPr>
        <p:spPr>
          <a:xfrm>
            <a:off x="1227826" y="5721651"/>
            <a:ext cx="389850" cy="584775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none">
            <a:spAutoFit/>
          </a:bodyPr>
          <a:lstStyle/>
          <a:p>
            <a:r>
              <a:rPr lang="ru-RU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ru-RU" sz="3200" dirty="0">
              <a:solidFill>
                <a:srgbClr val="002060"/>
              </a:solidFill>
            </a:endParaRPr>
          </a:p>
        </p:txBody>
      </p:sp>
      <p:sp>
        <p:nvSpPr>
          <p:cNvPr id="65" name="Прямоугольник 64"/>
          <p:cNvSpPr/>
          <p:nvPr/>
        </p:nvSpPr>
        <p:spPr>
          <a:xfrm>
            <a:off x="1941422" y="5721651"/>
            <a:ext cx="389850" cy="584775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none">
            <a:spAutoFit/>
          </a:bodyPr>
          <a:lstStyle/>
          <a:p>
            <a:r>
              <a:rPr lang="ru-RU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ru-RU" sz="3200" dirty="0">
              <a:solidFill>
                <a:srgbClr val="002060"/>
              </a:solidFill>
            </a:endParaRPr>
          </a:p>
        </p:txBody>
      </p:sp>
      <p:sp>
        <p:nvSpPr>
          <p:cNvPr id="66" name="Прямоугольник 65"/>
          <p:cNvSpPr/>
          <p:nvPr/>
        </p:nvSpPr>
        <p:spPr>
          <a:xfrm>
            <a:off x="5193107" y="4725144"/>
            <a:ext cx="367653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i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Внимание!</a:t>
            </a:r>
          </a:p>
          <a:p>
            <a:r>
              <a:rPr lang="ru-RU" i="1" dirty="0" smtClean="0">
                <a:solidFill>
                  <a:srgbClr val="0070C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Данное </a:t>
            </a:r>
            <a:r>
              <a:rPr lang="ru-RU" i="1" dirty="0">
                <a:solidFill>
                  <a:srgbClr val="0070C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задание можно выполнять интерактивно.  Во время демонстрации навести курсор на  </a:t>
            </a:r>
            <a:r>
              <a:rPr lang="ru-RU" i="1" dirty="0" smtClean="0">
                <a:solidFill>
                  <a:srgbClr val="0070C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нужную карточку </a:t>
            </a:r>
            <a:r>
              <a:rPr lang="ru-RU" i="1" dirty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до появления ладошки. </a:t>
            </a:r>
            <a:r>
              <a:rPr lang="ru-RU" i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Кликнуть! 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79512" y="116632"/>
            <a:ext cx="55446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Урок 29. Число пять. Цифра 5</a:t>
            </a:r>
            <a:endParaRPr lang="ru-RU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16818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6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1.84971E-6 L 0.69167 -0.26104 " pathEditMode="relative" rAng="0" ptsTypes="AA">
                                      <p:cBhvr>
                                        <p:cTn id="41" dur="2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4583" y="-1306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3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6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4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4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5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4"/>
                  </p:tgtEl>
                </p:cond>
              </p:nextCondLst>
            </p:seq>
            <p:seq concurrent="1" nextAc="seek">
              <p:cTn id="51" restart="whenNotActive" fill="hold" evtFilter="cancelBubble" nodeType="interactiveSeq">
                <p:stCondLst>
                  <p:cond evt="onClick" delay="0">
                    <p:tgtEl>
                      <p:spTgt spid="6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2" fill="hold">
                      <p:stCondLst>
                        <p:cond delay="0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55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6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57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8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59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5"/>
                  </p:tgtEl>
                </p:cond>
              </p:nextCondLst>
            </p:seq>
            <p:seq concurrent="1" nextAc="seek">
              <p:cTn id="60" restart="whenNotActive" fill="hold" evtFilter="cancelBubble" nodeType="interactiveSeq">
                <p:stCondLst>
                  <p:cond evt="onClick" delay="0">
                    <p:tgtEl>
                      <p:spTgt spid="5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1" fill="hold">
                      <p:stCondLst>
                        <p:cond delay="0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6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6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6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6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4"/>
                  </p:tgtEl>
                </p:cond>
              </p:nextCondLst>
            </p:seq>
          </p:childTnLst>
        </p:cTn>
      </p:par>
    </p:tnLst>
    <p:bldLst>
      <p:bldP spid="146" grpId="0"/>
      <p:bldP spid="145" grpId="0"/>
      <p:bldP spid="153" grpId="0"/>
      <p:bldP spid="9" grpId="0"/>
      <p:bldP spid="10" grpId="0"/>
      <p:bldP spid="54" grpId="0" animBg="1"/>
      <p:bldP spid="63" grpId="0" animBg="1"/>
      <p:bldP spid="64" grpId="0" animBg="1"/>
      <p:bldP spid="65" grpId="0" animBg="1"/>
      <p:bldP spid="6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оугольник 15"/>
          <p:cNvSpPr/>
          <p:nvPr/>
        </p:nvSpPr>
        <p:spPr>
          <a:xfrm>
            <a:off x="214282" y="3929066"/>
            <a:ext cx="8786842" cy="71438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3" name="TextBox 102"/>
          <p:cNvSpPr txBox="1"/>
          <p:nvPr/>
        </p:nvSpPr>
        <p:spPr>
          <a:xfrm>
            <a:off x="107504" y="869811"/>
            <a:ext cx="91816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FF0000"/>
                </a:solidFill>
                <a:latin typeface="Arial Narrow" pitchFamily="34" charset="0"/>
                <a:cs typeface="Arial" pitchFamily="34" charset="0"/>
              </a:rPr>
              <a:t>2</a:t>
            </a:r>
            <a:r>
              <a:rPr lang="ru-RU" sz="2800" dirty="0" smtClean="0">
                <a:solidFill>
                  <a:srgbClr val="FF0000"/>
                </a:solidFill>
                <a:latin typeface="Arial Narrow" pitchFamily="34" charset="0"/>
                <a:cs typeface="Arial" pitchFamily="34" charset="0"/>
              </a:rPr>
              <a:t>. </a:t>
            </a:r>
            <a:r>
              <a:rPr lang="ru-RU" sz="2800" dirty="0" smtClean="0">
                <a:solidFill>
                  <a:srgbClr val="002060"/>
                </a:solidFill>
                <a:latin typeface="Arial Narrow" pitchFamily="34" charset="0"/>
                <a:cs typeface="Arial" pitchFamily="34" charset="0"/>
              </a:rPr>
              <a:t>Сколько точек надо нарисовать Пете на последней карточке?</a:t>
            </a:r>
          </a:p>
        </p:txBody>
      </p:sp>
      <p:sp>
        <p:nvSpPr>
          <p:cNvPr id="132" name="Прямоугольник 131"/>
          <p:cNvSpPr/>
          <p:nvPr/>
        </p:nvSpPr>
        <p:spPr>
          <a:xfrm>
            <a:off x="6518094" y="3286124"/>
            <a:ext cx="714380" cy="642942"/>
          </a:xfrm>
          <a:prstGeom prst="rect">
            <a:avLst/>
          </a:prstGeom>
          <a:noFill/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6" name="Прямоугольник 155"/>
          <p:cNvSpPr/>
          <p:nvPr/>
        </p:nvSpPr>
        <p:spPr>
          <a:xfrm>
            <a:off x="7308000" y="142852"/>
            <a:ext cx="169315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МАТЕМАТИКА</a:t>
            </a:r>
            <a:endParaRPr lang="ru-RU" i="1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4531" y="1893574"/>
            <a:ext cx="6437313" cy="1079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58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421" y="5594002"/>
            <a:ext cx="665163" cy="665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59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776" y="5589240"/>
            <a:ext cx="669925" cy="669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60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1410" y="5589240"/>
            <a:ext cx="669925" cy="669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61" name="Picture 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2044" y="5589240"/>
            <a:ext cx="676275" cy="669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62" name="Picture 6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29028" y="5594002"/>
            <a:ext cx="665163" cy="665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63" name="Picture 7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34900" y="5589240"/>
            <a:ext cx="676275" cy="669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64" name="Picture 8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51884" y="5589240"/>
            <a:ext cx="676275" cy="669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65" name="Picture 10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68868" y="5589240"/>
            <a:ext cx="669925" cy="669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66" name="Picture 11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79502" y="5589240"/>
            <a:ext cx="676275" cy="669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67" name="Picture 12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96490" y="5611093"/>
            <a:ext cx="669925" cy="676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9" name="Прямоугольник 18"/>
          <p:cNvSpPr/>
          <p:nvPr/>
        </p:nvSpPr>
        <p:spPr>
          <a:xfrm>
            <a:off x="179512" y="4220182"/>
            <a:ext cx="835292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i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Внимание!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i="1" dirty="0" smtClean="0">
                <a:solidFill>
                  <a:srgbClr val="0070C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Данное задание можно выполнить интерактивно. 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i="1" dirty="0" smtClean="0">
                <a:solidFill>
                  <a:srgbClr val="0070C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Для этого презентацию надо перевести в режим редактирования. 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79512" y="116632"/>
            <a:ext cx="55446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Урок 29. Число пять. Цифра 5</a:t>
            </a:r>
            <a:endParaRPr lang="ru-RU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фициальная">
  <a:themeElements>
    <a:clrScheme name="Официальная">
      <a:dk1>
        <a:sysClr val="windowText" lastClr="000000"/>
      </a:dk1>
      <a:lt1>
        <a:sysClr val="window" lastClr="F4F4F4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Официальная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Официальная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4F4F4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1690</TotalTime>
  <Words>1094</Words>
  <Application>Microsoft Office PowerPoint</Application>
  <PresentationFormat>Экран (4:3)</PresentationFormat>
  <Paragraphs>353</Paragraphs>
  <Slides>24</Slides>
  <Notes>7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25" baseType="lpstr">
      <vt:lpstr>Официальная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Анна</dc:creator>
  <cp:lastModifiedBy>Admin</cp:lastModifiedBy>
  <cp:revision>183</cp:revision>
  <dcterms:created xsi:type="dcterms:W3CDTF">2010-10-26T14:31:01Z</dcterms:created>
  <dcterms:modified xsi:type="dcterms:W3CDTF">2013-10-23T16:49:46Z</dcterms:modified>
</cp:coreProperties>
</file>