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8"/>
  </p:notesMasterIdLst>
  <p:sldIdLst>
    <p:sldId id="257" r:id="rId2"/>
    <p:sldId id="258" r:id="rId3"/>
    <p:sldId id="265" r:id="rId4"/>
    <p:sldId id="266" r:id="rId5"/>
    <p:sldId id="260" r:id="rId6"/>
    <p:sldId id="267" r:id="rId7"/>
    <p:sldId id="264" r:id="rId8"/>
    <p:sldId id="268" r:id="rId9"/>
    <p:sldId id="269" r:id="rId10"/>
    <p:sldId id="280" r:id="rId11"/>
    <p:sldId id="278" r:id="rId12"/>
    <p:sldId id="279" r:id="rId13"/>
    <p:sldId id="276" r:id="rId14"/>
    <p:sldId id="277" r:id="rId15"/>
    <p:sldId id="272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4815FF4-DC58-42C3-87EC-925A65703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146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01BBA5-4A7A-48EB-9E6E-269298549789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18C73B-69A6-4901-B8F4-07AAC83937A5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7D6960-8304-4026-8533-67B23B3F71E6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8610CF-52FD-40CA-865B-95A0E9CB7E62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A6AA59-2912-4055-9C0A-F69E40993016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755ACF-76BE-4080-AD39-F36EBE248FC6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2345A4-ABEC-4FE4-B958-AC7032EA098B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</p:grpSp>
      <p:sp>
        <p:nvSpPr>
          <p:cNvPr id="2765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3AA9A-D97D-4210-8FE3-E9B4F8F5D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FCA94-5899-4641-81F9-63255DF57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DF376-B70C-4A44-A902-82A459EE2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AA8A9-985F-4FFF-9149-BEDB5263C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11750-897C-4249-9B78-C8B99BABA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8C64B-FCCD-4FDB-9D2B-034FEAB47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66435-FAD5-43E7-91AD-1D89EA7D3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FFD62-B052-4090-8A29-7C1DA69E1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0AE13-F8CB-4CF8-889F-B3EC66674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08BC3-6462-4EAB-871D-A4E09CF26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B4F7C-AD69-41E3-9E8B-EA257405D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B3CAC-A2CD-46E6-B6DF-B2D0B3486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A2A9C-BF02-4E67-9567-50BE69D85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9E706-0720-413D-8729-D3B2274A2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</p:grp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fld id="{E9D0EA13-0D3A-4DAF-9E1A-4251913B9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0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file:///C:\C&amp;M\ELVT\Files\17\%7b17F55E53-1E6B-476C-B4B6-4ADDC718BAB3%7d.wmv" TargetMode="External"/><Relationship Id="rId1" Type="http://schemas.openxmlformats.org/officeDocument/2006/relationships/video" Target="file:///C:\C&amp;M\ELVT\Files\C7\%7bC7DF8667-BD75-43E3-8444-49D9D615B5D9%7d.wmv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C&amp;M\ELVT\Files\12\%7b121A1D04-8AEC-4452-B66A-E34D57361138%7d.wmv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C:\C&amp;M\ELVT\Files\A8\%7bA8A969C6-BAD0-4A9D-B2C6-379CE48577ED%7d.wmv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9125" y="4357688"/>
            <a:ext cx="4471988" cy="192881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Автор: Соловьева А.М.</a:t>
            </a:r>
            <a:endParaRPr lang="en-US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ученица 8 «А</a:t>
            </a:r>
            <a:r>
              <a:rPr lang="ru-RU" sz="2000" dirty="0" smtClean="0"/>
              <a:t>»</a:t>
            </a:r>
            <a:r>
              <a:rPr lang="en-US" sz="2000" dirty="0" smtClean="0"/>
              <a:t> </a:t>
            </a:r>
            <a:r>
              <a:rPr lang="ru-RU" sz="2000" dirty="0" smtClean="0"/>
              <a:t>класса</a:t>
            </a:r>
            <a:endParaRPr lang="ru-RU" sz="2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285860"/>
            <a:ext cx="8715436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/>
              </a:rPr>
              <a:t>Кровообращение </a:t>
            </a:r>
            <a:br>
              <a:rPr lang="ru-RU" sz="6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/>
              </a:rPr>
            </a:br>
            <a:r>
              <a:rPr lang="ru-RU" sz="6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/>
              </a:rPr>
              <a:t>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75" y="1571625"/>
            <a:ext cx="4038600" cy="2171700"/>
          </a:xfrm>
          <a:ln w="28575">
            <a:prstDash val="dash"/>
          </a:ln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1. </a:t>
            </a:r>
            <a:r>
              <a:rPr lang="ru-RU" dirty="0" smtClean="0"/>
              <a:t>Сокращение предсердий, расслабление желудочков </a:t>
            </a:r>
            <a:r>
              <a:rPr lang="ru-RU" sz="2800" dirty="0" smtClean="0">
                <a:solidFill>
                  <a:srgbClr val="FFFF00"/>
                </a:solidFill>
              </a:rPr>
              <a:t>0,1сек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29188" y="1571625"/>
            <a:ext cx="4038600" cy="21717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2. </a:t>
            </a:r>
            <a:r>
              <a:rPr lang="ru-RU" dirty="0" smtClean="0"/>
              <a:t>Сокращение желудочков, расслабление предсердий </a:t>
            </a:r>
            <a:r>
              <a:rPr lang="ru-RU" sz="2800" dirty="0" smtClean="0">
                <a:solidFill>
                  <a:srgbClr val="FFFF00"/>
                </a:solidFill>
              </a:rPr>
              <a:t>0,3сек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428875" y="3786188"/>
            <a:ext cx="4038600" cy="17145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3. </a:t>
            </a:r>
            <a:r>
              <a:rPr lang="ru-RU" dirty="0" smtClean="0"/>
              <a:t>Пауза, общее расслабление сердца </a:t>
            </a:r>
            <a:r>
              <a:rPr lang="ru-RU" sz="2800" dirty="0" smtClean="0">
                <a:solidFill>
                  <a:srgbClr val="FFFF00"/>
                </a:solidFill>
              </a:rPr>
              <a:t>0,4 сек</a:t>
            </a:r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285750" y="5572125"/>
            <a:ext cx="8643938" cy="11715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Весь сердечный цикл занимает </a:t>
            </a:r>
            <a:r>
              <a:rPr lang="ru-RU" sz="2800" dirty="0" smtClean="0">
                <a:solidFill>
                  <a:srgbClr val="FFFF00"/>
                </a:solidFill>
              </a:rPr>
              <a:t>0,8 секунды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8998" y="214290"/>
            <a:ext cx="890500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Фазы сердечного цикла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1428750" y="1071563"/>
            <a:ext cx="500063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286250" y="1143000"/>
            <a:ext cx="500063" cy="2786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715125" y="1000125"/>
            <a:ext cx="428625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Основная причина </a:t>
            </a:r>
            <a:r>
              <a:rPr lang="ru-RU" dirty="0" smtClean="0"/>
              <a:t>движения крови – разность кровяного давления в разных участках кровеносной системы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Наибольшее </a:t>
            </a:r>
            <a:r>
              <a:rPr lang="ru-RU" dirty="0" smtClean="0"/>
              <a:t>давление в аорте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281488" cy="21717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Наименьшее</a:t>
            </a:r>
            <a:r>
              <a:rPr lang="ru-RU" dirty="0" smtClean="0"/>
              <a:t> давление в   	крупных венах</a:t>
            </a: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7929563" y="2643188"/>
            <a:ext cx="571500" cy="228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285728"/>
            <a:ext cx="68772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Движение крови </a:t>
            </a:r>
          </a:p>
        </p:txBody>
      </p:sp>
      <p:sp>
        <p:nvSpPr>
          <p:cNvPr id="16" name="Рамка 15"/>
          <p:cNvSpPr/>
          <p:nvPr/>
        </p:nvSpPr>
        <p:spPr>
          <a:xfrm>
            <a:off x="4572000" y="1357313"/>
            <a:ext cx="4286250" cy="1428750"/>
          </a:xfrm>
          <a:prstGeom prst="fram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bg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Рамка 16"/>
          <p:cNvSpPr/>
          <p:nvPr/>
        </p:nvSpPr>
        <p:spPr>
          <a:xfrm>
            <a:off x="4500563" y="3714750"/>
            <a:ext cx="4357687" cy="1928813"/>
          </a:xfrm>
          <a:prstGeom prst="frame">
            <a:avLst/>
          </a:prstGeom>
          <a:blipFill>
            <a:blip r:embed="rId2" cstate="print"/>
            <a:tile tx="0" ty="0" sx="100000" sy="100000" flip="none" algn="tl"/>
          </a:blip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42875"/>
            <a:ext cx="8501063" cy="192881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Давление крови изменяется в разные фазы сердечного цикла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14313" y="1285875"/>
            <a:ext cx="4038600" cy="528637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Во время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сокращения желудочков </a:t>
            </a:r>
            <a:r>
              <a:rPr lang="ru-RU" dirty="0" smtClean="0"/>
              <a:t>давление наибольшее, или </a:t>
            </a:r>
            <a:r>
              <a:rPr lang="ru-RU" i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максимальное</a:t>
            </a:r>
          </a:p>
          <a:p>
            <a:pPr>
              <a:defRPr/>
            </a:pPr>
            <a:r>
              <a:rPr lang="ru-RU" dirty="0" smtClean="0"/>
              <a:t>Во время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расслабления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сердца</a:t>
            </a:r>
            <a:r>
              <a:rPr lang="ru-RU" dirty="0" smtClean="0"/>
              <a:t> давление </a:t>
            </a:r>
            <a:r>
              <a:rPr lang="ru-RU" i="1" dirty="0" smtClean="0">
                <a:solidFill>
                  <a:srgbClr val="FF0000"/>
                </a:solidFill>
              </a:rPr>
              <a:t>минимальное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14875" y="1714500"/>
            <a:ext cx="4038600" cy="378618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Разность между максимальным и минимальным давлением называется </a:t>
            </a:r>
            <a:r>
              <a:rPr lang="ru-RU" b="1" dirty="0" smtClean="0">
                <a:solidFill>
                  <a:srgbClr val="FF0066"/>
                </a:solidFill>
              </a:rPr>
              <a:t>пульсовым давлением.</a:t>
            </a:r>
          </a:p>
          <a:p>
            <a:pPr>
              <a:defRPr/>
            </a:pPr>
            <a:r>
              <a:rPr lang="ru-RU" sz="2400" dirty="0" smtClean="0"/>
              <a:t>Давление здорового молодого человека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/>
              <a:t>	120 / 70 мм </a:t>
            </a:r>
            <a:r>
              <a:rPr lang="ru-RU" sz="2400" dirty="0" err="1" smtClean="0"/>
              <a:t>рт</a:t>
            </a:r>
            <a:r>
              <a:rPr lang="ru-RU" sz="2400" dirty="0" smtClean="0"/>
              <a:t>. ст.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C:\Documents and Settings\Толя\Мои документы\кровь 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357430"/>
            <a:ext cx="4323775" cy="13573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5" name="Рисунок 2" descr="C:\Documents and Settings\Толя\Мои документы\кровь 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357562"/>
            <a:ext cx="4986915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6" name="Рисунок 3" descr="C:\Documents and Settings\Толя\Мои документы\кровь 6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85728"/>
            <a:ext cx="4011613" cy="18272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2" descr="C:\Documents and Settings\Толя\Мои документы\кровь 3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4857760"/>
            <a:ext cx="5124365" cy="178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4829175" cy="1785937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Выберите правильный ответ.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C:\Documents and Settings\Толя\Мои документы\кровь 5.bmp"/>
          <p:cNvPicPr>
            <a:picLocks noChangeAspect="1" noChangeArrowheads="1"/>
          </p:cNvPicPr>
          <p:nvPr/>
        </p:nvPicPr>
        <p:blipFill>
          <a:blip r:embed="rId2" cstate="print"/>
          <a:srcRect l="69078" t="13359" b="3815"/>
          <a:stretch>
            <a:fillRect/>
          </a:stretch>
        </p:blipFill>
        <p:spPr bwMode="auto">
          <a:xfrm>
            <a:off x="357188" y="1643063"/>
            <a:ext cx="3571875" cy="5032375"/>
          </a:xfrm>
          <a:prstGeom prst="rect">
            <a:avLst/>
          </a:prstGeom>
          <a:ln w="38100" cap="sq">
            <a:solidFill>
              <a:schemeClr val="bg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786813" cy="1143000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Разместите органы в порядке движения крови по малому кругу кровообращения! </a:t>
            </a:r>
            <a:r>
              <a:rPr lang="ru-RU" sz="2000" dirty="0" smtClean="0"/>
              <a:t>(выключить «показ слайдов»)</a:t>
            </a:r>
            <a:endParaRPr lang="ru-RU" sz="2000" dirty="0"/>
          </a:p>
        </p:txBody>
      </p:sp>
      <p:pic>
        <p:nvPicPr>
          <p:cNvPr id="7" name="Рисунок 1" descr="C:\Documents and Settings\Толя\Мои документы\кровь 5.bmp"/>
          <p:cNvPicPr>
            <a:picLocks noChangeAspect="1" noChangeArrowheads="1"/>
          </p:cNvPicPr>
          <p:nvPr/>
        </p:nvPicPr>
        <p:blipFill>
          <a:blip r:embed="rId2" cstate="print"/>
          <a:srcRect l="2435" t="74338" r="70779" b="15396"/>
          <a:stretch>
            <a:fillRect/>
          </a:stretch>
        </p:blipFill>
        <p:spPr bwMode="auto">
          <a:xfrm>
            <a:off x="4929190" y="2786058"/>
            <a:ext cx="3500462" cy="7143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40000"/>
                <a:lumOff val="6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1" descr="C:\Documents and Settings\Толя\Мои документы\кровь 5.bmp"/>
          <p:cNvPicPr>
            <a:picLocks noChangeAspect="1" noChangeArrowheads="1"/>
          </p:cNvPicPr>
          <p:nvPr/>
        </p:nvPicPr>
        <p:blipFill>
          <a:blip r:embed="rId2" cstate="print"/>
          <a:srcRect l="2435" t="39432" r="77885" b="53382"/>
          <a:stretch>
            <a:fillRect/>
          </a:stretch>
        </p:blipFill>
        <p:spPr bwMode="auto">
          <a:xfrm>
            <a:off x="4929190" y="1857364"/>
            <a:ext cx="3377996" cy="642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40000"/>
                <a:lumOff val="6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1" descr="C:\Documents and Settings\Толя\Мои документы\кровь 5.bmp"/>
          <p:cNvPicPr>
            <a:picLocks noChangeAspect="1" noChangeArrowheads="1"/>
          </p:cNvPicPr>
          <p:nvPr/>
        </p:nvPicPr>
        <p:blipFill>
          <a:blip r:embed="rId2" cstate="print"/>
          <a:srcRect l="2435" t="56885" r="70779" b="33875"/>
          <a:stretch>
            <a:fillRect/>
          </a:stretch>
        </p:blipFill>
        <p:spPr bwMode="auto">
          <a:xfrm>
            <a:off x="5000628" y="3643314"/>
            <a:ext cx="3500462" cy="642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40000"/>
                <a:lumOff val="6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Рисунок 1" descr="C:\Documents and Settings\Толя\Мои документы\кровь 5.bmp"/>
          <p:cNvPicPr>
            <a:picLocks noChangeAspect="1" noChangeArrowheads="1"/>
          </p:cNvPicPr>
          <p:nvPr/>
        </p:nvPicPr>
        <p:blipFill>
          <a:blip r:embed="rId2" cstate="print"/>
          <a:srcRect l="2435" t="46619" r="70779" b="43115"/>
          <a:stretch>
            <a:fillRect/>
          </a:stretch>
        </p:blipFill>
        <p:spPr bwMode="auto">
          <a:xfrm>
            <a:off x="5000628" y="4500570"/>
            <a:ext cx="3500462" cy="7143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40000"/>
                <a:lumOff val="6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Рисунок 1" descr="C:\Documents and Settings\Толя\Мои документы\кровь 5.bmp"/>
          <p:cNvPicPr>
            <a:picLocks noChangeAspect="1" noChangeArrowheads="1"/>
          </p:cNvPicPr>
          <p:nvPr/>
        </p:nvPicPr>
        <p:blipFill>
          <a:blip r:embed="rId2" cstate="print"/>
          <a:srcRect l="2435" t="65098" r="70779" b="24636"/>
          <a:stretch>
            <a:fillRect/>
          </a:stretch>
        </p:blipFill>
        <p:spPr bwMode="auto">
          <a:xfrm>
            <a:off x="5000628" y="5429264"/>
            <a:ext cx="3500462" cy="7143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40000"/>
                <a:lumOff val="6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571500" y="285750"/>
            <a:ext cx="8229600" cy="92868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Разместите органы кровообращения в порядке движения крови по большому кругу кровообращения. </a:t>
            </a:r>
            <a:r>
              <a:rPr lang="ru-RU" sz="2800" dirty="0" smtClean="0"/>
              <a:t>(</a:t>
            </a:r>
            <a:r>
              <a:rPr lang="ru-RU" sz="2000" dirty="0" smtClean="0"/>
              <a:t>Выключить «показ слайдов»)</a:t>
            </a:r>
          </a:p>
        </p:txBody>
      </p:sp>
      <p:pic>
        <p:nvPicPr>
          <p:cNvPr id="17411" name="Рисунок 6" descr="C:\Documents and Settings\Толя\Мои документы\кровь 4.bmp"/>
          <p:cNvPicPr>
            <a:picLocks noChangeAspect="1" noChangeArrowheads="1"/>
          </p:cNvPicPr>
          <p:nvPr/>
        </p:nvPicPr>
        <p:blipFill>
          <a:blip r:embed="rId3" cstate="print"/>
          <a:srcRect l="71259" b="4053"/>
          <a:stretch>
            <a:fillRect/>
          </a:stretch>
        </p:blipFill>
        <p:spPr bwMode="auto">
          <a:xfrm>
            <a:off x="3571875" y="1571625"/>
            <a:ext cx="2357438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7" descr="C:\Documents and Settings\Толя\Мои документы\кровь 4.bmp"/>
          <p:cNvPicPr>
            <a:picLocks noChangeAspect="1" noChangeArrowheads="1"/>
          </p:cNvPicPr>
          <p:nvPr/>
        </p:nvPicPr>
        <p:blipFill>
          <a:blip r:embed="rId3" cstate="print"/>
          <a:srcRect l="44537" r="28741" b="3999"/>
          <a:stretch>
            <a:fillRect/>
          </a:stretch>
        </p:blipFill>
        <p:spPr bwMode="auto">
          <a:xfrm>
            <a:off x="6286500" y="1500188"/>
            <a:ext cx="26431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8" descr="C:\Documents and Settings\Толя\Мои документы\кровь 4.bmp"/>
          <p:cNvPicPr>
            <a:picLocks noChangeAspect="1" noChangeArrowheads="1"/>
          </p:cNvPicPr>
          <p:nvPr/>
        </p:nvPicPr>
        <p:blipFill>
          <a:blip r:embed="rId3" cstate="print"/>
          <a:srcRect t="33846" r="69725" b="56923"/>
          <a:stretch>
            <a:fillRect/>
          </a:stretch>
        </p:blipFill>
        <p:spPr bwMode="auto">
          <a:xfrm>
            <a:off x="357188" y="3500438"/>
            <a:ext cx="2000250" cy="500062"/>
          </a:xfrm>
          <a:prstGeom prst="rect">
            <a:avLst/>
          </a:prstGeom>
          <a:ln w="38100" cap="sq">
            <a:solidFill>
              <a:schemeClr val="bg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6" name="Рисунок 9" descr="C:\Documents and Settings\Толя\Мои документы\кровь 4.bmp"/>
          <p:cNvPicPr>
            <a:picLocks noChangeAspect="1" noChangeArrowheads="1"/>
          </p:cNvPicPr>
          <p:nvPr/>
        </p:nvPicPr>
        <p:blipFill>
          <a:blip r:embed="rId3" cstate="print"/>
          <a:srcRect t="43736" r="71536" b="50771"/>
          <a:stretch>
            <a:fillRect/>
          </a:stretch>
        </p:blipFill>
        <p:spPr bwMode="auto">
          <a:xfrm>
            <a:off x="285750" y="1571625"/>
            <a:ext cx="1928813" cy="357188"/>
          </a:xfrm>
          <a:prstGeom prst="rect">
            <a:avLst/>
          </a:prstGeom>
          <a:ln w="38100" cap="sq">
            <a:solidFill>
              <a:schemeClr val="bg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7" name="Рисунок 10" descr="C:\Documents and Settings\Толя\Мои документы\кровь 4.bmp"/>
          <p:cNvPicPr>
            <a:picLocks noChangeAspect="1" noChangeArrowheads="1"/>
          </p:cNvPicPr>
          <p:nvPr/>
        </p:nvPicPr>
        <p:blipFill>
          <a:blip r:embed="rId3" cstate="print"/>
          <a:srcRect t="50188" r="71202" b="45984"/>
          <a:stretch>
            <a:fillRect/>
          </a:stretch>
        </p:blipFill>
        <p:spPr bwMode="auto">
          <a:xfrm>
            <a:off x="428625" y="2571750"/>
            <a:ext cx="1857375" cy="285750"/>
          </a:xfrm>
          <a:prstGeom prst="rect">
            <a:avLst/>
          </a:prstGeom>
          <a:ln w="38100" cap="sq">
            <a:solidFill>
              <a:schemeClr val="bg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8" name="Рисунок 12" descr="C:\Documents and Settings\Толя\Мои документы\кровь 4.bmp"/>
          <p:cNvPicPr>
            <a:picLocks noChangeAspect="1" noChangeArrowheads="1"/>
          </p:cNvPicPr>
          <p:nvPr/>
        </p:nvPicPr>
        <p:blipFill>
          <a:blip r:embed="rId3" cstate="print"/>
          <a:srcRect t="56381" r="70482" b="38634"/>
          <a:stretch>
            <a:fillRect/>
          </a:stretch>
        </p:blipFill>
        <p:spPr bwMode="auto">
          <a:xfrm>
            <a:off x="357188" y="3000375"/>
            <a:ext cx="1928812" cy="357188"/>
          </a:xfrm>
          <a:prstGeom prst="rect">
            <a:avLst/>
          </a:prstGeom>
          <a:ln w="38100" cap="sq">
            <a:solidFill>
              <a:schemeClr val="bg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9" name="Рисунок 14" descr="C:\Documents and Settings\Толя\Мои документы\кровь 4.bmp"/>
          <p:cNvPicPr>
            <a:picLocks noChangeAspect="1" noChangeArrowheads="1"/>
          </p:cNvPicPr>
          <p:nvPr/>
        </p:nvPicPr>
        <p:blipFill>
          <a:blip r:embed="rId3" cstate="print"/>
          <a:srcRect t="62857" r="69725" b="29231"/>
          <a:stretch>
            <a:fillRect/>
          </a:stretch>
        </p:blipFill>
        <p:spPr bwMode="auto">
          <a:xfrm>
            <a:off x="357188" y="5643563"/>
            <a:ext cx="2000250" cy="428625"/>
          </a:xfrm>
          <a:prstGeom prst="rect">
            <a:avLst/>
          </a:prstGeom>
          <a:ln w="38100" cap="sq">
            <a:solidFill>
              <a:schemeClr val="bg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70" name="Рисунок 15" descr="C:\Documents and Settings\Толя\Мои документы\кровь 4.bmp"/>
          <p:cNvPicPr>
            <a:picLocks noChangeAspect="1" noChangeArrowheads="1"/>
          </p:cNvPicPr>
          <p:nvPr/>
        </p:nvPicPr>
        <p:blipFill>
          <a:blip r:embed="rId3" cstate="print"/>
          <a:srcRect t="71867" r="69725" b="22638"/>
          <a:stretch>
            <a:fillRect/>
          </a:stretch>
        </p:blipFill>
        <p:spPr bwMode="auto">
          <a:xfrm>
            <a:off x="357188" y="6286500"/>
            <a:ext cx="2000250" cy="357188"/>
          </a:xfrm>
          <a:prstGeom prst="rect">
            <a:avLst/>
          </a:prstGeom>
          <a:ln w="38100" cap="sq">
            <a:solidFill>
              <a:schemeClr val="bg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71" name="Рисунок 16" descr="C:\Documents and Settings\Толя\Мои документы\кровь 4.bmp"/>
          <p:cNvPicPr>
            <a:picLocks noChangeAspect="1" noChangeArrowheads="1"/>
          </p:cNvPicPr>
          <p:nvPr/>
        </p:nvPicPr>
        <p:blipFill>
          <a:blip r:embed="rId3" cstate="print"/>
          <a:srcRect t="78680" r="73763" b="17802"/>
          <a:stretch>
            <a:fillRect/>
          </a:stretch>
        </p:blipFill>
        <p:spPr bwMode="auto">
          <a:xfrm>
            <a:off x="428625" y="5214938"/>
            <a:ext cx="1928813" cy="285750"/>
          </a:xfrm>
          <a:prstGeom prst="rect">
            <a:avLst/>
          </a:prstGeom>
          <a:ln w="38100" cap="sq">
            <a:solidFill>
              <a:schemeClr val="bg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72" name="Рисунок 17" descr="C:\Documents and Settings\Толя\Мои документы\кровь 4.bmp"/>
          <p:cNvPicPr>
            <a:picLocks noChangeAspect="1" noChangeArrowheads="1"/>
          </p:cNvPicPr>
          <p:nvPr/>
        </p:nvPicPr>
        <p:blipFill>
          <a:blip r:embed="rId3" cstate="print"/>
          <a:srcRect t="84615" r="73763" b="9232"/>
          <a:stretch>
            <a:fillRect/>
          </a:stretch>
        </p:blipFill>
        <p:spPr bwMode="auto">
          <a:xfrm>
            <a:off x="428625" y="4714875"/>
            <a:ext cx="1928813" cy="357188"/>
          </a:xfrm>
          <a:prstGeom prst="rect">
            <a:avLst/>
          </a:prstGeom>
          <a:ln w="38100" cap="sq">
            <a:solidFill>
              <a:schemeClr val="bg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73" name="Рисунок 18" descr="C:\Documents and Settings\Толя\Мои документы\кровь 4.bmp"/>
          <p:cNvPicPr>
            <a:picLocks noChangeAspect="1" noChangeArrowheads="1"/>
          </p:cNvPicPr>
          <p:nvPr/>
        </p:nvPicPr>
        <p:blipFill>
          <a:blip r:embed="rId3" cstate="print"/>
          <a:srcRect t="91429" r="69725" b="3078"/>
          <a:stretch>
            <a:fillRect/>
          </a:stretch>
        </p:blipFill>
        <p:spPr bwMode="auto">
          <a:xfrm>
            <a:off x="357188" y="4214813"/>
            <a:ext cx="2000250" cy="357187"/>
          </a:xfrm>
          <a:prstGeom prst="rect">
            <a:avLst/>
          </a:prstGeom>
          <a:ln w="38100" cap="sq">
            <a:solidFill>
              <a:schemeClr val="bg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74" name="Рисунок 19" descr="C:\Documents and Settings\Толя\Мои документы\кровь 4.bmp"/>
          <p:cNvPicPr>
            <a:picLocks noChangeAspect="1" noChangeArrowheads="1"/>
          </p:cNvPicPr>
          <p:nvPr/>
        </p:nvPicPr>
        <p:blipFill>
          <a:blip r:embed="rId3" cstate="print"/>
          <a:srcRect t="27051" r="69478" b="67738"/>
          <a:stretch>
            <a:fillRect/>
          </a:stretch>
        </p:blipFill>
        <p:spPr bwMode="auto">
          <a:xfrm>
            <a:off x="285750" y="2071688"/>
            <a:ext cx="2000250" cy="357187"/>
          </a:xfrm>
          <a:prstGeom prst="rect">
            <a:avLst/>
          </a:prstGeom>
          <a:ln w="38100" cap="sq">
            <a:solidFill>
              <a:schemeClr val="bg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Информационные источники: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000" dirty="0" smtClean="0"/>
              <a:t>1. Библиотека Электронных Наглядных пособий. Биология 6-9 класс</a:t>
            </a:r>
          </a:p>
          <a:p>
            <a:pPr>
              <a:defRPr/>
            </a:pPr>
            <a:r>
              <a:rPr lang="ru-RU" sz="2000" dirty="0" smtClean="0"/>
              <a:t>2. Учебное электронное издание. Лабораторный практикум. Биология 6-11 класс.</a:t>
            </a:r>
          </a:p>
          <a:p>
            <a:pPr>
              <a:defRPr/>
            </a:pPr>
            <a:r>
              <a:rPr lang="ru-RU" sz="2000" dirty="0" smtClean="0"/>
              <a:t>3. Биология. Анатомия и физиология человека 9 класс. </a:t>
            </a:r>
            <a:r>
              <a:rPr lang="ru-RU" sz="2000" dirty="0" err="1" smtClean="0"/>
              <a:t>Мультимедийное</a:t>
            </a:r>
            <a:r>
              <a:rPr lang="ru-RU" sz="2000" dirty="0" smtClean="0"/>
              <a:t>  учебное пособие нового образца. Просвещение.</a:t>
            </a:r>
          </a:p>
          <a:p>
            <a:pPr>
              <a:defRPr/>
            </a:pPr>
            <a:r>
              <a:rPr lang="ru-RU" sz="2000" dirty="0" smtClean="0"/>
              <a:t>4. Сонин Н. И. Биология . 8 класс. Человек: Учеб. для </a:t>
            </a:r>
            <a:r>
              <a:rPr lang="ru-RU" sz="2000" dirty="0" err="1" smtClean="0"/>
              <a:t>общеобразоват</a:t>
            </a:r>
            <a:r>
              <a:rPr lang="ru-RU" sz="2000" dirty="0" smtClean="0"/>
              <a:t>. учреждений / Н. И. Сонин, М. Р. </a:t>
            </a:r>
            <a:r>
              <a:rPr lang="ru-RU" sz="2000" dirty="0" err="1" smtClean="0"/>
              <a:t>Сапин</a:t>
            </a:r>
            <a:r>
              <a:rPr lang="ru-RU" sz="2000" dirty="0" smtClean="0"/>
              <a:t>. – 6-е изд., стереотип. – М.: Дрофа, 2004.- 216 с.: ил.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sz="quarter" idx="4294967295"/>
          </p:nvPr>
        </p:nvSpPr>
        <p:spPr>
          <a:xfrm>
            <a:off x="1071563" y="1857375"/>
            <a:ext cx="2000250" cy="1114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i="1" u="sng" dirty="0" smtClean="0"/>
              <a:t>Сердце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sz="half" idx="4294967295"/>
          </p:nvPr>
        </p:nvSpPr>
        <p:spPr>
          <a:xfrm>
            <a:off x="4929188" y="2571750"/>
            <a:ext cx="3643312" cy="29003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i="1" u="sng" dirty="0" smtClean="0"/>
              <a:t>Сосуды:</a:t>
            </a:r>
          </a:p>
          <a:p>
            <a:pPr eaLnBrk="1" hangingPunct="1">
              <a:defRPr/>
            </a:pPr>
            <a:r>
              <a:rPr lang="ru-RU" sz="2800" b="1" dirty="0" smtClean="0"/>
              <a:t>артерии,</a:t>
            </a:r>
          </a:p>
          <a:p>
            <a:pPr eaLnBrk="1" hangingPunct="1">
              <a:defRPr/>
            </a:pPr>
            <a:r>
              <a:rPr lang="ru-RU" sz="2800" b="1" dirty="0" smtClean="0"/>
              <a:t>вены,</a:t>
            </a:r>
          </a:p>
          <a:p>
            <a:pPr eaLnBrk="1" hangingPunct="1">
              <a:defRPr/>
            </a:pPr>
            <a:r>
              <a:rPr lang="ru-RU" sz="2800" b="1" dirty="0" smtClean="0"/>
              <a:t>капилляры.</a:t>
            </a:r>
          </a:p>
        </p:txBody>
      </p:sp>
      <p:pic>
        <p:nvPicPr>
          <p:cNvPr id="6" name="Рисунок 5" descr="сердце 1.bmp"/>
          <p:cNvPicPr>
            <a:picLocks noChangeAspect="1"/>
          </p:cNvPicPr>
          <p:nvPr/>
        </p:nvPicPr>
        <p:blipFill>
          <a:blip r:embed="rId3" cstate="print"/>
          <a:srcRect l="45085" t="3368" r="1835" b="27979"/>
          <a:stretch>
            <a:fillRect/>
          </a:stretch>
        </p:blipFill>
        <p:spPr>
          <a:xfrm>
            <a:off x="357158" y="2786058"/>
            <a:ext cx="3857652" cy="37862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071538" y="214290"/>
            <a:ext cx="6412333" cy="1754326"/>
          </a:xfrm>
          <a:prstGeom prst="rect">
            <a:avLst/>
          </a:prstGeom>
          <a:noFill/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Органы </a:t>
            </a:r>
          </a:p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кровообращения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артерии и вены.bmp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0000" contrast="20000"/>
          </a:blip>
          <a:srcRect l="63719" t="85461" r="5197" b="4276"/>
          <a:stretch>
            <a:fillRect/>
          </a:stretch>
        </p:blipFill>
        <p:spPr>
          <a:xfrm>
            <a:off x="857224" y="5857892"/>
            <a:ext cx="3429024" cy="857256"/>
          </a:xfrm>
          <a:prstGeom prst="rect">
            <a:avLst/>
          </a:prstGeom>
          <a:ln w="38100" cap="sq">
            <a:solidFill>
              <a:schemeClr val="bg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артерии и вены.bmp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0000" contrast="20000"/>
          </a:blip>
          <a:srcRect l="1124" t="12987" r="65723" b="78849"/>
          <a:stretch>
            <a:fillRect/>
          </a:stretch>
        </p:blipFill>
        <p:spPr>
          <a:xfrm>
            <a:off x="4714876" y="142852"/>
            <a:ext cx="4214842" cy="785818"/>
          </a:xfrm>
          <a:prstGeom prst="rect">
            <a:avLst/>
          </a:prstGeom>
          <a:ln w="38100" cap="sq">
            <a:solidFill>
              <a:schemeClr val="bg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артерии и вены.bmp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6535" t="1973" b="16956"/>
          <a:stretch>
            <a:fillRect/>
          </a:stretch>
        </p:blipFill>
        <p:spPr>
          <a:xfrm>
            <a:off x="2285984" y="928670"/>
            <a:ext cx="4161840" cy="4778408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Содержимое 17"/>
          <p:cNvSpPr>
            <a:spLocks noGrp="1"/>
          </p:cNvSpPr>
          <p:nvPr>
            <p:ph sz="quarter" idx="4294967295"/>
          </p:nvPr>
        </p:nvSpPr>
        <p:spPr>
          <a:xfrm>
            <a:off x="6215063" y="1857375"/>
            <a:ext cx="2928937" cy="4643438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Стенки артерий и вен состоят из 3 оболочек: внутренней , средней и наружной. В отличие от вен в стенках артерий имеется большое количество эластичных волокон. В венах внутренняя оболочка имеет клапаны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" name="Рисунок 11" descr="артерии и вены 2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28813"/>
            <a:ext cx="214312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Рисунок 12" descr="артерия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928688"/>
            <a:ext cx="1785937" cy="1714500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8" name="Рисунок 13" descr="вена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500" y="4143375"/>
            <a:ext cx="1643063" cy="1641475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42844" y="142852"/>
            <a:ext cx="3000396" cy="1285884"/>
          </a:xfrm>
          <a:prstGeom prst="rect">
            <a:avLst/>
          </a:prstGeom>
          <a:noFill/>
        </p:spPr>
        <p:txBody>
          <a:bodyPr wrap="none">
            <a:prstTxWarp prst="textFadeRight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Сосуды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6" descr="капиляры.bmp"/>
          <p:cNvPicPr>
            <a:picLocks noChangeAspect="1"/>
          </p:cNvPicPr>
          <p:nvPr/>
        </p:nvPicPr>
        <p:blipFill>
          <a:blip r:embed="rId4" cstate="print">
            <a:lum bright="40000" contrast="40000"/>
          </a:blip>
          <a:srcRect l="57936" t="4478" r="8072" b="83582"/>
          <a:stretch>
            <a:fillRect/>
          </a:stretch>
        </p:blipFill>
        <p:spPr bwMode="auto">
          <a:xfrm>
            <a:off x="500063" y="357188"/>
            <a:ext cx="4572000" cy="1143000"/>
          </a:xfrm>
          <a:prstGeom prst="rect">
            <a:avLst/>
          </a:prstGeom>
          <a:ln w="38100" cap="sq">
            <a:solidFill>
              <a:schemeClr val="bg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Рисунок 7" descr="капиляры.bmp"/>
          <p:cNvPicPr>
            <a:picLocks noChangeAspect="1"/>
          </p:cNvPicPr>
          <p:nvPr/>
        </p:nvPicPr>
        <p:blipFill>
          <a:blip r:embed="rId4" cstate="print">
            <a:lum bright="10000" contrast="10000"/>
          </a:blip>
          <a:srcRect t="33897"/>
          <a:stretch>
            <a:fillRect/>
          </a:stretch>
        </p:blipFill>
        <p:spPr bwMode="auto">
          <a:xfrm>
            <a:off x="785813" y="1643063"/>
            <a:ext cx="7286625" cy="5072062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{C7DF8667-BD75-43E3-8444-49D9D615B5D9}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42875" y="1785938"/>
            <a:ext cx="2395538" cy="2171700"/>
          </a:xfrm>
        </p:spPr>
      </p:pic>
      <p:pic>
        <p:nvPicPr>
          <p:cNvPr id="13" name="{17F55E53-1E6B-476C-B4B6-4ADDC718BAB3}.wmv">
            <a:hlinkClick r:id="" action="ppaction://media"/>
          </p:cNvPr>
          <p:cNvPicPr>
            <a:picLocks noGrp="1" noRot="1" noChangeAspect="1"/>
          </p:cNvPicPr>
          <p:nvPr>
            <p:ph sz="quarter" idx="2"/>
            <a:videoFile r:link="rId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928688" y="4714875"/>
            <a:ext cx="2824162" cy="1957388"/>
          </a:xfrm>
        </p:spPr>
      </p:pic>
      <p:sp>
        <p:nvSpPr>
          <p:cNvPr id="9" name="Содержимое 8"/>
          <p:cNvSpPr>
            <a:spLocks noGrp="1"/>
          </p:cNvSpPr>
          <p:nvPr>
            <p:ph sz="quarter" idx="3"/>
          </p:nvPr>
        </p:nvSpPr>
        <p:spPr>
          <a:xfrm>
            <a:off x="6429375" y="642938"/>
            <a:ext cx="2571750" cy="4357687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В большинстве случаев капилляры образуют </a:t>
            </a:r>
            <a:r>
              <a:rPr lang="ru-RU" sz="2000" dirty="0" err="1" smtClean="0"/>
              <a:t>артериально</a:t>
            </a:r>
            <a:r>
              <a:rPr lang="ru-RU" sz="2000" dirty="0" smtClean="0"/>
              <a:t> - венозную сеть. В ней можно различить артериальные капилляры со стороны артерий и венозные - со стороны вен.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одержимое 17"/>
          <p:cNvSpPr>
            <a:spLocks noGrp="1"/>
          </p:cNvSpPr>
          <p:nvPr>
            <p:ph sz="half" idx="1"/>
          </p:nvPr>
        </p:nvSpPr>
        <p:spPr>
          <a:xfrm>
            <a:off x="214313" y="1143000"/>
            <a:ext cx="4357687" cy="142875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  <a:r>
              <a:rPr lang="ru-RU" sz="2000" b="1" dirty="0" smtClean="0"/>
              <a:t>Средняя масса -</a:t>
            </a:r>
            <a:r>
              <a:rPr lang="ru-RU" sz="2400" b="1" dirty="0" smtClean="0"/>
              <a:t>250-300 г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b="1" dirty="0" smtClean="0"/>
              <a:t>	Находится внутри околосердечной сумки.</a:t>
            </a:r>
            <a:endParaRPr lang="ru-RU" sz="2000" b="1" dirty="0"/>
          </a:p>
        </p:txBody>
      </p:sp>
      <p:pic>
        <p:nvPicPr>
          <p:cNvPr id="20" name="{121A1D04-8AEC-4452-B66A-E34D57361138}.wmv">
            <a:hlinkClick r:id="" action="ppaction://media"/>
          </p:cNvPr>
          <p:cNvPicPr>
            <a:picLocks noGrp="1" noRot="1" noChangeAspect="1"/>
          </p:cNvPicPr>
          <p:nvPr>
            <p:ph sz="quarter" idx="2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00625" y="1571625"/>
            <a:ext cx="3810000" cy="2857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40000"/>
                <a:lumOff val="60000"/>
              </a:schemeClr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sz="quarter" idx="3"/>
          </p:nvPr>
        </p:nvSpPr>
        <p:spPr>
          <a:xfrm>
            <a:off x="4357688" y="4500563"/>
            <a:ext cx="4610100" cy="2171700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Это орган относительно небольших размеров, примерно со сжатый кулак.</a:t>
            </a:r>
          </a:p>
          <a:p>
            <a:pPr>
              <a:defRPr/>
            </a:pPr>
            <a:r>
              <a:rPr lang="ru-RU" sz="2000" dirty="0" smtClean="0"/>
              <a:t>В основном состоит из мышечной ткани – миокарда, благодаря которому оно постоянно перекачивает кровь.</a:t>
            </a:r>
            <a:endParaRPr lang="ru-RU" sz="2000" dirty="0"/>
          </a:p>
        </p:txBody>
      </p:sp>
      <p:pic>
        <p:nvPicPr>
          <p:cNvPr id="15" name="Рисунок 14" descr="сердце 1.bmp"/>
          <p:cNvPicPr>
            <a:picLocks noChangeAspect="1"/>
          </p:cNvPicPr>
          <p:nvPr/>
        </p:nvPicPr>
        <p:blipFill>
          <a:blip r:embed="rId5" cstate="print"/>
          <a:srcRect l="44917" t="487" r="1810" b="25180"/>
          <a:stretch>
            <a:fillRect/>
          </a:stretch>
        </p:blipFill>
        <p:spPr>
          <a:xfrm>
            <a:off x="214282" y="2786058"/>
            <a:ext cx="3643338" cy="3857652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928926" y="0"/>
            <a:ext cx="4143404" cy="1214422"/>
          </a:xfrm>
          <a:prstGeom prst="rect">
            <a:avLst/>
          </a:prstGeom>
          <a:noFill/>
        </p:spPr>
        <p:txBody>
          <a:bodyPr wrap="none">
            <a:prstTxWarp prst="textArchDownPour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Сердце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4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4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44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5500688" y="3143250"/>
            <a:ext cx="3471862" cy="1328738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Левое предсердие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Правое предсердие</a:t>
            </a:r>
            <a:endParaRPr lang="ru-RU" sz="2800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5534025" y="4500563"/>
            <a:ext cx="3395663" cy="13620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Левый желудочек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Правый желудочек</a:t>
            </a:r>
            <a:endParaRPr lang="ru-RU" sz="2800" dirty="0"/>
          </a:p>
        </p:txBody>
      </p:sp>
      <p:pic>
        <p:nvPicPr>
          <p:cNvPr id="6" name="Рисунок 5" descr="сердце 3.bmp"/>
          <p:cNvPicPr>
            <a:picLocks noChangeAspect="1"/>
          </p:cNvPicPr>
          <p:nvPr/>
        </p:nvPicPr>
        <p:blipFill>
          <a:blip r:embed="rId3" cstate="print"/>
          <a:srcRect r="42924"/>
          <a:stretch>
            <a:fillRect/>
          </a:stretch>
        </p:blipFill>
        <p:spPr>
          <a:xfrm>
            <a:off x="1142976" y="1285860"/>
            <a:ext cx="4321406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7" name="TextBox 13"/>
          <p:cNvSpPr txBox="1">
            <a:spLocks noChangeArrowheads="1"/>
          </p:cNvSpPr>
          <p:nvPr/>
        </p:nvSpPr>
        <p:spPr bwMode="auto">
          <a:xfrm>
            <a:off x="0" y="5143500"/>
            <a:ext cx="2143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Створчатый клапан</a:t>
            </a:r>
          </a:p>
        </p:txBody>
      </p:sp>
      <p:sp>
        <p:nvSpPr>
          <p:cNvPr id="8198" name="TextBox 14"/>
          <p:cNvSpPr txBox="1">
            <a:spLocks noChangeArrowheads="1"/>
          </p:cNvSpPr>
          <p:nvPr/>
        </p:nvSpPr>
        <p:spPr bwMode="auto">
          <a:xfrm>
            <a:off x="0" y="2357438"/>
            <a:ext cx="1928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Полулунный клапан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1285875" y="4786313"/>
            <a:ext cx="1071563" cy="35718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357313" y="2857500"/>
            <a:ext cx="1714500" cy="50006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000100" y="142852"/>
            <a:ext cx="63305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5715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Строение сердца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Работа сердца.</a:t>
            </a:r>
            <a:r>
              <a:rPr lang="ru-RU" dirty="0" smtClean="0"/>
              <a:t> </a:t>
            </a:r>
            <a:r>
              <a:rPr lang="ru-RU" sz="2000" dirty="0" smtClean="0"/>
              <a:t>видео</a:t>
            </a:r>
            <a:endParaRPr lang="ru-RU" sz="2000" dirty="0"/>
          </a:p>
        </p:txBody>
      </p:sp>
      <p:pic>
        <p:nvPicPr>
          <p:cNvPr id="5" name="{A8A969C6-BAD0-4A9D-B2C6-379CE48577ED}.wmv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" y="1714500"/>
            <a:ext cx="5143500" cy="4886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40000"/>
                <a:lumOff val="60000"/>
              </a:schemeClr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5786438" y="1643063"/>
            <a:ext cx="3184525" cy="4929187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Правые предсердие и желудочек несут венозную кровь - здесь завершается большой и начинается малый круг кровообращения.</a:t>
            </a:r>
          </a:p>
          <a:p>
            <a:pPr>
              <a:defRPr/>
            </a:pPr>
            <a:r>
              <a:rPr lang="ru-RU" sz="2000" dirty="0" smtClean="0"/>
              <a:t>В левом предсердии заканчивается малый круг кровообращения,  из левого желудочка артериальная кровь поступает в большой круг кровообращения. 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0"/>
            <a:ext cx="688842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50800"/>
                <a:blipFill>
                  <a:blip r:embed="rId4"/>
                  <a:tile tx="0" ty="0" sx="100000" sy="100000" flip="none" algn="tl"/>
                </a:blip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Кровообращение.</a:t>
            </a:r>
            <a:r>
              <a:rPr lang="ru-RU" sz="5400" b="1" dirty="0">
                <a:ln w="50800"/>
                <a:blipFill>
                  <a:blip r:embed="rId4"/>
                  <a:tile tx="0" ty="0" sx="100000" sy="100000" flip="none" algn="tl"/>
                </a:blipFill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643438" y="142875"/>
            <a:ext cx="4500562" cy="150018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Большой круг кровообращения</a:t>
            </a:r>
            <a:r>
              <a:rPr lang="ru-RU" sz="4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sz="quarter" idx="4294967295"/>
          </p:nvPr>
        </p:nvSpPr>
        <p:spPr>
          <a:xfrm>
            <a:off x="4929188" y="4857750"/>
            <a:ext cx="4214812" cy="17208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     Начинается в левом    		желудочке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    Заканчивается в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правом предсердии</a:t>
            </a:r>
          </a:p>
        </p:txBody>
      </p:sp>
      <p:pic>
        <p:nvPicPr>
          <p:cNvPr id="17419" name="Picture 11" descr="сердц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2214563"/>
            <a:ext cx="16795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бол круг.bmp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0000" contrast="40000"/>
          </a:blip>
          <a:srcRect/>
          <a:stretch>
            <a:fillRect/>
          </a:stretch>
        </p:blipFill>
        <p:spPr>
          <a:xfrm>
            <a:off x="214282" y="142852"/>
            <a:ext cx="4500594" cy="6530695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 rot="16200000" flipV="1">
            <a:off x="7500937" y="4286251"/>
            <a:ext cx="785813" cy="5000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 flipH="1" flipV="1">
            <a:off x="4305301" y="4052887"/>
            <a:ext cx="2786062" cy="13954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40"/>
                            </p:stCondLst>
                            <p:childTnLst>
                              <p:par>
                                <p:cTn id="2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4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14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7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7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7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820"/>
                            </p:stCondLst>
                            <p:childTnLst>
                              <p:par>
                                <p:cTn id="4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571500" y="214313"/>
            <a:ext cx="8001000" cy="150018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Малый круг кровообращения.</a:t>
            </a:r>
            <a:br>
              <a:rPr lang="ru-RU" sz="36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endParaRPr lang="ru-RU" sz="3600" b="1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415" name="Rectangle 7"/>
          <p:cNvSpPr>
            <a:spLocks noGrp="1" noChangeArrowheads="1"/>
          </p:cNvSpPr>
          <p:nvPr>
            <p:ph sz="quarter" idx="4294967295"/>
          </p:nvPr>
        </p:nvSpPr>
        <p:spPr>
          <a:xfrm>
            <a:off x="142875" y="3922713"/>
            <a:ext cx="4214813" cy="24352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начинается в правом 			желудочке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     Заканчивается в левом 		предсердии</a:t>
            </a:r>
          </a:p>
        </p:txBody>
      </p:sp>
      <p:pic>
        <p:nvPicPr>
          <p:cNvPr id="11268" name="Picture 11" descr="сердц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5175" y="1357313"/>
            <a:ext cx="1751013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мал круг.bmp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0000" contrast="40000"/>
          </a:blip>
          <a:srcRect l="3718" t="6557" r="5835" b="9836"/>
          <a:stretch>
            <a:fillRect/>
          </a:stretch>
        </p:blipFill>
        <p:spPr>
          <a:xfrm>
            <a:off x="4500562" y="2928934"/>
            <a:ext cx="4429156" cy="3643338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 rot="5400000" flipH="1" flipV="1">
            <a:off x="2465387" y="3821113"/>
            <a:ext cx="500063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V="1">
            <a:off x="2500313" y="3500438"/>
            <a:ext cx="2143125" cy="428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830</TotalTime>
  <Words>416</Words>
  <Application>Microsoft Office PowerPoint</Application>
  <PresentationFormat>Экран (4:3)</PresentationFormat>
  <Paragraphs>66</Paragraphs>
  <Slides>16</Slides>
  <Notes>7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Разрез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Работа сердца. видео</vt:lpstr>
      <vt:lpstr> Большой круг кровообращения.</vt:lpstr>
      <vt:lpstr>Малый круг кровообращения. </vt:lpstr>
      <vt:lpstr>Презентация PowerPoint</vt:lpstr>
      <vt:lpstr>Презентация PowerPoint</vt:lpstr>
      <vt:lpstr>Презентация PowerPoint</vt:lpstr>
      <vt:lpstr>Выберите правильный ответ.</vt:lpstr>
      <vt:lpstr>Разместите органы в порядке движения крови по малому кругу кровообращения! (выключить «показ слайдов»)</vt:lpstr>
      <vt:lpstr>Разместите органы кровообращения в порядке движения крови по большому кругу кровообращения. (Выключить «показ слайдов»)</vt:lpstr>
      <vt:lpstr>Информационные источники: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Кровообращение</dc:title>
  <dc:creator>Брюшина Л. А.</dc:creator>
  <cp:lastModifiedBy>Кабинет 40</cp:lastModifiedBy>
  <cp:revision>83</cp:revision>
  <dcterms:created xsi:type="dcterms:W3CDTF">2009-01-10T14:32:30Z</dcterms:created>
  <dcterms:modified xsi:type="dcterms:W3CDTF">2014-02-22T04:46:53Z</dcterms:modified>
</cp:coreProperties>
</file>