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8"/>
  </p:notesMasterIdLst>
  <p:sldIdLst>
    <p:sldId id="257" r:id="rId2"/>
    <p:sldId id="258" r:id="rId3"/>
    <p:sldId id="265" r:id="rId4"/>
    <p:sldId id="266" r:id="rId5"/>
    <p:sldId id="260" r:id="rId6"/>
    <p:sldId id="267" r:id="rId7"/>
    <p:sldId id="264" r:id="rId8"/>
    <p:sldId id="268" r:id="rId9"/>
    <p:sldId id="269" r:id="rId10"/>
    <p:sldId id="280" r:id="rId11"/>
    <p:sldId id="278" r:id="rId12"/>
    <p:sldId id="279" r:id="rId13"/>
    <p:sldId id="276" r:id="rId14"/>
    <p:sldId id="277" r:id="rId15"/>
    <p:sldId id="272" r:id="rId16"/>
    <p:sldId id="271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24815FF4-DC58-42C3-87EC-925A657037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514689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201BBA5-4A7A-48EB-9E6E-269298549789}" type="slidenum">
              <a:rPr lang="ru-RU" smtClean="0"/>
              <a:pPr/>
              <a:t>1</a:t>
            </a:fld>
            <a:endParaRPr lang="ru-RU" smtClean="0"/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918C73B-69A6-4901-B8F4-07AAC83937A5}" type="slidenum">
              <a:rPr lang="ru-RU" smtClean="0"/>
              <a:pPr/>
              <a:t>2</a:t>
            </a:fld>
            <a:endParaRPr lang="ru-RU" smtClean="0"/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E7D6960-8304-4026-8533-67B23B3F71E6}" type="slidenum">
              <a:rPr lang="ru-RU" smtClean="0"/>
              <a:pPr/>
              <a:t>5</a:t>
            </a:fld>
            <a:endParaRPr lang="ru-RU" smtClean="0"/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8610CF-52FD-40CA-865B-95A0E9CB7E62}" type="slidenum">
              <a:rPr lang="ru-RU" smtClean="0"/>
              <a:pPr/>
              <a:t>6</a:t>
            </a:fld>
            <a:endParaRPr lang="ru-RU" smtClean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7A6AA59-2912-4055-9C0A-F69E40993016}" type="slidenum">
              <a:rPr lang="ru-RU" smtClean="0"/>
              <a:pPr/>
              <a:t>8</a:t>
            </a:fld>
            <a:endParaRPr lang="ru-RU" smtClean="0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C755ACF-76BE-4080-AD39-F36EBE248FC6}" type="slidenum">
              <a:rPr lang="ru-RU" smtClean="0"/>
              <a:pPr/>
              <a:t>9</a:t>
            </a:fld>
            <a:endParaRPr lang="ru-RU" smtClean="0"/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C2345A4-ABEC-4FE4-B958-AC7032EA098B}" type="slidenum">
              <a:rPr lang="ru-RU" smtClean="0"/>
              <a:pPr/>
              <a:t>15</a:t>
            </a:fld>
            <a:endParaRPr lang="ru-RU" smtClean="0"/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0" y="0"/>
            <a:ext cx="8458200" cy="5943600"/>
            <a:chOff x="0" y="0"/>
            <a:chExt cx="5328" cy="3744"/>
          </a:xfrm>
        </p:grpSpPr>
        <p:sp>
          <p:nvSpPr>
            <p:cNvPr id="5" name="Freeform 3"/>
            <p:cNvSpPr>
              <a:spLocks/>
            </p:cNvSpPr>
            <p:nvPr/>
          </p:nvSpPr>
          <p:spPr bwMode="hidden">
            <a:xfrm>
              <a:off x="0" y="1440"/>
              <a:ext cx="5155" cy="2304"/>
            </a:xfrm>
            <a:custGeom>
              <a:avLst/>
              <a:gdLst/>
              <a:ahLst/>
              <a:cxnLst>
                <a:cxn ang="0">
                  <a:pos x="5154" y="1769"/>
                </a:cxn>
                <a:cxn ang="0">
                  <a:pos x="0" y="2304"/>
                </a:cxn>
                <a:cxn ang="0">
                  <a:pos x="0" y="1252"/>
                </a:cxn>
                <a:cxn ang="0">
                  <a:pos x="5155" y="0"/>
                </a:cxn>
                <a:cxn ang="0">
                  <a:pos x="5155" y="1416"/>
                </a:cxn>
                <a:cxn ang="0">
                  <a:pos x="5154" y="1769"/>
                </a:cxn>
              </a:cxnLst>
              <a:rect l="0" t="0" r="r" b="b"/>
              <a:pathLst>
                <a:path w="5155" h="2304">
                  <a:moveTo>
                    <a:pt x="5154" y="1769"/>
                  </a:moveTo>
                  <a:lnTo>
                    <a:pt x="0" y="2304"/>
                  </a:lnTo>
                  <a:lnTo>
                    <a:pt x="0" y="1252"/>
                  </a:lnTo>
                  <a:lnTo>
                    <a:pt x="5155" y="0"/>
                  </a:lnTo>
                  <a:lnTo>
                    <a:pt x="5155" y="1416"/>
                  </a:lnTo>
                  <a:lnTo>
                    <a:pt x="5154" y="176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84706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6" name="Freeform 4"/>
            <p:cNvSpPr>
              <a:spLocks/>
            </p:cNvSpPr>
            <p:nvPr/>
          </p:nvSpPr>
          <p:spPr bwMode="hidden">
            <a:xfrm>
              <a:off x="0" y="0"/>
              <a:ext cx="5328" cy="3689"/>
            </a:xfrm>
            <a:custGeom>
              <a:avLst/>
              <a:gdLst/>
              <a:ahLst/>
              <a:cxnLst>
                <a:cxn ang="0">
                  <a:pos x="5311" y="3209"/>
                </a:cxn>
                <a:cxn ang="0">
                  <a:pos x="0" y="3689"/>
                </a:cxn>
                <a:cxn ang="0">
                  <a:pos x="0" y="9"/>
                </a:cxn>
                <a:cxn ang="0">
                  <a:pos x="5328" y="0"/>
                </a:cxn>
                <a:cxn ang="0">
                  <a:pos x="5311" y="3209"/>
                </a:cxn>
              </a:cxnLst>
              <a:rect l="0" t="0" r="r" b="b"/>
              <a:pathLst>
                <a:path w="5328" h="3689">
                  <a:moveTo>
                    <a:pt x="5311" y="3209"/>
                  </a:moveTo>
                  <a:lnTo>
                    <a:pt x="0" y="3689"/>
                  </a:lnTo>
                  <a:lnTo>
                    <a:pt x="0" y="9"/>
                  </a:lnTo>
                  <a:lnTo>
                    <a:pt x="5328" y="0"/>
                  </a:lnTo>
                  <a:lnTo>
                    <a:pt x="5311" y="3209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</p:grpSp>
      <p:sp>
        <p:nvSpPr>
          <p:cNvPr id="27653" name="Rectangle 5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27657" name="Rectangle 9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1768475"/>
            <a:ext cx="7772400" cy="1736725"/>
          </a:xfrm>
        </p:spPr>
        <p:txBody>
          <a:bodyPr anchor="b" anchorCtr="1"/>
          <a:lstStyle>
            <a:lvl1pPr>
              <a:defRPr sz="54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dt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7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8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73AA9A-D97D-4210-8FE3-E9B4F8F5DA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74FCA94-5899-4641-81F9-63255DF5736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21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21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E2DF376-B70C-4A44-A902-82A459EE2FA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Заголовок, 2 маленьких объекта и 1 большой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half" idx="3"/>
          </p:nvPr>
        </p:nvSpPr>
        <p:spPr>
          <a:xfrm>
            <a:off x="4648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BAA8A9-985F-4FFF-9149-BEDB5263C1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611750-897C-4249-9B78-C8B99BABA6D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Заголовок и четыре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57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8200" y="3924300"/>
            <a:ext cx="4038600" cy="21717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318C64B-FCCD-4FDB-9D2B-034FEAB471F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66435-FAD5-43E7-91AD-1D89EA7D380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BFFD62-B052-4090-8A29-7C1DA69E157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10AE13-F8CB-4CF8-889F-B3EC66674A7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408BC3-6462-4EAB-871D-A4E09CF26E6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1B4F7C-AD69-41E3-9E8B-EA257405D6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0B3CAC-A2CD-46E6-B6DF-B2D0B3486E8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DA2A9C-BF02-4E67-9567-50BE69D859D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8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9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39E706-0720-413D-8729-D3B2274A2AF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0" y="0"/>
            <a:ext cx="7242175" cy="1981200"/>
            <a:chOff x="0" y="0"/>
            <a:chExt cx="4562" cy="1248"/>
          </a:xfrm>
        </p:grpSpPr>
        <p:sp>
          <p:nvSpPr>
            <p:cNvPr id="26627" name="Freeform 3"/>
            <p:cNvSpPr>
              <a:spLocks/>
            </p:cNvSpPr>
            <p:nvPr/>
          </p:nvSpPr>
          <p:spPr bwMode="hidden">
            <a:xfrm>
              <a:off x="0" y="583"/>
              <a:ext cx="4487" cy="665"/>
            </a:xfrm>
            <a:custGeom>
              <a:avLst/>
              <a:gdLst/>
              <a:ahLst/>
              <a:cxnLst>
                <a:cxn ang="0">
                  <a:pos x="4800" y="299"/>
                </a:cxn>
                <a:cxn ang="0">
                  <a:pos x="0" y="665"/>
                </a:cxn>
                <a:cxn ang="0">
                  <a:pos x="0" y="0"/>
                </a:cxn>
                <a:cxn ang="0">
                  <a:pos x="4806" y="1"/>
                </a:cxn>
                <a:cxn ang="0">
                  <a:pos x="4800" y="153"/>
                </a:cxn>
                <a:cxn ang="0">
                  <a:pos x="4800" y="299"/>
                </a:cxn>
              </a:cxnLst>
              <a:rect l="0" t="0" r="r" b="b"/>
              <a:pathLst>
                <a:path w="4806" h="665">
                  <a:moveTo>
                    <a:pt x="4800" y="299"/>
                  </a:moveTo>
                  <a:lnTo>
                    <a:pt x="0" y="665"/>
                  </a:lnTo>
                  <a:lnTo>
                    <a:pt x="0" y="0"/>
                  </a:lnTo>
                  <a:lnTo>
                    <a:pt x="4806" y="1"/>
                  </a:lnTo>
                  <a:lnTo>
                    <a:pt x="4800" y="153"/>
                  </a:lnTo>
                  <a:lnTo>
                    <a:pt x="4800" y="299"/>
                  </a:lnTo>
                  <a:close/>
                </a:path>
              </a:pathLst>
            </a:custGeom>
            <a:gradFill rotWithShape="1">
              <a:gsLst>
                <a:gs pos="0">
                  <a:schemeClr val="bg1">
                    <a:gamma/>
                    <a:shade val="94118"/>
                    <a:invGamma/>
                  </a:schemeClr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  <p:sp>
          <p:nvSpPr>
            <p:cNvPr id="26628" name="Freeform 4"/>
            <p:cNvSpPr>
              <a:spLocks/>
            </p:cNvSpPr>
            <p:nvPr/>
          </p:nvSpPr>
          <p:spPr bwMode="hidden">
            <a:xfrm>
              <a:off x="0" y="0"/>
              <a:ext cx="4562" cy="1199"/>
            </a:xfrm>
            <a:custGeom>
              <a:avLst/>
              <a:gdLst/>
              <a:ahLst/>
              <a:cxnLst>
                <a:cxn ang="0">
                  <a:pos x="4560" y="932"/>
                </a:cxn>
                <a:cxn ang="0">
                  <a:pos x="0" y="1199"/>
                </a:cxn>
                <a:cxn ang="0">
                  <a:pos x="0" y="0"/>
                </a:cxn>
                <a:cxn ang="0">
                  <a:pos x="4562" y="0"/>
                </a:cxn>
                <a:cxn ang="0">
                  <a:pos x="4560" y="932"/>
                </a:cxn>
                <a:cxn ang="0">
                  <a:pos x="4560" y="932"/>
                </a:cxn>
              </a:cxnLst>
              <a:rect l="0" t="0" r="r" b="b"/>
              <a:pathLst>
                <a:path w="4562" h="1199">
                  <a:moveTo>
                    <a:pt x="4560" y="932"/>
                  </a:moveTo>
                  <a:lnTo>
                    <a:pt x="0" y="1199"/>
                  </a:lnTo>
                  <a:lnTo>
                    <a:pt x="0" y="0"/>
                  </a:lnTo>
                  <a:lnTo>
                    <a:pt x="4562" y="0"/>
                  </a:lnTo>
                  <a:lnTo>
                    <a:pt x="4560" y="932"/>
                  </a:lnTo>
                  <a:lnTo>
                    <a:pt x="4560" y="932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Tahoma" charset="0"/>
              </a:endParaRPr>
            </a:p>
          </p:txBody>
        </p:sp>
      </p:grpSp>
      <p:sp>
        <p:nvSpPr>
          <p:cNvPr id="26629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6630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26631" name="Rectangle 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32" name="Rectangle 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6633" name="Rectangle 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ffectLst>
                  <a:outerShdw blurRad="38100" dist="38100" dir="2700000" algn="tl">
                    <a:srgbClr val="000000"/>
                  </a:outerShdw>
                </a:effectLst>
                <a:latin typeface="Tahoma" charset="0"/>
              </a:defRPr>
            </a:lvl1pPr>
          </a:lstStyle>
          <a:p>
            <a:pPr>
              <a:defRPr/>
            </a:pPr>
            <a:fld id="{E9D0EA13-0D3A-4DAF-9E1A-4251913B9C4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90" r:id="rId1"/>
    <p:sldLayoutId id="2147483877" r:id="rId2"/>
    <p:sldLayoutId id="2147483878" r:id="rId3"/>
    <p:sldLayoutId id="2147483879" r:id="rId4"/>
    <p:sldLayoutId id="2147483880" r:id="rId5"/>
    <p:sldLayoutId id="2147483881" r:id="rId6"/>
    <p:sldLayoutId id="2147483882" r:id="rId7"/>
    <p:sldLayoutId id="2147483883" r:id="rId8"/>
    <p:sldLayoutId id="2147483884" r:id="rId9"/>
    <p:sldLayoutId id="2147483885" r:id="rId10"/>
    <p:sldLayoutId id="2147483886" r:id="rId11"/>
    <p:sldLayoutId id="2147483887" r:id="rId12"/>
    <p:sldLayoutId id="2147483888" r:id="rId13"/>
    <p:sldLayoutId id="2147483889" r:id="rId14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SzPct val="8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Font typeface="Wingdings" pitchFamily="2" charset="2"/>
        <a:buChar char="§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video" Target="file:///C:\C&amp;M\ELVT\Files\17\%7b17F55E53-1E6B-476C-B4B6-4ADDC718BAB3%7d.wmv" TargetMode="External"/><Relationship Id="rId1" Type="http://schemas.openxmlformats.org/officeDocument/2006/relationships/video" Target="file:///C:\C&amp;M\ELVT\Files\C7\%7bC7DF8667-BD75-43E3-8444-49D9D615B5D9%7d.wmv" TargetMode="External"/><Relationship Id="rId6" Type="http://schemas.openxmlformats.org/officeDocument/2006/relationships/image" Target="../media/image8.png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13.xml"/><Relationship Id="rId1" Type="http://schemas.openxmlformats.org/officeDocument/2006/relationships/video" Target="file:///C:\C&amp;M\ELVT\Files\12\%7b121A1D04-8AEC-4452-B66A-E34D57361138%7d.wmv" TargetMode="External"/><Relationship Id="rId5" Type="http://schemas.openxmlformats.org/officeDocument/2006/relationships/image" Target="../media/image1.pn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slideLayout" Target="../slideLayouts/slideLayout5.xml"/><Relationship Id="rId1" Type="http://schemas.openxmlformats.org/officeDocument/2006/relationships/video" Target="file:///C:\C&amp;M\ELVT\Files\A8\%7bA8A969C6-BAD0-4A9D-B2C6-379CE48577ED%7d.wmv" TargetMode="Externa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429125" y="4357688"/>
            <a:ext cx="4471988" cy="1928812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Автор: Соловьева А.М.</a:t>
            </a:r>
            <a:endParaRPr lang="en-US" sz="2800" dirty="0" smtClean="0"/>
          </a:p>
          <a:p>
            <a:pPr>
              <a:buFont typeface="Wingdings" pitchFamily="2" charset="2"/>
              <a:buNone/>
              <a:defRPr/>
            </a:pPr>
            <a:r>
              <a:rPr lang="ru-RU" sz="2000" dirty="0" smtClean="0"/>
              <a:t>ученица 8 «А</a:t>
            </a:r>
            <a:r>
              <a:rPr lang="ru-RU" sz="2000" dirty="0" smtClean="0"/>
              <a:t>»</a:t>
            </a:r>
            <a:r>
              <a:rPr lang="en-US" sz="2000" dirty="0" smtClean="0"/>
              <a:t> </a:t>
            </a:r>
            <a:r>
              <a:rPr lang="ru-RU" sz="2000" dirty="0" smtClean="0"/>
              <a:t>класса</a:t>
            </a:r>
            <a:endParaRPr lang="ru-RU" sz="20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214282" y="1285860"/>
            <a:ext cx="8715436" cy="212365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</a:schemeClr>
                </a:solidFill>
                <a:effectLst/>
              </a:rPr>
              <a:t>Кровообращение </a:t>
            </a:r>
            <a:br>
              <a:rPr lang="ru-RU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</a:schemeClr>
                </a:solidFill>
                <a:effectLst/>
              </a:rPr>
            </a:br>
            <a:r>
              <a:rPr lang="ru-RU" sz="6600" b="1" spc="300" dirty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chemeClr val="tx1">
                    <a:lumMod val="95000"/>
                  </a:schemeClr>
                </a:solidFill>
                <a:effectLst/>
              </a:rPr>
              <a:t>человека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75" y="1571625"/>
            <a:ext cx="4038600" cy="2171700"/>
          </a:xfrm>
          <a:ln w="28575">
            <a:prstDash val="dash"/>
          </a:ln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1. </a:t>
            </a:r>
            <a:r>
              <a:rPr lang="ru-RU" dirty="0" smtClean="0"/>
              <a:t>Сокращение предсердий, расслабление желудочков </a:t>
            </a:r>
            <a:r>
              <a:rPr lang="ru-RU" sz="2800" dirty="0" smtClean="0">
                <a:solidFill>
                  <a:srgbClr val="FFFF00"/>
                </a:solidFill>
              </a:rPr>
              <a:t>0,1сек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929188" y="1571625"/>
            <a:ext cx="4038600" cy="21717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2. </a:t>
            </a:r>
            <a:r>
              <a:rPr lang="ru-RU" dirty="0" smtClean="0"/>
              <a:t>Сокращение желудочков, расслабление предсердий </a:t>
            </a:r>
            <a:r>
              <a:rPr lang="ru-RU" sz="2800" dirty="0" smtClean="0">
                <a:solidFill>
                  <a:srgbClr val="FFFF00"/>
                </a:solidFill>
              </a:rPr>
              <a:t>0,3сек</a:t>
            </a:r>
          </a:p>
          <a:p>
            <a:pPr>
              <a:buFont typeface="Wingdings" pitchFamily="2" charset="2"/>
              <a:buNone/>
              <a:defRPr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2428875" y="3786188"/>
            <a:ext cx="4038600" cy="17145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>
                <a:solidFill>
                  <a:schemeClr val="accent4">
                    <a:lumMod val="10000"/>
                  </a:schemeClr>
                </a:solidFill>
              </a:rPr>
              <a:t>3. </a:t>
            </a:r>
            <a:r>
              <a:rPr lang="ru-RU" dirty="0" smtClean="0"/>
              <a:t>Пауза, общее расслабление сердца </a:t>
            </a:r>
            <a:r>
              <a:rPr lang="ru-RU" sz="2800" dirty="0" smtClean="0">
                <a:solidFill>
                  <a:srgbClr val="FFFF00"/>
                </a:solidFill>
              </a:rPr>
              <a:t>0,4 сек</a:t>
            </a:r>
          </a:p>
          <a:p>
            <a:pPr>
              <a:buFont typeface="Wingdings" pitchFamily="2" charset="2"/>
              <a:buNone/>
              <a:defRPr/>
            </a:pPr>
            <a:endParaRPr lang="ru-RU" dirty="0" smtClean="0"/>
          </a:p>
        </p:txBody>
      </p:sp>
      <p:sp>
        <p:nvSpPr>
          <p:cNvPr id="10" name="Содержимое 9"/>
          <p:cNvSpPr>
            <a:spLocks noGrp="1"/>
          </p:cNvSpPr>
          <p:nvPr>
            <p:ph sz="quarter" idx="4"/>
          </p:nvPr>
        </p:nvSpPr>
        <p:spPr>
          <a:xfrm>
            <a:off x="285750" y="5572125"/>
            <a:ext cx="8643938" cy="11715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bg2">
                    <a:lumMod val="60000"/>
                    <a:lumOff val="40000"/>
                  </a:schemeClr>
                </a:solidFill>
              </a:rPr>
              <a:t>Весь сердечный цикл занимает </a:t>
            </a:r>
            <a:r>
              <a:rPr lang="ru-RU" sz="2800" dirty="0" smtClean="0">
                <a:solidFill>
                  <a:srgbClr val="FFFF00"/>
                </a:solidFill>
              </a:rPr>
              <a:t>0,8 секунды</a:t>
            </a:r>
            <a:endParaRPr lang="ru-RU" sz="2800" dirty="0">
              <a:solidFill>
                <a:srgbClr val="FFFF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38998" y="214290"/>
            <a:ext cx="8905002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Фазы сердечного цикла</a:t>
            </a:r>
          </a:p>
        </p:txBody>
      </p:sp>
      <p:sp>
        <p:nvSpPr>
          <p:cNvPr id="13" name="Стрелка вниз 12"/>
          <p:cNvSpPr/>
          <p:nvPr/>
        </p:nvSpPr>
        <p:spPr>
          <a:xfrm>
            <a:off x="1428750" y="1071563"/>
            <a:ext cx="500063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4286250" y="1143000"/>
            <a:ext cx="500063" cy="27860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5" name="Стрелка вниз 14"/>
          <p:cNvSpPr/>
          <p:nvPr/>
        </p:nvSpPr>
        <p:spPr>
          <a:xfrm>
            <a:off x="6715125" y="1000125"/>
            <a:ext cx="428625" cy="5715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6000"/>
                            </p:stCondLst>
                            <p:childTnLst>
                              <p:par>
                                <p:cTn id="2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6500"/>
                            </p:stCondLst>
                            <p:childTnLst>
                              <p:par>
                                <p:cTn id="32" presetID="17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500"/>
                            </p:stCondLst>
                            <p:childTnLst>
                              <p:par>
                                <p:cTn id="37" presetID="5" presetClass="entr" presetSubtype="1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Основная причина </a:t>
            </a:r>
            <a:r>
              <a:rPr lang="ru-RU" dirty="0" smtClean="0"/>
              <a:t>движения крови – разность кровяного давления в разных участках кровеносной системы</a:t>
            </a: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Наибольшее </a:t>
            </a:r>
            <a:r>
              <a:rPr lang="ru-RU" dirty="0" smtClean="0"/>
              <a:t>давление в аорте</a:t>
            </a:r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3"/>
          </p:nvPr>
        </p:nvSpPr>
        <p:spPr>
          <a:xfrm>
            <a:off x="4648200" y="3924300"/>
            <a:ext cx="4281488" cy="217170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b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Наименьшее</a:t>
            </a:r>
            <a:r>
              <a:rPr lang="ru-RU" dirty="0" smtClean="0"/>
              <a:t> давление в   	крупных венах</a:t>
            </a:r>
            <a:endParaRPr lang="ru-RU" dirty="0"/>
          </a:p>
        </p:txBody>
      </p:sp>
      <p:sp>
        <p:nvSpPr>
          <p:cNvPr id="12" name="Стрелка вниз 11"/>
          <p:cNvSpPr/>
          <p:nvPr/>
        </p:nvSpPr>
        <p:spPr>
          <a:xfrm>
            <a:off x="7929563" y="2643188"/>
            <a:ext cx="571500" cy="2286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785786" y="285728"/>
            <a:ext cx="687720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spc="200" dirty="0">
                <a:ln w="29210">
                  <a:solidFill>
                    <a:schemeClr val="accent3">
                      <a:tint val="10000"/>
                    </a:schemeClr>
                  </a:solidFill>
                </a:ln>
                <a:solidFill>
                  <a:schemeClr val="accent3">
                    <a:satMod val="200000"/>
                    <a:alpha val="50000"/>
                  </a:schemeClr>
                </a:solidFill>
                <a:effectLst>
                  <a:innerShdw blurRad="50800" dist="50800" dir="8100000">
                    <a:srgbClr val="7D7D7D">
                      <a:alpha val="73000"/>
                    </a:srgbClr>
                  </a:innerShdw>
                </a:effectLst>
              </a:rPr>
              <a:t>Движение крови </a:t>
            </a:r>
          </a:p>
        </p:txBody>
      </p:sp>
      <p:sp>
        <p:nvSpPr>
          <p:cNvPr id="16" name="Рамка 15"/>
          <p:cNvSpPr/>
          <p:nvPr/>
        </p:nvSpPr>
        <p:spPr>
          <a:xfrm>
            <a:off x="4572000" y="1357313"/>
            <a:ext cx="4286250" cy="1428750"/>
          </a:xfrm>
          <a:prstGeom prst="frame">
            <a:avLst/>
          </a:prstGeom>
          <a:blipFill>
            <a:blip r:embed="rId2" cstate="print"/>
            <a:tile tx="0" ty="0" sx="100000" sy="100000" flip="none" algn="tl"/>
          </a:blipFill>
          <a:ln>
            <a:solidFill>
              <a:schemeClr val="bg2">
                <a:lumMod val="40000"/>
                <a:lumOff val="60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Рамка 16"/>
          <p:cNvSpPr/>
          <p:nvPr/>
        </p:nvSpPr>
        <p:spPr>
          <a:xfrm>
            <a:off x="4500563" y="3714750"/>
            <a:ext cx="4357687" cy="1928813"/>
          </a:xfrm>
          <a:prstGeom prst="frame">
            <a:avLst/>
          </a:prstGeom>
          <a:blipFill>
            <a:blip r:embed="rId2" cstate="print"/>
            <a:tile tx="0" ty="0" sx="100000" sy="100000" flip="none" algn="tl"/>
          </a:blipFill>
          <a:ln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1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85750" y="142875"/>
            <a:ext cx="8501063" cy="1928813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chemeClr val="tx2">
                    <a:lumMod val="50000"/>
                  </a:schemeClr>
                </a:solidFill>
              </a:rPr>
              <a:t>Давление крови изменяется в разные фазы сердечного цикла</a:t>
            </a:r>
            <a:endParaRPr lang="ru-RU" sz="36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14313" y="1285875"/>
            <a:ext cx="4038600" cy="5286375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Во время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сокращения желудочков </a:t>
            </a:r>
            <a:r>
              <a:rPr lang="ru-RU" dirty="0" smtClean="0"/>
              <a:t>давление наибольшее, или </a:t>
            </a:r>
            <a:r>
              <a:rPr lang="ru-RU" i="1" dirty="0" smtClean="0">
                <a:solidFill>
                  <a:schemeClr val="bg1">
                    <a:lumMod val="60000"/>
                    <a:lumOff val="40000"/>
                  </a:schemeClr>
                </a:solidFill>
              </a:rPr>
              <a:t>максимальное</a:t>
            </a:r>
          </a:p>
          <a:p>
            <a:pPr>
              <a:defRPr/>
            </a:pPr>
            <a:r>
              <a:rPr lang="ru-RU" dirty="0" smtClean="0"/>
              <a:t>Во время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расслабления</a:t>
            </a:r>
            <a:r>
              <a:rPr lang="ru-RU" dirty="0" smtClean="0"/>
              <a:t> </a:t>
            </a:r>
            <a:r>
              <a:rPr lang="ru-RU" i="1" dirty="0" smtClean="0">
                <a:solidFill>
                  <a:schemeClr val="tx2">
                    <a:lumMod val="50000"/>
                  </a:schemeClr>
                </a:solidFill>
              </a:rPr>
              <a:t>сердца</a:t>
            </a:r>
            <a:r>
              <a:rPr lang="ru-RU" dirty="0" smtClean="0"/>
              <a:t> давление </a:t>
            </a:r>
            <a:r>
              <a:rPr lang="ru-RU" i="1" dirty="0" smtClean="0">
                <a:solidFill>
                  <a:srgbClr val="FF0000"/>
                </a:solidFill>
              </a:rPr>
              <a:t>минимальное</a:t>
            </a:r>
          </a:p>
          <a:p>
            <a:pPr>
              <a:defRPr/>
            </a:pP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714875" y="1714500"/>
            <a:ext cx="4038600" cy="3786188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Разность между максимальным и минимальным давлением называется </a:t>
            </a:r>
            <a:r>
              <a:rPr lang="ru-RU" b="1" dirty="0" smtClean="0">
                <a:solidFill>
                  <a:srgbClr val="FF0066"/>
                </a:solidFill>
              </a:rPr>
              <a:t>пульсовым давлением.</a:t>
            </a:r>
          </a:p>
          <a:p>
            <a:pPr>
              <a:defRPr/>
            </a:pPr>
            <a:r>
              <a:rPr lang="ru-RU" sz="2400" dirty="0" smtClean="0"/>
              <a:t>Давление здорового молодого человека 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400" dirty="0" smtClean="0"/>
              <a:t>	120 / 70 мм </a:t>
            </a:r>
            <a:r>
              <a:rPr lang="ru-RU" sz="2400" dirty="0" err="1" smtClean="0"/>
              <a:t>рт</a:t>
            </a:r>
            <a:r>
              <a:rPr lang="ru-RU" sz="2400" dirty="0" smtClean="0"/>
              <a:t>. ст.</a:t>
            </a:r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30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6000"/>
                            </p:stCondLst>
                            <p:childTnLst>
                              <p:par>
                                <p:cTn id="13" presetID="8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9500"/>
                            </p:stCondLst>
                            <p:childTnLst>
                              <p:par>
                                <p:cTn id="17" presetID="2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2000"/>
                            </p:stCondLst>
                            <p:childTnLst>
                              <p:par>
                                <p:cTn id="28" presetID="25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Рисунок 1" descr="C:\Documents and Settings\Толя\Мои документы\кровь 1.bm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2357430"/>
            <a:ext cx="4323775" cy="135732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5" name="Рисунок 2" descr="C:\Documents and Settings\Толя\Мои документы\кровь 2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00232" y="3357562"/>
            <a:ext cx="4986915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3316" name="Рисунок 3" descr="C:\Documents and Settings\Толя\Мои документы\кровь 6.bmp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285728"/>
            <a:ext cx="4011613" cy="1827213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2" descr="C:\Documents and Settings\Толя\Мои документы\кровь 3.bmp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7620" y="4857760"/>
            <a:ext cx="5124365" cy="178595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1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Заголовок 5"/>
          <p:cNvSpPr>
            <a:spLocks noGrp="1"/>
          </p:cNvSpPr>
          <p:nvPr>
            <p:ph type="title" idx="4294967295"/>
          </p:nvPr>
        </p:nvSpPr>
        <p:spPr>
          <a:xfrm>
            <a:off x="0" y="214313"/>
            <a:ext cx="4829175" cy="1785937"/>
          </a:xfrm>
        </p:spPr>
        <p:txBody>
          <a:bodyPr/>
          <a:lstStyle/>
          <a:p>
            <a:pPr>
              <a:defRPr/>
            </a:pPr>
            <a:r>
              <a:rPr lang="ru-RU" sz="4000" b="1" dirty="0" smtClean="0">
                <a:solidFill>
                  <a:srgbClr val="FF0000"/>
                </a:solidFill>
              </a:rPr>
              <a:t>Выберите правильный ответ.</a:t>
            </a:r>
            <a:endParaRPr lang="ru-RU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3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69078" t="13359" b="3815"/>
          <a:stretch>
            <a:fillRect/>
          </a:stretch>
        </p:blipFill>
        <p:spPr bwMode="auto">
          <a:xfrm>
            <a:off x="357188" y="1643063"/>
            <a:ext cx="3571875" cy="5032375"/>
          </a:xfrm>
          <a:prstGeom prst="rect">
            <a:avLst/>
          </a:prstGeom>
          <a:ln w="38100" cap="sq">
            <a:solidFill>
              <a:schemeClr val="bg1">
                <a:lumMod val="40000"/>
                <a:lumOff val="6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Заголовок 3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786813" cy="1143000"/>
          </a:xfrm>
        </p:spPr>
        <p:txBody>
          <a:bodyPr/>
          <a:lstStyle/>
          <a:p>
            <a:pPr>
              <a:defRPr/>
            </a:pPr>
            <a:r>
              <a:rPr lang="ru-RU" sz="3200" dirty="0" smtClean="0">
                <a:solidFill>
                  <a:schemeClr val="bg1">
                    <a:lumMod val="40000"/>
                    <a:lumOff val="60000"/>
                  </a:schemeClr>
                </a:solidFill>
              </a:rPr>
              <a:t>Разместите органы в порядке движения крови по малому кругу кровообращения! </a:t>
            </a:r>
            <a:r>
              <a:rPr lang="ru-RU" sz="2000" dirty="0" smtClean="0"/>
              <a:t>(выключить «показ слайдов»)</a:t>
            </a:r>
            <a:endParaRPr lang="ru-RU" sz="2000" dirty="0"/>
          </a:p>
        </p:txBody>
      </p:sp>
      <p:pic>
        <p:nvPicPr>
          <p:cNvPr id="7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2435" t="74338" r="70779" b="15396"/>
          <a:stretch>
            <a:fillRect/>
          </a:stretch>
        </p:blipFill>
        <p:spPr bwMode="auto">
          <a:xfrm>
            <a:off x="4929190" y="2786058"/>
            <a:ext cx="3500462" cy="7143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8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2435" t="39432" r="77885" b="53382"/>
          <a:stretch>
            <a:fillRect/>
          </a:stretch>
        </p:blipFill>
        <p:spPr bwMode="auto">
          <a:xfrm>
            <a:off x="4929190" y="1857364"/>
            <a:ext cx="3377996" cy="6429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9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2435" t="56885" r="70779" b="33875"/>
          <a:stretch>
            <a:fillRect/>
          </a:stretch>
        </p:blipFill>
        <p:spPr bwMode="auto">
          <a:xfrm>
            <a:off x="5000628" y="3643314"/>
            <a:ext cx="3500462" cy="64294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0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2435" t="46619" r="70779" b="43115"/>
          <a:stretch>
            <a:fillRect/>
          </a:stretch>
        </p:blipFill>
        <p:spPr bwMode="auto">
          <a:xfrm>
            <a:off x="5000628" y="4500570"/>
            <a:ext cx="3500462" cy="7143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11" name="Рисунок 1" descr="C:\Documents and Settings\Толя\Мои документы\кровь 5.bmp"/>
          <p:cNvPicPr>
            <a:picLocks noChangeAspect="1" noChangeArrowheads="1"/>
          </p:cNvPicPr>
          <p:nvPr/>
        </p:nvPicPr>
        <p:blipFill>
          <a:blip r:embed="rId2" cstate="print"/>
          <a:srcRect l="2435" t="65098" r="70779" b="24636"/>
          <a:stretch>
            <a:fillRect/>
          </a:stretch>
        </p:blipFill>
        <p:spPr bwMode="auto">
          <a:xfrm>
            <a:off x="5000628" y="5429264"/>
            <a:ext cx="3500462" cy="71438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71500" y="285750"/>
            <a:ext cx="8229600" cy="928688"/>
          </a:xfrm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bg1">
                    <a:lumMod val="40000"/>
                    <a:lumOff val="60000"/>
                  </a:schemeClr>
                </a:solidFill>
              </a:rPr>
              <a:t>Разместите органы кровообращения в порядке движения крови по большому кругу кровообращения. </a:t>
            </a:r>
            <a:r>
              <a:rPr lang="ru-RU" sz="2800" dirty="0" smtClean="0"/>
              <a:t>(</a:t>
            </a:r>
            <a:r>
              <a:rPr lang="ru-RU" sz="2000" dirty="0" smtClean="0"/>
              <a:t>Выключить «показ слайдов»)</a:t>
            </a:r>
          </a:p>
        </p:txBody>
      </p:sp>
      <p:pic>
        <p:nvPicPr>
          <p:cNvPr id="17411" name="Рисунок 6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l="71259" b="4053"/>
          <a:stretch>
            <a:fillRect/>
          </a:stretch>
        </p:blipFill>
        <p:spPr bwMode="auto">
          <a:xfrm>
            <a:off x="3571875" y="1571625"/>
            <a:ext cx="2357438" cy="5072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Рисунок 7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l="44537" r="28741" b="3999"/>
          <a:stretch>
            <a:fillRect/>
          </a:stretch>
        </p:blipFill>
        <p:spPr bwMode="auto">
          <a:xfrm>
            <a:off x="6286500" y="1500188"/>
            <a:ext cx="2643188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5" name="Рисунок 8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33846" r="69725" b="56923"/>
          <a:stretch>
            <a:fillRect/>
          </a:stretch>
        </p:blipFill>
        <p:spPr bwMode="auto">
          <a:xfrm>
            <a:off x="357188" y="3500438"/>
            <a:ext cx="2000250" cy="500062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6" name="Рисунок 9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43736" r="71536" b="50771"/>
          <a:stretch>
            <a:fillRect/>
          </a:stretch>
        </p:blipFill>
        <p:spPr bwMode="auto">
          <a:xfrm>
            <a:off x="285750" y="1571625"/>
            <a:ext cx="1928813" cy="357188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7" name="Рисунок 10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50188" r="71202" b="45984"/>
          <a:stretch>
            <a:fillRect/>
          </a:stretch>
        </p:blipFill>
        <p:spPr bwMode="auto">
          <a:xfrm>
            <a:off x="428625" y="2571750"/>
            <a:ext cx="1857375" cy="285750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8" name="Рисунок 12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56381" r="70482" b="38634"/>
          <a:stretch>
            <a:fillRect/>
          </a:stretch>
        </p:blipFill>
        <p:spPr bwMode="auto">
          <a:xfrm>
            <a:off x="357188" y="3000375"/>
            <a:ext cx="1928812" cy="357188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69" name="Рисунок 14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62857" r="69725" b="29231"/>
          <a:stretch>
            <a:fillRect/>
          </a:stretch>
        </p:blipFill>
        <p:spPr bwMode="auto">
          <a:xfrm>
            <a:off x="357188" y="5643563"/>
            <a:ext cx="2000250" cy="428625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0" name="Рисунок 15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71867" r="69725" b="22638"/>
          <a:stretch>
            <a:fillRect/>
          </a:stretch>
        </p:blipFill>
        <p:spPr bwMode="auto">
          <a:xfrm>
            <a:off x="357188" y="6286500"/>
            <a:ext cx="2000250" cy="357188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1" name="Рисунок 16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78680" r="73763" b="17802"/>
          <a:stretch>
            <a:fillRect/>
          </a:stretch>
        </p:blipFill>
        <p:spPr bwMode="auto">
          <a:xfrm>
            <a:off x="428625" y="5214938"/>
            <a:ext cx="1928813" cy="285750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2" name="Рисунок 17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84615" r="73763" b="9232"/>
          <a:stretch>
            <a:fillRect/>
          </a:stretch>
        </p:blipFill>
        <p:spPr bwMode="auto">
          <a:xfrm>
            <a:off x="428625" y="4714875"/>
            <a:ext cx="1928813" cy="357188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3" name="Рисунок 18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91429" r="69725" b="3078"/>
          <a:stretch>
            <a:fillRect/>
          </a:stretch>
        </p:blipFill>
        <p:spPr bwMode="auto">
          <a:xfrm>
            <a:off x="357188" y="4214813"/>
            <a:ext cx="2000250" cy="357187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5374" name="Рисунок 19" descr="C:\Documents and Settings\Толя\Мои документы\кровь 4.bmp"/>
          <p:cNvPicPr>
            <a:picLocks noChangeAspect="1" noChangeArrowheads="1"/>
          </p:cNvPicPr>
          <p:nvPr/>
        </p:nvPicPr>
        <p:blipFill>
          <a:blip r:embed="rId3" cstate="print"/>
          <a:srcRect t="27051" r="69478" b="67738"/>
          <a:stretch>
            <a:fillRect/>
          </a:stretch>
        </p:blipFill>
        <p:spPr bwMode="auto">
          <a:xfrm>
            <a:off x="285750" y="2071688"/>
            <a:ext cx="2000250" cy="357187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mtClean="0"/>
              <a:t>Информационные источники: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ru-RU" sz="2000" dirty="0" smtClean="0"/>
              <a:t>1. Библиотека Электронных Наглядных пособий. Биология 6-9 класс</a:t>
            </a:r>
          </a:p>
          <a:p>
            <a:pPr>
              <a:defRPr/>
            </a:pPr>
            <a:r>
              <a:rPr lang="ru-RU" sz="2000" dirty="0" smtClean="0"/>
              <a:t>2. Учебное электронное издание. Лабораторный практикум. Биология 6-11 класс.</a:t>
            </a:r>
          </a:p>
          <a:p>
            <a:pPr>
              <a:defRPr/>
            </a:pPr>
            <a:r>
              <a:rPr lang="ru-RU" sz="2000" dirty="0" smtClean="0"/>
              <a:t>3. Биология. Анатомия и физиология человека 9 класс. </a:t>
            </a:r>
            <a:r>
              <a:rPr lang="ru-RU" sz="2000" dirty="0" err="1" smtClean="0"/>
              <a:t>Мультимедийное</a:t>
            </a:r>
            <a:r>
              <a:rPr lang="ru-RU" sz="2000" dirty="0" smtClean="0"/>
              <a:t>  учебное пособие нового образца. Просвещение.</a:t>
            </a:r>
          </a:p>
          <a:p>
            <a:pPr>
              <a:defRPr/>
            </a:pPr>
            <a:r>
              <a:rPr lang="ru-RU" sz="2000" dirty="0" smtClean="0"/>
              <a:t>4. Сонин Н. И. Биология . 8 класс. Человек: Учеб. для </a:t>
            </a:r>
            <a:r>
              <a:rPr lang="ru-RU" sz="2000" dirty="0" err="1" smtClean="0"/>
              <a:t>общеобразоват</a:t>
            </a:r>
            <a:r>
              <a:rPr lang="ru-RU" sz="2000" dirty="0" smtClean="0"/>
              <a:t>. учреждений / Н. И. Сонин, М. Р. </a:t>
            </a:r>
            <a:r>
              <a:rPr lang="ru-RU" sz="2000" dirty="0" err="1" smtClean="0"/>
              <a:t>Сапин</a:t>
            </a:r>
            <a:r>
              <a:rPr lang="ru-RU" sz="2000" dirty="0" smtClean="0"/>
              <a:t>. – 6-е изд., стереотип. – М.: Дрофа, 2004.- 216 с.: ил.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7" name="Rectangle 5"/>
          <p:cNvSpPr>
            <a:spLocks noGrp="1" noChangeArrowheads="1"/>
          </p:cNvSpPr>
          <p:nvPr>
            <p:ph sz="quarter" idx="4294967295"/>
          </p:nvPr>
        </p:nvSpPr>
        <p:spPr>
          <a:xfrm>
            <a:off x="1071563" y="1857375"/>
            <a:ext cx="2000250" cy="11144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i="1" u="sng" dirty="0" smtClean="0"/>
              <a:t>Сердце</a:t>
            </a:r>
          </a:p>
        </p:txBody>
      </p:sp>
      <p:sp>
        <p:nvSpPr>
          <p:cNvPr id="8199" name="Rectangle 7"/>
          <p:cNvSpPr>
            <a:spLocks noGrp="1" noChangeArrowheads="1"/>
          </p:cNvSpPr>
          <p:nvPr>
            <p:ph sz="half" idx="4294967295"/>
          </p:nvPr>
        </p:nvSpPr>
        <p:spPr>
          <a:xfrm>
            <a:off x="4929188" y="2571750"/>
            <a:ext cx="3643312" cy="29003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3600" b="1" i="1" u="sng" dirty="0" smtClean="0"/>
              <a:t>Сосуды:</a:t>
            </a:r>
          </a:p>
          <a:p>
            <a:pPr eaLnBrk="1" hangingPunct="1">
              <a:defRPr/>
            </a:pPr>
            <a:r>
              <a:rPr lang="ru-RU" sz="2800" b="1" dirty="0" smtClean="0"/>
              <a:t>артерии,</a:t>
            </a:r>
          </a:p>
          <a:p>
            <a:pPr eaLnBrk="1" hangingPunct="1">
              <a:defRPr/>
            </a:pPr>
            <a:r>
              <a:rPr lang="ru-RU" sz="2800" b="1" dirty="0" smtClean="0"/>
              <a:t>вены,</a:t>
            </a:r>
          </a:p>
          <a:p>
            <a:pPr eaLnBrk="1" hangingPunct="1">
              <a:defRPr/>
            </a:pPr>
            <a:r>
              <a:rPr lang="ru-RU" sz="2800" b="1" dirty="0" smtClean="0"/>
              <a:t>капилляры.</a:t>
            </a:r>
          </a:p>
        </p:txBody>
      </p:sp>
      <p:pic>
        <p:nvPicPr>
          <p:cNvPr id="6" name="Рисунок 5" descr="сердце 1.bmp"/>
          <p:cNvPicPr>
            <a:picLocks noChangeAspect="1"/>
          </p:cNvPicPr>
          <p:nvPr/>
        </p:nvPicPr>
        <p:blipFill>
          <a:blip r:embed="rId3" cstate="print"/>
          <a:srcRect l="45085" t="3368" r="1835" b="27979"/>
          <a:stretch>
            <a:fillRect/>
          </a:stretch>
        </p:blipFill>
        <p:spPr>
          <a:xfrm>
            <a:off x="357158" y="2786058"/>
            <a:ext cx="3857652" cy="378621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1071538" y="214290"/>
            <a:ext cx="6412333" cy="1754326"/>
          </a:xfrm>
          <a:prstGeom prst="rect">
            <a:avLst/>
          </a:prstGeom>
          <a:noFill/>
        </p:spPr>
        <p:txBody>
          <a:bodyPr wrap="none">
            <a:prstTxWarp prst="textTriangleInverted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Органы </a:t>
            </a:r>
          </a:p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кровообращения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9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81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4500"/>
                            </p:stCondLst>
                            <p:childTnLst>
                              <p:par>
                                <p:cTn id="23" presetID="50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1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500"/>
                            </p:stCondLst>
                            <p:childTnLst>
                              <p:par>
                                <p:cTn id="29" presetID="50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1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8500"/>
                            </p:stCondLst>
                            <p:childTnLst>
                              <p:par>
                                <p:cTn id="35" presetID="50" presetClass="entr" presetSubtype="0" decel="10000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81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артерии и вены.bmp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0" contrast="20000"/>
          </a:blip>
          <a:srcRect l="63719" t="85461" r="5197" b="4276"/>
          <a:stretch>
            <a:fillRect/>
          </a:stretch>
        </p:blipFill>
        <p:spPr>
          <a:xfrm>
            <a:off x="857224" y="5857892"/>
            <a:ext cx="3429024" cy="857256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8" name="Рисунок 7" descr="артерии и вены.bmp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0" contrast="20000"/>
          </a:blip>
          <a:srcRect l="1124" t="12987" r="65723" b="78849"/>
          <a:stretch>
            <a:fillRect/>
          </a:stretch>
        </p:blipFill>
        <p:spPr>
          <a:xfrm>
            <a:off x="4714876" y="142852"/>
            <a:ext cx="4214842" cy="785818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артерии и вены.bmp"/>
          <p:cNvPicPr>
            <a:picLocks noChangeAspect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46535" t="1973" b="16956"/>
          <a:stretch>
            <a:fillRect/>
          </a:stretch>
        </p:blipFill>
        <p:spPr>
          <a:xfrm>
            <a:off x="2285984" y="928670"/>
            <a:ext cx="4161840" cy="4778408"/>
          </a:xfrm>
          <a:prstGeom prst="rect">
            <a:avLst/>
          </a:prstGeom>
          <a:ln w="38100" cap="sq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8" name="Содержимое 17"/>
          <p:cNvSpPr>
            <a:spLocks noGrp="1"/>
          </p:cNvSpPr>
          <p:nvPr>
            <p:ph sz="quarter" idx="4294967295"/>
          </p:nvPr>
        </p:nvSpPr>
        <p:spPr>
          <a:xfrm>
            <a:off x="6215063" y="1857375"/>
            <a:ext cx="2928937" cy="4643438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Стенки артерий и вен состоят из 3 оболочек: внутренней , средней и наружной. В отличие от вен в стенках артерий имеется большое количество эластичных волокон. В венах внутренняя оболочка имеет клапаны</a:t>
            </a: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12" name="Рисунок 11" descr="артерии и вены 2.bmp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928813"/>
            <a:ext cx="2143125" cy="247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7" name="Рисунок 12" descr="артерия.bmp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3438" y="928688"/>
            <a:ext cx="1785937" cy="1714500"/>
          </a:xfrm>
          <a:prstGeom prst="rect">
            <a:avLst/>
          </a:prstGeom>
          <a:ln w="38100" cap="sq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128" name="Рисунок 13" descr="вена.bmp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14500" y="4143375"/>
            <a:ext cx="1643063" cy="1641475"/>
          </a:xfrm>
          <a:prstGeom prst="rect">
            <a:avLst/>
          </a:prstGeom>
          <a:ln w="38100" cap="sq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142844" y="142852"/>
            <a:ext cx="3000396" cy="1285884"/>
          </a:xfrm>
          <a:prstGeom prst="rect">
            <a:avLst/>
          </a:prstGeom>
          <a:noFill/>
        </p:spPr>
        <p:txBody>
          <a:bodyPr wrap="none">
            <a:prstTxWarp prst="textFadeRight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66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Сосуды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0"/>
                            </p:stCondLst>
                            <p:childTnLst>
                              <p:par>
                                <p:cTn id="17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500"/>
                            </p:stCondLst>
                            <p:childTnLst>
                              <p:par>
                                <p:cTn id="21" presetID="29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5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Рисунок 6" descr="капиляры.bmp"/>
          <p:cNvPicPr>
            <a:picLocks noChangeAspect="1"/>
          </p:cNvPicPr>
          <p:nvPr/>
        </p:nvPicPr>
        <p:blipFill>
          <a:blip r:embed="rId4" cstate="print">
            <a:lum bright="40000" contrast="40000"/>
          </a:blip>
          <a:srcRect l="57936" t="4478" r="8072" b="83582"/>
          <a:stretch>
            <a:fillRect/>
          </a:stretch>
        </p:blipFill>
        <p:spPr bwMode="auto">
          <a:xfrm>
            <a:off x="500063" y="357188"/>
            <a:ext cx="4572000" cy="1143000"/>
          </a:xfrm>
          <a:prstGeom prst="rect">
            <a:avLst/>
          </a:prstGeom>
          <a:ln w="38100" cap="sq">
            <a:solidFill>
              <a:schemeClr val="bg1">
                <a:lumMod val="60000"/>
                <a:lumOff val="4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147" name="Рисунок 7" descr="капиляры.bmp"/>
          <p:cNvPicPr>
            <a:picLocks noChangeAspect="1"/>
          </p:cNvPicPr>
          <p:nvPr/>
        </p:nvPicPr>
        <p:blipFill>
          <a:blip r:embed="rId4" cstate="print">
            <a:lum bright="10000" contrast="10000"/>
          </a:blip>
          <a:srcRect t="33897"/>
          <a:stretch>
            <a:fillRect/>
          </a:stretch>
        </p:blipFill>
        <p:spPr bwMode="auto">
          <a:xfrm>
            <a:off x="785813" y="1643063"/>
            <a:ext cx="7286625" cy="5072062"/>
          </a:xfrm>
          <a:prstGeom prst="rect">
            <a:avLst/>
          </a:prstGeom>
          <a:ln w="38100" cap="sq">
            <a:solidFill>
              <a:schemeClr val="tx2">
                <a:lumMod val="50000"/>
              </a:schemeClr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2" name="{C7DF8667-BD75-43E3-8444-49D9D615B5D9}.wmv">
            <a:hlinkClick r:id="" action="ppaction://media"/>
          </p:cNvPr>
          <p:cNvPicPr>
            <a:picLocks noGrp="1" noRot="1" noChangeAspect="1"/>
          </p:cNvPicPr>
          <p:nvPr>
            <p:ph sz="quarter" idx="1"/>
            <a:videoFile r:link="rId1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42875" y="1785938"/>
            <a:ext cx="2395538" cy="2171700"/>
          </a:xfrm>
        </p:spPr>
      </p:pic>
      <p:pic>
        <p:nvPicPr>
          <p:cNvPr id="13" name="{17F55E53-1E6B-476C-B4B6-4ADDC718BAB3}.wmv">
            <a:hlinkClick r:id="" action="ppaction://media"/>
          </p:cNvPr>
          <p:cNvPicPr>
            <a:picLocks noGrp="1" noRot="1" noChangeAspect="1"/>
          </p:cNvPicPr>
          <p:nvPr>
            <p:ph sz="quarter" idx="2"/>
            <a:videoFile r:link="rId2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928688" y="4714875"/>
            <a:ext cx="2824162" cy="1957388"/>
          </a:xfrm>
        </p:spPr>
      </p:pic>
      <p:sp>
        <p:nvSpPr>
          <p:cNvPr id="9" name="Содержимое 8"/>
          <p:cNvSpPr>
            <a:spLocks noGrp="1"/>
          </p:cNvSpPr>
          <p:nvPr>
            <p:ph sz="quarter" idx="3"/>
          </p:nvPr>
        </p:nvSpPr>
        <p:spPr>
          <a:xfrm>
            <a:off x="6429375" y="642938"/>
            <a:ext cx="2571750" cy="4357687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В большинстве случаев капилляры образуют </a:t>
            </a:r>
            <a:r>
              <a:rPr lang="ru-RU" sz="2000" dirty="0" err="1" smtClean="0"/>
              <a:t>артериально</a:t>
            </a:r>
            <a:r>
              <a:rPr lang="ru-RU" sz="2000" dirty="0" smtClean="0"/>
              <a:t> - венозную сеть. В ней можно различить артериальные капилляры со стороны артерий и венозные - со стороны вен. </a:t>
            </a:r>
            <a:endParaRPr lang="ru-RU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4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video>
            <p:video>
              <p:cMediaNode>
                <p:cTn id="25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Содержимое 17"/>
          <p:cNvSpPr>
            <a:spLocks noGrp="1"/>
          </p:cNvSpPr>
          <p:nvPr>
            <p:ph sz="half" idx="1"/>
          </p:nvPr>
        </p:nvSpPr>
        <p:spPr>
          <a:xfrm>
            <a:off x="214313" y="1143000"/>
            <a:ext cx="4357687" cy="1428750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dirty="0" smtClean="0"/>
              <a:t>   </a:t>
            </a:r>
            <a:r>
              <a:rPr lang="ru-RU" sz="2000" b="1" dirty="0" smtClean="0"/>
              <a:t>Средняя масса -</a:t>
            </a:r>
            <a:r>
              <a:rPr lang="ru-RU" sz="2400" b="1" dirty="0" smtClean="0"/>
              <a:t>250-300 г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000" b="1" dirty="0" smtClean="0"/>
              <a:t>	Находится внутри околосердечной сумки.</a:t>
            </a:r>
            <a:endParaRPr lang="ru-RU" sz="2000" b="1" dirty="0"/>
          </a:p>
        </p:txBody>
      </p:sp>
      <p:pic>
        <p:nvPicPr>
          <p:cNvPr id="20" name="{121A1D04-8AEC-4452-B66A-E34D57361138}.wmv">
            <a:hlinkClick r:id="" action="ppaction://media"/>
          </p:cNvPr>
          <p:cNvPicPr>
            <a:picLocks noGrp="1" noRot="1" noChangeAspect="1"/>
          </p:cNvPicPr>
          <p:nvPr>
            <p:ph sz="quarter" idx="2"/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000625" y="1571625"/>
            <a:ext cx="3810000" cy="28575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40000"/>
                <a:lumOff val="60000"/>
              </a:schemeClr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Содержимое 6"/>
          <p:cNvSpPr>
            <a:spLocks noGrp="1"/>
          </p:cNvSpPr>
          <p:nvPr>
            <p:ph sz="quarter" idx="3"/>
          </p:nvPr>
        </p:nvSpPr>
        <p:spPr>
          <a:xfrm>
            <a:off x="4357688" y="4500563"/>
            <a:ext cx="4610100" cy="2171700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Это орган относительно небольших размеров, примерно со сжатый кулак.</a:t>
            </a:r>
          </a:p>
          <a:p>
            <a:pPr>
              <a:defRPr/>
            </a:pPr>
            <a:r>
              <a:rPr lang="ru-RU" sz="2000" dirty="0" smtClean="0"/>
              <a:t>В основном состоит из мышечной ткани – миокарда, благодаря которому оно постоянно перекачивает кровь.</a:t>
            </a:r>
            <a:endParaRPr lang="ru-RU" sz="2000" dirty="0"/>
          </a:p>
        </p:txBody>
      </p:sp>
      <p:pic>
        <p:nvPicPr>
          <p:cNvPr id="15" name="Рисунок 14" descr="сердце 1.bmp"/>
          <p:cNvPicPr>
            <a:picLocks noChangeAspect="1"/>
          </p:cNvPicPr>
          <p:nvPr/>
        </p:nvPicPr>
        <p:blipFill>
          <a:blip r:embed="rId5" cstate="print"/>
          <a:srcRect l="44917" t="487" r="1810" b="25180"/>
          <a:stretch>
            <a:fillRect/>
          </a:stretch>
        </p:blipFill>
        <p:spPr>
          <a:xfrm>
            <a:off x="214282" y="2786058"/>
            <a:ext cx="3643338" cy="3857652"/>
          </a:xfrm>
          <a:prstGeom prst="ellipse">
            <a:avLst/>
          </a:prstGeom>
          <a:ln w="63500" cap="rnd">
            <a:solidFill>
              <a:schemeClr val="accent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2928926" y="0"/>
            <a:ext cx="4143404" cy="1214422"/>
          </a:xfrm>
          <a:prstGeom prst="rect">
            <a:avLst/>
          </a:prstGeom>
          <a:noFill/>
        </p:spPr>
        <p:txBody>
          <a:bodyPr wrap="none">
            <a:prstTxWarp prst="textArchDownPour">
              <a:avLst/>
            </a:prstTxWarp>
            <a:spAutoFit/>
          </a:bodyPr>
          <a:lstStyle/>
          <a:p>
            <a:pPr algn="ctr">
              <a:defRPr/>
            </a:pPr>
            <a:r>
              <a:rPr lang="ru-RU" sz="5400" b="1" dirty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Сердце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27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80"/>
                                        <p:tgtEl>
                                          <p:spTgt spid="1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440"/>
                            </p:stCondLst>
                            <p:childTnLst>
                              <p:par>
                                <p:cTn id="16" presetID="18" presetClass="entr" presetSubtype="1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440"/>
                            </p:stCondLst>
                            <p:childTnLst>
                              <p:par>
                                <p:cTn id="20" presetID="18" presetClass="entr" presetSubtype="12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440"/>
                            </p:stCondLst>
                            <p:childTnLst>
                              <p:par>
                                <p:cTn id="24" presetID="8" presetClass="entr" presetSubtype="16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2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vide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6"/>
          <p:cNvSpPr>
            <a:spLocks noGrp="1"/>
          </p:cNvSpPr>
          <p:nvPr>
            <p:ph sz="quarter" idx="2"/>
          </p:nvPr>
        </p:nvSpPr>
        <p:spPr>
          <a:xfrm>
            <a:off x="5500688" y="3143250"/>
            <a:ext cx="3471862" cy="1328738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Левое предсердие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Правое предсердие</a:t>
            </a:r>
            <a:endParaRPr lang="ru-RU" sz="2800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5534025" y="4500563"/>
            <a:ext cx="3395663" cy="1362075"/>
          </a:xfrm>
        </p:spPr>
        <p:txBody>
          <a:bodyPr/>
          <a:lstStyle/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Левый желудочек</a:t>
            </a:r>
          </a:p>
          <a:p>
            <a:pPr>
              <a:buFont typeface="Wingdings" pitchFamily="2" charset="2"/>
              <a:buNone/>
              <a:defRPr/>
            </a:pPr>
            <a:r>
              <a:rPr lang="ru-RU" sz="2800" dirty="0" smtClean="0"/>
              <a:t>Правый желудочек</a:t>
            </a:r>
            <a:endParaRPr lang="ru-RU" sz="2800" dirty="0"/>
          </a:p>
        </p:txBody>
      </p:sp>
      <p:pic>
        <p:nvPicPr>
          <p:cNvPr id="6" name="Рисунок 5" descr="сердце 3.bmp"/>
          <p:cNvPicPr>
            <a:picLocks noChangeAspect="1"/>
          </p:cNvPicPr>
          <p:nvPr/>
        </p:nvPicPr>
        <p:blipFill>
          <a:blip r:embed="rId3" cstate="print"/>
          <a:srcRect r="42924"/>
          <a:stretch>
            <a:fillRect/>
          </a:stretch>
        </p:blipFill>
        <p:spPr>
          <a:xfrm>
            <a:off x="1142976" y="1285860"/>
            <a:ext cx="4321406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bg1">
                <a:lumMod val="40000"/>
                <a:lumOff val="6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197" name="TextBox 13"/>
          <p:cNvSpPr txBox="1">
            <a:spLocks noChangeArrowheads="1"/>
          </p:cNvSpPr>
          <p:nvPr/>
        </p:nvSpPr>
        <p:spPr bwMode="auto">
          <a:xfrm>
            <a:off x="0" y="5143500"/>
            <a:ext cx="2143125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Створчатый клапан</a:t>
            </a:r>
          </a:p>
        </p:txBody>
      </p:sp>
      <p:sp>
        <p:nvSpPr>
          <p:cNvPr id="8198" name="TextBox 14"/>
          <p:cNvSpPr txBox="1">
            <a:spLocks noChangeArrowheads="1"/>
          </p:cNvSpPr>
          <p:nvPr/>
        </p:nvSpPr>
        <p:spPr bwMode="auto">
          <a:xfrm>
            <a:off x="0" y="2357438"/>
            <a:ext cx="1928813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000" b="1"/>
              <a:t>Полулунный клапан</a:t>
            </a:r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 flipV="1">
            <a:off x="1285875" y="4786313"/>
            <a:ext cx="1071563" cy="357187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22" name="Прямая соединительная линия 21"/>
          <p:cNvCxnSpPr/>
          <p:nvPr/>
        </p:nvCxnSpPr>
        <p:spPr>
          <a:xfrm>
            <a:off x="1357313" y="2857500"/>
            <a:ext cx="1714500" cy="500063"/>
          </a:xfrm>
          <a:prstGeom prst="line">
            <a:avLst/>
          </a:prstGeom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sp>
        <p:nvSpPr>
          <p:cNvPr id="10" name="Прямоугольник 9"/>
          <p:cNvSpPr/>
          <p:nvPr/>
        </p:nvSpPr>
        <p:spPr>
          <a:xfrm>
            <a:off x="1000100" y="142852"/>
            <a:ext cx="6330580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5715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blipFill>
                  <a:blip r:embed="rId4"/>
                  <a:tile tx="0" ty="0" sx="100000" sy="100000" flip="none" algn="tl"/>
                </a:blip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Строение сердца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500"/>
                            </p:stCondLst>
                            <p:childTnLst>
                              <p:par>
                                <p:cTn id="11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4500"/>
                            </p:stCondLst>
                            <p:childTnLst>
                              <p:par>
                                <p:cTn id="22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Работа сердца.</a:t>
            </a:r>
            <a:r>
              <a:rPr lang="ru-RU" dirty="0" smtClean="0"/>
              <a:t> </a:t>
            </a:r>
            <a:r>
              <a:rPr lang="ru-RU" sz="2000" dirty="0" smtClean="0"/>
              <a:t>видео</a:t>
            </a:r>
            <a:endParaRPr lang="ru-RU" sz="2000" dirty="0"/>
          </a:p>
        </p:txBody>
      </p:sp>
      <p:pic>
        <p:nvPicPr>
          <p:cNvPr id="5" name="{A8A969C6-BAD0-4A9D-B2C6-379CE48577ED}.wmv">
            <a:hlinkClick r:id="" action="ppaction://media"/>
          </p:cNvPr>
          <p:cNvPicPr>
            <a:picLocks noGrp="1" noRot="1" noChangeAspect="1"/>
          </p:cNvPicPr>
          <p:nvPr>
            <p:ph sz="half" idx="2"/>
            <a:videoFile r:link="rId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71500" y="1714500"/>
            <a:ext cx="5143500" cy="488632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bg2">
                <a:lumMod val="40000"/>
                <a:lumOff val="60000"/>
              </a:schemeClr>
            </a:solidFill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Содержимое 8"/>
          <p:cNvSpPr>
            <a:spLocks noGrp="1"/>
          </p:cNvSpPr>
          <p:nvPr>
            <p:ph sz="quarter" idx="4"/>
          </p:nvPr>
        </p:nvSpPr>
        <p:spPr>
          <a:xfrm>
            <a:off x="5786438" y="1643063"/>
            <a:ext cx="3184525" cy="4929187"/>
          </a:xfrm>
        </p:spPr>
        <p:txBody>
          <a:bodyPr/>
          <a:lstStyle/>
          <a:p>
            <a:pPr>
              <a:defRPr/>
            </a:pPr>
            <a:r>
              <a:rPr lang="ru-RU" sz="2000" dirty="0" smtClean="0"/>
              <a:t>Правые предсердие и желудочек несут венозную кровь - здесь завершается большой и начинается малый круг кровообращения.</a:t>
            </a:r>
          </a:p>
          <a:p>
            <a:pPr>
              <a:defRPr/>
            </a:pPr>
            <a:r>
              <a:rPr lang="ru-RU" sz="2000" dirty="0" smtClean="0"/>
              <a:t>В левом предсердии заканчивается малый круг кровообращения,  из левого желудочка артериальная кровь поступает в большой круг кровообращения.  </a:t>
            </a:r>
            <a:endParaRPr lang="ru-RU" sz="20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142976" y="0"/>
            <a:ext cx="6888425" cy="923330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ru-RU" sz="5400" b="1" dirty="0">
                <a:ln w="50800"/>
                <a:blipFill>
                  <a:blip r:embed="rId4"/>
                  <a:tile tx="0" ty="0" sx="100000" sy="100000" flip="none" algn="tl"/>
                </a:blipFill>
                <a:effectLst>
                  <a:glow rad="228600">
                    <a:schemeClr val="accent1">
                      <a:satMod val="175000"/>
                      <a:alpha val="40000"/>
                    </a:schemeClr>
                  </a:glow>
                </a:effectLst>
              </a:rPr>
              <a:t>Кровообращение.</a:t>
            </a:r>
            <a:r>
              <a:rPr lang="ru-RU" sz="5400" b="1" dirty="0">
                <a:ln w="50800"/>
                <a:blipFill>
                  <a:blip r:embed="rId4"/>
                  <a:tile tx="0" ty="0" sx="100000" sy="100000" flip="none" algn="tl"/>
                </a:blipFill>
              </a:rPr>
              <a:t> </a:t>
            </a:r>
          </a:p>
        </p:txBody>
      </p:sp>
    </p:spTree>
  </p:cSld>
  <p:clrMapOvr>
    <a:masterClrMapping/>
  </p:clrMapOvr>
  <p:transition>
    <p:dissolve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4643438" y="142875"/>
            <a:ext cx="4500562" cy="1500188"/>
          </a:xfrm>
        </p:spPr>
        <p:txBody>
          <a:bodyPr/>
          <a:lstStyle/>
          <a:p>
            <a:pPr eaLnBrk="1" hangingPunct="1">
              <a:defRPr/>
            </a:pP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3600" b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Большой круг кровообращения</a:t>
            </a:r>
            <a:r>
              <a:rPr lang="ru-RU" sz="4000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.</a:t>
            </a:r>
          </a:p>
        </p:txBody>
      </p:sp>
      <p:sp>
        <p:nvSpPr>
          <p:cNvPr id="17416" name="Rectangle 8"/>
          <p:cNvSpPr>
            <a:spLocks noGrp="1" noChangeArrowheads="1"/>
          </p:cNvSpPr>
          <p:nvPr>
            <p:ph sz="quarter" idx="4294967295"/>
          </p:nvPr>
        </p:nvSpPr>
        <p:spPr>
          <a:xfrm>
            <a:off x="4929188" y="4857750"/>
            <a:ext cx="4214812" cy="172085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      Начинается в левом    		желудочке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     Заканчивается в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правом предсердии</a:t>
            </a:r>
          </a:p>
        </p:txBody>
      </p:sp>
      <p:pic>
        <p:nvPicPr>
          <p:cNvPr id="17419" name="Picture 11" descr="сердц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25" y="2214563"/>
            <a:ext cx="1679575" cy="2214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Рисунок 10" descr="бол круг.bmp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 contrast="40000"/>
          </a:blip>
          <a:srcRect/>
          <a:stretch>
            <a:fillRect/>
          </a:stretch>
        </p:blipFill>
        <p:spPr>
          <a:xfrm>
            <a:off x="214282" y="142852"/>
            <a:ext cx="4500594" cy="6530695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 rot="16200000" flipV="1">
            <a:off x="7500937" y="4286251"/>
            <a:ext cx="785813" cy="500062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rot="5400000" flipH="1" flipV="1">
            <a:off x="4305301" y="4052887"/>
            <a:ext cx="2786062" cy="1395413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4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15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4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80"/>
                                        <p:tgtEl>
                                          <p:spTgt spid="174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40"/>
                            </p:stCondLst>
                            <p:childTnLst>
                              <p:par>
                                <p:cTn id="23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540"/>
                            </p:stCondLst>
                            <p:childTnLst>
                              <p:par>
                                <p:cTn id="30" presetID="27" presetClass="entr" presetSubtype="0" fill="hold" nodeType="afterEffect">
                                  <p:stCondLst>
                                    <p:cond delay="100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2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3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80"/>
                                        <p:tgtEl>
                                          <p:spTgt spid="174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7140"/>
                            </p:stCondLst>
                            <p:childTnLst>
                              <p:par>
                                <p:cTn id="36" presetID="27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8" dur="80"/>
                                        <p:tgtEl>
                                          <p:spTgt spid="17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9" dur="80"/>
                                        <p:tgtEl>
                                          <p:spTgt spid="17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0" dur="80"/>
                                        <p:tgtEl>
                                          <p:spTgt spid="174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7820"/>
                            </p:stCondLst>
                            <p:childTnLst>
                              <p:par>
                                <p:cTn id="42" presetID="39" presetClass="entr" presetSubtype="0" ac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"/>
          <p:cNvSpPr>
            <a:spLocks noGrp="1" noChangeArrowheads="1"/>
          </p:cNvSpPr>
          <p:nvPr>
            <p:ph type="title" sz="quarter" idx="4294967295"/>
          </p:nvPr>
        </p:nvSpPr>
        <p:spPr>
          <a:xfrm>
            <a:off x="571500" y="214313"/>
            <a:ext cx="8001000" cy="1500187"/>
          </a:xfrm>
        </p:spPr>
        <p:txBody>
          <a:bodyPr/>
          <a:lstStyle/>
          <a:p>
            <a:pPr eaLnBrk="1" hangingPunct="1">
              <a:defRPr/>
            </a:pPr>
            <a:r>
              <a:rPr lang="ru-RU" sz="3600" b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  <a:t>Малый круг кровообращения.</a:t>
            </a:r>
            <a:br>
              <a:rPr lang="ru-RU" sz="3600" b="1" dirty="0" smtClean="0">
                <a:solidFill>
                  <a:schemeClr val="bg1">
                    <a:lumMod val="20000"/>
                    <a:lumOff val="80000"/>
                  </a:schemeClr>
                </a:solidFill>
              </a:rPr>
            </a:br>
            <a:endParaRPr lang="ru-RU" sz="3600" b="1" dirty="0" smtClean="0">
              <a:solidFill>
                <a:schemeClr val="bg1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7415" name="Rectangle 7"/>
          <p:cNvSpPr>
            <a:spLocks noGrp="1" noChangeArrowheads="1"/>
          </p:cNvSpPr>
          <p:nvPr>
            <p:ph sz="quarter" idx="4294967295"/>
          </p:nvPr>
        </p:nvSpPr>
        <p:spPr>
          <a:xfrm>
            <a:off x="142875" y="3922713"/>
            <a:ext cx="4214813" cy="24352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начинается в правом 			желудочке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400" dirty="0" smtClean="0"/>
              <a:t>       Заканчивается в левом 		предсердии</a:t>
            </a:r>
          </a:p>
        </p:txBody>
      </p:sp>
      <p:pic>
        <p:nvPicPr>
          <p:cNvPr id="11268" name="Picture 11" descr="сердц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35175" y="1357313"/>
            <a:ext cx="1751013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мал круг.bmp"/>
          <p:cNvPicPr>
            <a:picLocks noChangeAspect="1"/>
          </p:cNvPicPr>
          <p:nvPr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30000" contrast="40000"/>
          </a:blip>
          <a:srcRect l="3718" t="6557" r="5835" b="9836"/>
          <a:stretch>
            <a:fillRect/>
          </a:stretch>
        </p:blipFill>
        <p:spPr>
          <a:xfrm>
            <a:off x="4500562" y="2928934"/>
            <a:ext cx="4429156" cy="3643338"/>
          </a:xfrm>
          <a:prstGeom prst="rect">
            <a:avLst/>
          </a:prstGeom>
        </p:spPr>
      </p:pic>
      <p:cxnSp>
        <p:nvCxnSpPr>
          <p:cNvPr id="16" name="Прямая со стрелкой 15"/>
          <p:cNvCxnSpPr/>
          <p:nvPr/>
        </p:nvCxnSpPr>
        <p:spPr>
          <a:xfrm rot="5400000" flipH="1" flipV="1">
            <a:off x="2465387" y="3821113"/>
            <a:ext cx="500063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/>
          <p:nvPr/>
        </p:nvCxnSpPr>
        <p:spPr>
          <a:xfrm rot="16200000" flipV="1">
            <a:off x="2500313" y="3500438"/>
            <a:ext cx="2143125" cy="428625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2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74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17" presetClass="entr" presetSubtype="1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4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17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Разрез">
  <a:themeElements>
    <a:clrScheme name="Разрез 1">
      <a:dk1>
        <a:srgbClr val="8C0000"/>
      </a:dk1>
      <a:lt1>
        <a:srgbClr val="FFFFFF"/>
      </a:lt1>
      <a:dk2>
        <a:srgbClr val="720000"/>
      </a:dk2>
      <a:lt2>
        <a:srgbClr val="FFFFCC"/>
      </a:lt2>
      <a:accent1>
        <a:srgbClr val="FF3300"/>
      </a:accent1>
      <a:accent2>
        <a:srgbClr val="BE7960"/>
      </a:accent2>
      <a:accent3>
        <a:srgbClr val="BCAAAA"/>
      </a:accent3>
      <a:accent4>
        <a:srgbClr val="DADADA"/>
      </a:accent4>
      <a:accent5>
        <a:srgbClr val="FFADAA"/>
      </a:accent5>
      <a:accent6>
        <a:srgbClr val="AC6D56"/>
      </a:accent6>
      <a:hlink>
        <a:srgbClr val="FFCC66"/>
      </a:hlink>
      <a:folHlink>
        <a:srgbClr val="FF9900"/>
      </a:folHlink>
    </a:clrScheme>
    <a:fontScheme name="Разрез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Разрез 1">
        <a:dk1>
          <a:srgbClr val="8C0000"/>
        </a:dk1>
        <a:lt1>
          <a:srgbClr val="FFFFFF"/>
        </a:lt1>
        <a:dk2>
          <a:srgbClr val="720000"/>
        </a:dk2>
        <a:lt2>
          <a:srgbClr val="FFFFCC"/>
        </a:lt2>
        <a:accent1>
          <a:srgbClr val="FF3300"/>
        </a:accent1>
        <a:accent2>
          <a:srgbClr val="BE7960"/>
        </a:accent2>
        <a:accent3>
          <a:srgbClr val="BCAAAA"/>
        </a:accent3>
        <a:accent4>
          <a:srgbClr val="DADADA"/>
        </a:accent4>
        <a:accent5>
          <a:srgbClr val="FFADAA"/>
        </a:accent5>
        <a:accent6>
          <a:srgbClr val="AC6D56"/>
        </a:accent6>
        <a:hlink>
          <a:srgbClr val="FFCC66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2">
        <a:dk1>
          <a:srgbClr val="674E2F"/>
        </a:dk1>
        <a:lt1>
          <a:srgbClr val="FFFFFF"/>
        </a:lt1>
        <a:dk2>
          <a:srgbClr val="533F27"/>
        </a:dk2>
        <a:lt2>
          <a:srgbClr val="D8B274"/>
        </a:lt2>
        <a:accent1>
          <a:srgbClr val="CC990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E2CAAA"/>
        </a:accent5>
        <a:accent6>
          <a:srgbClr val="81552A"/>
        </a:accent6>
        <a:hlink>
          <a:srgbClr val="FF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3">
        <a:dk1>
          <a:srgbClr val="646464"/>
        </a:dk1>
        <a:lt1>
          <a:srgbClr val="FFFFFF"/>
        </a:lt1>
        <a:dk2>
          <a:srgbClr val="545454"/>
        </a:dk2>
        <a:lt2>
          <a:srgbClr val="D4D4CE"/>
        </a:lt2>
        <a:accent1>
          <a:srgbClr val="49747D"/>
        </a:accent1>
        <a:accent2>
          <a:srgbClr val="8F9699"/>
        </a:accent2>
        <a:accent3>
          <a:srgbClr val="B3B3B3"/>
        </a:accent3>
        <a:accent4>
          <a:srgbClr val="DADADA"/>
        </a:accent4>
        <a:accent5>
          <a:srgbClr val="B1BCBF"/>
        </a:accent5>
        <a:accent6>
          <a:srgbClr val="81878A"/>
        </a:accent6>
        <a:hlink>
          <a:srgbClr val="8DC4D7"/>
        </a:hlink>
        <a:folHlink>
          <a:srgbClr val="7FB97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4">
        <a:dk1>
          <a:srgbClr val="3A7400"/>
        </a:dk1>
        <a:lt1>
          <a:srgbClr val="FFFFFF"/>
        </a:lt1>
        <a:dk2>
          <a:srgbClr val="2E5C00"/>
        </a:dk2>
        <a:lt2>
          <a:srgbClr val="FFFFFF"/>
        </a:lt2>
        <a:accent1>
          <a:srgbClr val="79CA02"/>
        </a:accent1>
        <a:accent2>
          <a:srgbClr val="008080"/>
        </a:accent2>
        <a:accent3>
          <a:srgbClr val="ADB5AA"/>
        </a:accent3>
        <a:accent4>
          <a:srgbClr val="DADADA"/>
        </a:accent4>
        <a:accent5>
          <a:srgbClr val="BEE1AA"/>
        </a:accent5>
        <a:accent6>
          <a:srgbClr val="007373"/>
        </a:accent6>
        <a:hlink>
          <a:srgbClr val="A8DE0E"/>
        </a:hlink>
        <a:folHlink>
          <a:srgbClr val="00CC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5">
        <a:dk1>
          <a:srgbClr val="008885"/>
        </a:dk1>
        <a:lt1>
          <a:srgbClr val="FFFFFF"/>
        </a:lt1>
        <a:dk2>
          <a:srgbClr val="007572"/>
        </a:dk2>
        <a:lt2>
          <a:srgbClr val="FFFF99"/>
        </a:lt2>
        <a:accent1>
          <a:srgbClr val="33CCCC"/>
        </a:accent1>
        <a:accent2>
          <a:srgbClr val="6D6FC7"/>
        </a:accent2>
        <a:accent3>
          <a:srgbClr val="AABDBC"/>
        </a:accent3>
        <a:accent4>
          <a:srgbClr val="DADADA"/>
        </a:accent4>
        <a:accent5>
          <a:srgbClr val="ADE2E2"/>
        </a:accent5>
        <a:accent6>
          <a:srgbClr val="6264B4"/>
        </a:accent6>
        <a:hlink>
          <a:srgbClr val="FFFFCC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6">
        <a:dk1>
          <a:srgbClr val="0000AC"/>
        </a:dk1>
        <a:lt1>
          <a:srgbClr val="FFFFFF"/>
        </a:lt1>
        <a:dk2>
          <a:srgbClr val="000086"/>
        </a:dk2>
        <a:lt2>
          <a:srgbClr val="CCFFFF"/>
        </a:lt2>
        <a:accent1>
          <a:srgbClr val="0099FF"/>
        </a:accent1>
        <a:accent2>
          <a:srgbClr val="00B000"/>
        </a:accent2>
        <a:accent3>
          <a:srgbClr val="AAAAC3"/>
        </a:accent3>
        <a:accent4>
          <a:srgbClr val="DADADA"/>
        </a:accent4>
        <a:accent5>
          <a:srgbClr val="AACAFF"/>
        </a:accent5>
        <a:accent6>
          <a:srgbClr val="009F00"/>
        </a:accent6>
        <a:hlink>
          <a:srgbClr val="FFE701"/>
        </a:hlink>
        <a:folHlink>
          <a:srgbClr val="FF99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7">
        <a:dk1>
          <a:srgbClr val="7474A2"/>
        </a:dk1>
        <a:lt1>
          <a:srgbClr val="FFFFFF"/>
        </a:lt1>
        <a:dk2>
          <a:srgbClr val="5E5E8E"/>
        </a:dk2>
        <a:lt2>
          <a:srgbClr val="D1D1DF"/>
        </a:lt2>
        <a:accent1>
          <a:srgbClr val="CC66FF"/>
        </a:accent1>
        <a:accent2>
          <a:srgbClr val="6666FF"/>
        </a:accent2>
        <a:accent3>
          <a:srgbClr val="B6B6C6"/>
        </a:accent3>
        <a:accent4>
          <a:srgbClr val="DADADA"/>
        </a:accent4>
        <a:accent5>
          <a:srgbClr val="E2B8FF"/>
        </a:accent5>
        <a:accent6>
          <a:srgbClr val="5C5CE7"/>
        </a:accent6>
        <a:hlink>
          <a:srgbClr val="FFCC99"/>
        </a:hlink>
        <a:folHlink>
          <a:srgbClr val="CC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Разрез 8">
        <a:dk1>
          <a:srgbClr val="000000"/>
        </a:dk1>
        <a:lt1>
          <a:srgbClr val="D0DAE2"/>
        </a:lt1>
        <a:dk2>
          <a:srgbClr val="000000"/>
        </a:dk2>
        <a:lt2>
          <a:srgbClr val="E7EDF1"/>
        </a:lt2>
        <a:accent1>
          <a:srgbClr val="33CCCC"/>
        </a:accent1>
        <a:accent2>
          <a:srgbClr val="0099CC"/>
        </a:accent2>
        <a:accent3>
          <a:srgbClr val="E4EAEE"/>
        </a:accent3>
        <a:accent4>
          <a:srgbClr val="000000"/>
        </a:accent4>
        <a:accent5>
          <a:srgbClr val="ADE2E2"/>
        </a:accent5>
        <a:accent6>
          <a:srgbClr val="008AB9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Разрез 9">
        <a:dk1>
          <a:srgbClr val="000000"/>
        </a:dk1>
        <a:lt1>
          <a:srgbClr val="FFFFFF"/>
        </a:lt1>
        <a:dk2>
          <a:srgbClr val="000000"/>
        </a:dk2>
        <a:lt2>
          <a:srgbClr val="E6E6E6"/>
        </a:lt2>
        <a:accent1>
          <a:srgbClr val="66CCFF"/>
        </a:accent1>
        <a:accent2>
          <a:srgbClr val="9999FF"/>
        </a:accent2>
        <a:accent3>
          <a:srgbClr val="FFFFFF"/>
        </a:accent3>
        <a:accent4>
          <a:srgbClr val="000000"/>
        </a:accent4>
        <a:accent5>
          <a:srgbClr val="B8E2FF"/>
        </a:accent5>
        <a:accent6>
          <a:srgbClr val="8A8AE7"/>
        </a:accent6>
        <a:hlink>
          <a:srgbClr val="3333CC"/>
        </a:hlink>
        <a:folHlink>
          <a:srgbClr val="008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Slit</Template>
  <TotalTime>830</TotalTime>
  <Words>416</Words>
  <Application>Microsoft Office PowerPoint</Application>
  <PresentationFormat>Экран (4:3)</PresentationFormat>
  <Paragraphs>66</Paragraphs>
  <Slides>16</Slides>
  <Notes>7</Notes>
  <HiddenSlides>0</HiddenSlides>
  <MMClips>4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Разрез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Работа сердца. видео</vt:lpstr>
      <vt:lpstr> Большой круг кровообращения.</vt:lpstr>
      <vt:lpstr>Малый круг кровообращения. </vt:lpstr>
      <vt:lpstr>Презентация PowerPoint</vt:lpstr>
      <vt:lpstr>Презентация PowerPoint</vt:lpstr>
      <vt:lpstr>Презентация PowerPoint</vt:lpstr>
      <vt:lpstr>Выберите правильный ответ.</vt:lpstr>
      <vt:lpstr>Разместите органы в порядке движения крови по малому кругу кровообращения! (выключить «показ слайдов»)</vt:lpstr>
      <vt:lpstr>Разместите органы кровообращения в порядке движения крови по большому кругу кровообращения. (Выключить «показ слайдов»)</vt:lpstr>
      <vt:lpstr>Информационные источники:</vt:lpstr>
    </vt:vector>
  </TitlesOfParts>
  <Company>Дом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Кровообращение</dc:title>
  <dc:creator>Брюшина Л. А.</dc:creator>
  <cp:lastModifiedBy>Кабинет 40</cp:lastModifiedBy>
  <cp:revision>83</cp:revision>
  <dcterms:created xsi:type="dcterms:W3CDTF">2009-01-10T14:32:30Z</dcterms:created>
  <dcterms:modified xsi:type="dcterms:W3CDTF">2014-02-22T04:46:53Z</dcterms:modified>
</cp:coreProperties>
</file>