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21.02.2014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500042"/>
            <a:ext cx="7851648" cy="1828800"/>
          </a:xfrm>
        </p:spPr>
        <p:txBody>
          <a:bodyPr/>
          <a:lstStyle/>
          <a:p>
            <a:r>
              <a:rPr lang="ru-RU" dirty="0" smtClean="0"/>
              <a:t>ВНУТРЕННИЙ ПОКОЙ</a:t>
            </a:r>
            <a:endParaRPr lang="ru-RU" dirty="0"/>
          </a:p>
        </p:txBody>
      </p:sp>
      <p:sp>
        <p:nvSpPr>
          <p:cNvPr id="3" name="Подзаголовок 2"/>
          <p:cNvSpPr>
            <a:spLocks noGrp="1"/>
          </p:cNvSpPr>
          <p:nvPr>
            <p:ph type="subTitle" idx="1"/>
          </p:nvPr>
        </p:nvSpPr>
        <p:spPr>
          <a:xfrm>
            <a:off x="5143504" y="4786322"/>
            <a:ext cx="3530344" cy="1409260"/>
          </a:xfrm>
        </p:spPr>
        <p:txBody>
          <a:bodyPr>
            <a:normAutofit/>
          </a:bodyPr>
          <a:lstStyle/>
          <a:p>
            <a:r>
              <a:rPr lang="ru-RU" sz="1600" dirty="0" smtClean="0"/>
              <a:t>Подготовила:</a:t>
            </a:r>
          </a:p>
          <a:p>
            <a:r>
              <a:rPr lang="ru-RU" sz="1600" dirty="0" smtClean="0"/>
              <a:t>Сидоренко Елена Владимировна,</a:t>
            </a:r>
          </a:p>
          <a:p>
            <a:r>
              <a:rPr lang="ru-RU" sz="1600" dirty="0" smtClean="0"/>
              <a:t>Педагог-психолог СОСШПА №7,</a:t>
            </a:r>
          </a:p>
          <a:p>
            <a:r>
              <a:rPr lang="ru-RU" sz="1600" dirty="0" smtClean="0"/>
              <a:t>Г. Павлодар </a:t>
            </a:r>
            <a:endParaRPr lang="ru-RU" sz="1600" dirty="0"/>
          </a:p>
        </p:txBody>
      </p:sp>
      <p:pic>
        <p:nvPicPr>
          <p:cNvPr id="14338" name="Picture 2" descr="http://go4.imgsmail.ru/imgpreview?key=http%3A//planetapozitiva.ru/kcfinder/uploads_blogs_new/images/Slide1.jpg&amp;mb=imgdb_preview_123"/>
          <p:cNvPicPr>
            <a:picLocks noChangeAspect="1" noChangeArrowheads="1"/>
          </p:cNvPicPr>
          <p:nvPr/>
        </p:nvPicPr>
        <p:blipFill>
          <a:blip r:embed="rId2"/>
          <a:srcRect/>
          <a:stretch>
            <a:fillRect/>
          </a:stretch>
        </p:blipFill>
        <p:spPr bwMode="auto">
          <a:xfrm>
            <a:off x="1357290" y="3143248"/>
            <a:ext cx="2357454" cy="250327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1142984"/>
            <a:ext cx="7851648" cy="1828800"/>
          </a:xfrm>
        </p:spPr>
        <p:txBody>
          <a:bodyPr>
            <a:normAutofit/>
          </a:bodyPr>
          <a:lstStyle/>
          <a:p>
            <a:pPr algn="just"/>
            <a:r>
              <a:rPr lang="ru-RU" sz="2000" dirty="0" smtClean="0">
                <a:solidFill>
                  <a:schemeClr val="tx1"/>
                </a:solidFill>
                <a:effectLst>
                  <a:outerShdw blurRad="38100" dist="38100" dir="2700000" algn="tl">
                    <a:srgbClr val="000000">
                      <a:alpha val="43137"/>
                    </a:srgbClr>
                  </a:outerShdw>
                </a:effectLst>
              </a:rPr>
              <a:t>Никакая плата за внутренний покой не будет чрезмерной. Покой — это гармоничное управление жизнью. Он полон жизненной энергии. Это сила, которая намного превосходит все наши земные знания. И тем не менее, он неотделим от нашего земного существования. Если мы откроем верные каналы внутри себя, этот покой можно будет почувствовать здесь и сейчас.</a:t>
            </a:r>
            <a:endParaRPr lang="ru-RU" sz="2000" dirty="0">
              <a:solidFill>
                <a:schemeClr val="tx1"/>
              </a:solidFill>
              <a:effectLst>
                <a:outerShdw blurRad="38100" dist="38100" dir="2700000" algn="tl">
                  <a:srgbClr val="000000">
                    <a:alpha val="43137"/>
                  </a:srgbClr>
                </a:outerShdw>
              </a:effectLst>
            </a:endParaRPr>
          </a:p>
        </p:txBody>
      </p:sp>
      <p:pic>
        <p:nvPicPr>
          <p:cNvPr id="1026" name="Picture 2" descr="http://go3.imgsmail.ru/imgpreview?key=http%3A//fit4brain.com/wp-content/uploads/2012/02/emptyboat.png&amp;mb=imgdb_preview_1959"/>
          <p:cNvPicPr>
            <a:picLocks noChangeAspect="1" noChangeArrowheads="1"/>
          </p:cNvPicPr>
          <p:nvPr/>
        </p:nvPicPr>
        <p:blipFill>
          <a:blip r:embed="rId2"/>
          <a:srcRect/>
          <a:stretch>
            <a:fillRect/>
          </a:stretch>
        </p:blipFill>
        <p:spPr bwMode="auto">
          <a:xfrm>
            <a:off x="2214546" y="3286124"/>
            <a:ext cx="4000528" cy="272763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42910" y="2143116"/>
            <a:ext cx="7851648" cy="3143272"/>
          </a:xfrm>
        </p:spPr>
        <p:txBody>
          <a:bodyPr>
            <a:noAutofit/>
          </a:bodyPr>
          <a:lstStyle/>
          <a:p>
            <a:pPr algn="just"/>
            <a:r>
              <a:rPr lang="ru-RU" sz="1800" dirty="0" smtClean="0">
                <a:solidFill>
                  <a:schemeClr val="tx1"/>
                </a:solidFill>
              </a:rPr>
              <a:t>Люди стремятся к постоянству, но при этом забывают или не осознают, что внешнее равно внутреннему. Если у Вас в голове происходит «броуновское» движение мыслей, если уснуть сложно потому, что, зациклившись, парочку таких настырных мыслишек доводят до полного умопомрачения, если после случайно оброненной фразы, которая вообще принципиального значения не имеет,  вы постоянно ловите себя на том, что думаете: если бы я сказал так, а он мне – так, а я ему так. Бред. Это уже было. Причем вчера.  </a:t>
            </a:r>
            <a:br>
              <a:rPr lang="ru-RU" sz="1800" dirty="0" smtClean="0">
                <a:solidFill>
                  <a:schemeClr val="tx1"/>
                </a:solidFill>
              </a:rPr>
            </a:br>
            <a:r>
              <a:rPr lang="ru-RU" sz="1800" dirty="0" smtClean="0">
                <a:solidFill>
                  <a:schemeClr val="tx1"/>
                </a:solidFill>
              </a:rPr>
              <a:t> Все это значит, что в Вас нет внутреннего покоя. Если внутреннего покоя нет, то внешний можно удерживать только на уровне </a:t>
            </a:r>
            <a:r>
              <a:rPr lang="ru-RU" sz="1800" dirty="0" err="1" smtClean="0">
                <a:solidFill>
                  <a:schemeClr val="tx1"/>
                </a:solidFill>
              </a:rPr>
              <a:t>самопринуждения</a:t>
            </a:r>
            <a:r>
              <a:rPr lang="ru-RU" sz="1800" dirty="0" smtClean="0">
                <a:solidFill>
                  <a:schemeClr val="tx1"/>
                </a:solidFill>
              </a:rPr>
              <a:t> . В обиходе это у нас называется терпение. </a:t>
            </a:r>
            <a:endParaRPr lang="ru-RU" sz="1800" dirty="0">
              <a:solidFill>
                <a:schemeClr val="tx1"/>
              </a:solidFill>
            </a:endParaRPr>
          </a:p>
        </p:txBody>
      </p:sp>
      <p:pic>
        <p:nvPicPr>
          <p:cNvPr id="15362" name="Picture 2" descr="http://go2.imgsmail.ru/imgpreview?key=http%3A//i.blog.fontanka.ru/photos/2011/07/800x600_aizvg2qDt2qO5ke2g28f.jpg&amp;mb=imgdb_preview_936"/>
          <p:cNvPicPr>
            <a:picLocks noChangeAspect="1" noChangeArrowheads="1"/>
          </p:cNvPicPr>
          <p:nvPr/>
        </p:nvPicPr>
        <p:blipFill>
          <a:blip r:embed="rId2"/>
          <a:srcRect/>
          <a:stretch>
            <a:fillRect/>
          </a:stretch>
        </p:blipFill>
        <p:spPr bwMode="auto">
          <a:xfrm>
            <a:off x="3214678" y="714356"/>
            <a:ext cx="2114550" cy="17145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2643174" y="1371600"/>
            <a:ext cx="4000528" cy="3271846"/>
          </a:xfrm>
        </p:spPr>
        <p:txBody>
          <a:bodyPr>
            <a:normAutofit/>
          </a:bodyPr>
          <a:lstStyle/>
          <a:p>
            <a:pPr algn="just"/>
            <a:r>
              <a:rPr lang="ru-RU" sz="1400" b="0" dirty="0" smtClean="0">
                <a:solidFill>
                  <a:schemeClr val="bg1"/>
                </a:solidFill>
              </a:rPr>
              <a:t>Стыд, вина, отчаяние, душевная боль, которые мы тащим за собой из прошлого,  разрушают внутренний покой и делают человека своим рабом, лишая его радости жизни и способности созидательного </a:t>
            </a:r>
            <a:r>
              <a:rPr lang="ru-RU" sz="1400" b="0" i="1" u="sng" dirty="0" smtClean="0">
                <a:solidFill>
                  <a:schemeClr val="bg1"/>
                </a:solidFill>
              </a:rPr>
              <a:t>счастья.</a:t>
            </a:r>
            <a:r>
              <a:rPr lang="ru-RU" sz="1400" b="0" dirty="0" smtClean="0">
                <a:solidFill>
                  <a:schemeClr val="bg1"/>
                </a:solidFill>
              </a:rPr>
              <a:t> </a:t>
            </a:r>
            <a:r>
              <a:rPr lang="ru-RU" sz="1400" dirty="0" smtClean="0">
                <a:solidFill>
                  <a:schemeClr val="bg1"/>
                </a:solidFill>
              </a:rPr>
              <a:t/>
            </a:r>
            <a:br>
              <a:rPr lang="ru-RU" sz="1400" dirty="0" smtClean="0">
                <a:solidFill>
                  <a:schemeClr val="bg1"/>
                </a:solidFill>
              </a:rPr>
            </a:br>
            <a:r>
              <a:rPr lang="ru-RU" sz="1400" b="0" dirty="0" smtClean="0">
                <a:solidFill>
                  <a:schemeClr val="bg1"/>
                </a:solidFill>
              </a:rPr>
              <a:t>        Мы не можем изменить событий прошлого. То, что было – уже было, но оно прошло. Это урок, опыт, но прошлый опыт. И оставлять его нужно там, в прошлом.  Но можно изменить отношение, эмоционально-чувственный окрас оценки прошлых событий и, главное,  видение своей роли в них.  Не секрет, что порою то, что казалось нам вчера непростительной ошибкой, оказалось оптимальным решением.</a:t>
            </a:r>
            <a:r>
              <a:rPr lang="ru-RU" sz="800" b="0" dirty="0" smtClean="0">
                <a:solidFill>
                  <a:schemeClr val="bg1"/>
                </a:solidFill>
              </a:rPr>
              <a:t> </a:t>
            </a:r>
            <a:endParaRPr lang="ru-RU" sz="800" dirty="0">
              <a:solidFill>
                <a:schemeClr val="bg1"/>
              </a:solidFill>
            </a:endParaRPr>
          </a:p>
        </p:txBody>
      </p:sp>
      <p:pic>
        <p:nvPicPr>
          <p:cNvPr id="16386" name="Picture 2" descr="http://go4.imgsmail.ru/imgpreview?key=http%3A//coachexpert.info/wp-content/uploads/2013/02/shame.jpg&amp;mb=imgdb_preview_281"/>
          <p:cNvPicPr>
            <a:picLocks noChangeAspect="1" noChangeArrowheads="1"/>
          </p:cNvPicPr>
          <p:nvPr/>
        </p:nvPicPr>
        <p:blipFill>
          <a:blip r:embed="rId2"/>
          <a:srcRect/>
          <a:stretch>
            <a:fillRect/>
          </a:stretch>
        </p:blipFill>
        <p:spPr bwMode="auto">
          <a:xfrm>
            <a:off x="357158" y="1142984"/>
            <a:ext cx="1552575" cy="2333626"/>
          </a:xfrm>
          <a:prstGeom prst="rect">
            <a:avLst/>
          </a:prstGeom>
          <a:noFill/>
        </p:spPr>
      </p:pic>
      <p:pic>
        <p:nvPicPr>
          <p:cNvPr id="16388" name="Picture 4" descr="http://go2.imgsmail.ru/imgpreview?key=http%3A//i01.fsimg.ru/1/tlog_box/1686/1686882.jpg&amp;mb=imgdb_preview_929"/>
          <p:cNvPicPr>
            <a:picLocks noChangeAspect="1" noChangeArrowheads="1"/>
          </p:cNvPicPr>
          <p:nvPr/>
        </p:nvPicPr>
        <p:blipFill>
          <a:blip r:embed="rId3"/>
          <a:srcRect/>
          <a:stretch>
            <a:fillRect/>
          </a:stretch>
        </p:blipFill>
        <p:spPr bwMode="auto">
          <a:xfrm>
            <a:off x="7215206" y="1214422"/>
            <a:ext cx="1552575" cy="2333626"/>
          </a:xfrm>
          <a:prstGeom prst="rect">
            <a:avLst/>
          </a:prstGeom>
          <a:noFill/>
        </p:spPr>
      </p:pic>
      <p:pic>
        <p:nvPicPr>
          <p:cNvPr id="16390" name="Picture 6" descr="http://go4.imgsmail.ru/imgpreview?key=http%3A//www.stihi.ru/pics/2012/09/24/753.jpg&amp;mb=imgdb_preview_1321"/>
          <p:cNvPicPr>
            <a:picLocks noChangeAspect="1" noChangeArrowheads="1"/>
          </p:cNvPicPr>
          <p:nvPr/>
        </p:nvPicPr>
        <p:blipFill>
          <a:blip r:embed="rId4"/>
          <a:srcRect/>
          <a:stretch>
            <a:fillRect/>
          </a:stretch>
        </p:blipFill>
        <p:spPr bwMode="auto">
          <a:xfrm>
            <a:off x="357158" y="4286256"/>
            <a:ext cx="1685925" cy="2152650"/>
          </a:xfrm>
          <a:prstGeom prst="rect">
            <a:avLst/>
          </a:prstGeom>
          <a:noFill/>
        </p:spPr>
      </p:pic>
      <p:pic>
        <p:nvPicPr>
          <p:cNvPr id="16392" name="Picture 8" descr="http://go1.imgsmail.ru/imgpreview?key=http%3A//db2.stb.s-msn.com/i/A6/4A6AE41AAC97C649C7928F12C099.jpg&amp;mb=imgdb_preview_1081"/>
          <p:cNvPicPr>
            <a:picLocks noChangeAspect="1" noChangeArrowheads="1"/>
          </p:cNvPicPr>
          <p:nvPr/>
        </p:nvPicPr>
        <p:blipFill>
          <a:blip r:embed="rId5"/>
          <a:srcRect/>
          <a:stretch>
            <a:fillRect/>
          </a:stretch>
        </p:blipFill>
        <p:spPr bwMode="auto">
          <a:xfrm>
            <a:off x="3500430" y="4857760"/>
            <a:ext cx="2333625" cy="1552576"/>
          </a:xfrm>
          <a:prstGeom prst="rect">
            <a:avLst/>
          </a:prstGeom>
          <a:noFill/>
        </p:spPr>
      </p:pic>
      <p:pic>
        <p:nvPicPr>
          <p:cNvPr id="16394" name="Picture 10" descr="http://go3.imgsmail.ru/imgpreview?key=http%3A//i072.radikal.ru/1106/c6/27f024242038.jpg&amp;mb=imgdb_preview_935"/>
          <p:cNvPicPr>
            <a:picLocks noChangeAspect="1" noChangeArrowheads="1"/>
          </p:cNvPicPr>
          <p:nvPr/>
        </p:nvPicPr>
        <p:blipFill>
          <a:blip r:embed="rId6"/>
          <a:srcRect/>
          <a:stretch>
            <a:fillRect/>
          </a:stretch>
        </p:blipFill>
        <p:spPr bwMode="auto">
          <a:xfrm>
            <a:off x="6786578" y="4500570"/>
            <a:ext cx="1905000" cy="1905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8596" y="1000108"/>
            <a:ext cx="7851648" cy="4714908"/>
          </a:xfrm>
        </p:spPr>
        <p:txBody>
          <a:bodyPr>
            <a:noAutofit/>
          </a:bodyPr>
          <a:lstStyle/>
          <a:p>
            <a:pPr algn="l"/>
            <a:r>
              <a:rPr lang="ru-RU" sz="1600" b="0" dirty="0" smtClean="0"/>
              <a:t>                      </a:t>
            </a:r>
            <a:r>
              <a:rPr lang="ru-RU" sz="1800" dirty="0" smtClean="0">
                <a:solidFill>
                  <a:schemeClr val="tx1"/>
                </a:solidFill>
              </a:rPr>
              <a:t>Именно внутренний покой, внутреннее безмолвие и созерцательность дают осознание внутренней свободы и осуществления возможности оптимального выбора и чистой, лишенной суетности воли, чтобы этот выбор осуществить.</a:t>
            </a:r>
            <a:br>
              <a:rPr lang="ru-RU" sz="1800" dirty="0" smtClean="0">
                <a:solidFill>
                  <a:schemeClr val="tx1"/>
                </a:solidFill>
              </a:rPr>
            </a:br>
            <a:r>
              <a:rPr lang="ru-RU" sz="1800" dirty="0" smtClean="0">
                <a:solidFill>
                  <a:schemeClr val="tx1"/>
                </a:solidFill>
              </a:rPr>
              <a:t/>
            </a:r>
            <a:br>
              <a:rPr lang="ru-RU" sz="1800" dirty="0" smtClean="0">
                <a:solidFill>
                  <a:schemeClr val="tx1"/>
                </a:solidFill>
              </a:rPr>
            </a:br>
            <a:r>
              <a:rPr lang="ru-RU" sz="1800" dirty="0" smtClean="0">
                <a:solidFill>
                  <a:schemeClr val="tx1"/>
                </a:solidFill>
              </a:rPr>
              <a:t>                     Внутренний покой – это не безразличие. Это способность тонко различать нюансы чувств  и эмоций окружающего мира и порождаемый ими внутренний отклик. Это не бездеятельность – это способность производить действия, адекватные сложившейся ситуации, причем в направлении наиболее оптимальном в данную секунду времени.  Это не равнодушие - это чуткое общение со своей душой и всеми внутренними структурами. </a:t>
            </a:r>
            <a:br>
              <a:rPr lang="ru-RU" sz="1800" dirty="0" smtClean="0">
                <a:solidFill>
                  <a:schemeClr val="tx1"/>
                </a:solidFill>
              </a:rPr>
            </a:br>
            <a:r>
              <a:rPr lang="ru-RU" sz="1800" dirty="0" smtClean="0">
                <a:solidFill>
                  <a:schemeClr val="tx1"/>
                </a:solidFill>
              </a:rPr>
              <a:t/>
            </a:r>
            <a:br>
              <a:rPr lang="ru-RU" sz="1800" dirty="0" smtClean="0">
                <a:solidFill>
                  <a:schemeClr val="tx1"/>
                </a:solidFill>
              </a:rPr>
            </a:br>
            <a:r>
              <a:rPr lang="ru-RU" sz="1800" dirty="0" smtClean="0">
                <a:solidFill>
                  <a:schemeClr val="tx1"/>
                </a:solidFill>
              </a:rPr>
              <a:t/>
            </a:r>
            <a:br>
              <a:rPr lang="ru-RU" sz="1800" dirty="0" smtClean="0">
                <a:solidFill>
                  <a:schemeClr val="tx1"/>
                </a:solidFill>
              </a:rPr>
            </a:br>
            <a:r>
              <a:rPr lang="ru-RU" sz="1800" dirty="0" smtClean="0">
                <a:solidFill>
                  <a:schemeClr val="tx1"/>
                </a:solidFill>
              </a:rPr>
              <a:t>                   Внутренний покой – это баланс и гармония.  Может это и есть счастье?</a:t>
            </a:r>
            <a:endParaRPr lang="ru-RU" sz="1800" dirty="0">
              <a:solidFill>
                <a:schemeClr val="tx1"/>
              </a:solidFill>
            </a:endParaRPr>
          </a:p>
        </p:txBody>
      </p:sp>
      <p:sp>
        <p:nvSpPr>
          <p:cNvPr id="9" name="5-конечная звезда 8"/>
          <p:cNvSpPr/>
          <p:nvPr/>
        </p:nvSpPr>
        <p:spPr>
          <a:xfrm>
            <a:off x="1000100" y="1571612"/>
            <a:ext cx="357190" cy="28575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5-конечная звезда 9"/>
          <p:cNvSpPr/>
          <p:nvPr/>
        </p:nvSpPr>
        <p:spPr>
          <a:xfrm>
            <a:off x="1000100" y="2857496"/>
            <a:ext cx="357190" cy="28575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5-конечная звезда 10"/>
          <p:cNvSpPr/>
          <p:nvPr/>
        </p:nvSpPr>
        <p:spPr>
          <a:xfrm>
            <a:off x="1000100" y="5072074"/>
            <a:ext cx="357190" cy="28575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3714744" y="857232"/>
            <a:ext cx="5279880" cy="3557598"/>
          </a:xfrm>
        </p:spPr>
        <p:txBody>
          <a:bodyPr>
            <a:normAutofit fontScale="90000"/>
          </a:bodyPr>
          <a:lstStyle/>
          <a:p>
            <a:r>
              <a:rPr lang="ru-RU" b="0" dirty="0" smtClean="0">
                <a:solidFill>
                  <a:schemeClr val="tx1"/>
                </a:solidFill>
              </a:rPr>
              <a:t>Счастливая жизнь начинается со спокойствия ума. </a:t>
            </a:r>
            <a:br>
              <a:rPr lang="ru-RU" b="0" dirty="0" smtClean="0">
                <a:solidFill>
                  <a:schemeClr val="tx1"/>
                </a:solidFill>
              </a:rPr>
            </a:br>
            <a:r>
              <a:rPr lang="ru-RU" sz="3600" b="0" dirty="0" smtClean="0">
                <a:solidFill>
                  <a:schemeClr val="tx1"/>
                </a:solidFill>
              </a:rPr>
              <a:t>Цицерон</a:t>
            </a:r>
            <a:endParaRPr lang="ru-RU" sz="3600" dirty="0">
              <a:solidFill>
                <a:schemeClr val="tx1"/>
              </a:solidFill>
            </a:endParaRPr>
          </a:p>
        </p:txBody>
      </p:sp>
      <p:pic>
        <p:nvPicPr>
          <p:cNvPr id="17410" name="Picture 2" descr="http://go1.imgsmail.ru/imgpreview?key=http%3A//brusentsov.com/wp-content/ciceron.jpg&amp;mb=imgdb_preview_793"/>
          <p:cNvPicPr>
            <a:picLocks noChangeAspect="1" noChangeArrowheads="1"/>
          </p:cNvPicPr>
          <p:nvPr/>
        </p:nvPicPr>
        <p:blipFill>
          <a:blip r:embed="rId2"/>
          <a:srcRect/>
          <a:stretch>
            <a:fillRect/>
          </a:stretch>
        </p:blipFill>
        <p:spPr bwMode="auto">
          <a:xfrm>
            <a:off x="428596" y="1285860"/>
            <a:ext cx="3357586" cy="388108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14282" y="0"/>
            <a:ext cx="6538930" cy="3629036"/>
          </a:xfrm>
        </p:spPr>
        <p:txBody>
          <a:bodyPr>
            <a:normAutofit fontScale="90000"/>
          </a:bodyPr>
          <a:lstStyle/>
          <a:p>
            <a:pPr algn="l"/>
            <a:r>
              <a:rPr lang="ru-RU" sz="3600" b="0" dirty="0" smtClean="0">
                <a:solidFill>
                  <a:schemeClr val="tx1"/>
                </a:solidFill>
              </a:rPr>
              <a:t>Только в спокойных водах вещи отражаются неискаженными. Только спокойное сознание пригодно для восприятия мира. </a:t>
            </a:r>
            <a:r>
              <a:rPr lang="ru-RU" sz="3600" b="0" dirty="0" smtClean="0"/>
              <a:t/>
            </a:r>
            <a:br>
              <a:rPr lang="ru-RU" sz="3600" b="0" dirty="0" smtClean="0"/>
            </a:br>
            <a:r>
              <a:rPr lang="ru-RU" sz="3600" b="0" dirty="0" smtClean="0"/>
              <a:t/>
            </a:r>
            <a:br>
              <a:rPr lang="ru-RU" sz="3600" b="0" dirty="0" smtClean="0"/>
            </a:br>
            <a:endParaRPr lang="ru-RU" sz="2800" dirty="0"/>
          </a:p>
        </p:txBody>
      </p:sp>
      <p:pic>
        <p:nvPicPr>
          <p:cNvPr id="19458" name="Picture 2" descr="http://go1.imgsmail.ru/imgpreview?key=http%3A//amolife.com/image/images/stories/Nature/Water/calm_water_10.jpg&amp;mb=imgdb_preview_1527"/>
          <p:cNvPicPr>
            <a:picLocks noChangeAspect="1" noChangeArrowheads="1"/>
          </p:cNvPicPr>
          <p:nvPr/>
        </p:nvPicPr>
        <p:blipFill>
          <a:blip r:embed="rId2"/>
          <a:srcRect/>
          <a:stretch>
            <a:fillRect/>
          </a:stretch>
        </p:blipFill>
        <p:spPr bwMode="auto">
          <a:xfrm>
            <a:off x="4214810" y="2571744"/>
            <a:ext cx="3929090" cy="392909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571472" y="1071546"/>
            <a:ext cx="7851648" cy="4629168"/>
          </a:xfrm>
        </p:spPr>
        <p:txBody>
          <a:bodyPr>
            <a:noAutofit/>
          </a:bodyPr>
          <a:lstStyle/>
          <a:p>
            <a:pPr algn="just"/>
            <a:r>
              <a:rPr lang="ru-RU" sz="2800" b="0" dirty="0" smtClean="0">
                <a:solidFill>
                  <a:schemeClr val="tx1"/>
                </a:solidFill>
              </a:rPr>
              <a:t>Если вы хотите обрести внутренний покой, благословляйте своих врагов. Все мы едины. Наши враги — самые лучшие учителя. Когда мы прекратим обвинять других людей, и будем благословлять их, наш свет засияет ярче и состояние внутреннего покоя станет глубже. Чтобы достичь умиротворения, мы должны взять на себя ответственность за свою жизнь. Мы не можем сохранить мир в душе, если позволяем другим обижать или сердить нас, приносить нам разочарования или провоцировать ревность. </a:t>
            </a:r>
            <a:endParaRPr lang="ru-RU" sz="28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rot="19673559">
            <a:off x="-255342" y="2587647"/>
            <a:ext cx="9435488" cy="1754326"/>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ru-RU" sz="5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СЧАСТЬЯ ВАМ И ВАШИМ БЛИЗКИМ…</a:t>
            </a:r>
            <a:endParaRPr lang="ru-RU" sz="5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TotalTime>
  <Words>282</Words>
  <PresentationFormat>Экран (4:3)</PresentationFormat>
  <Paragraphs>13</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Поток</vt:lpstr>
      <vt:lpstr>ВНУТРЕННИЙ ПОКОЙ</vt:lpstr>
      <vt:lpstr>Никакая плата за внутренний покой не будет чрезмерной. Покой — это гармоничное управление жизнью. Он полон жизненной энергии. Это сила, которая намного превосходит все наши земные знания. И тем не менее, он неотделим от нашего земного существования. Если мы откроем верные каналы внутри себя, этот покой можно будет почувствовать здесь и сейчас.</vt:lpstr>
      <vt:lpstr>Люди стремятся к постоянству, но при этом забывают или не осознают, что внешнее равно внутреннему. Если у Вас в голове происходит «броуновское» движение мыслей, если уснуть сложно потому, что, зациклившись, парочку таких настырных мыслишек доводят до полного умопомрачения, если после случайно оброненной фразы, которая вообще принципиального значения не имеет,  вы постоянно ловите себя на том, что думаете: если бы я сказал так, а он мне – так, а я ему так. Бред. Это уже было. Причем вчера.    Все это значит, что в Вас нет внутреннего покоя. Если внутреннего покоя нет, то внешний можно удерживать только на уровне самопринуждения . В обиходе это у нас называется терпение. </vt:lpstr>
      <vt:lpstr>Стыд, вина, отчаяние, душевная боль, которые мы тащим за собой из прошлого,  разрушают внутренний покой и делают человека своим рабом, лишая его радости жизни и способности созидательного счастья.          Мы не можем изменить событий прошлого. То, что было – уже было, но оно прошло. Это урок, опыт, но прошлый опыт. И оставлять его нужно там, в прошлом.  Но можно изменить отношение, эмоционально-чувственный окрас оценки прошлых событий и, главное,  видение своей роли в них.  Не секрет, что порою то, что казалось нам вчера непростительной ошибкой, оказалось оптимальным решением. </vt:lpstr>
      <vt:lpstr>                      Именно внутренний покой, внутреннее безмолвие и созерцательность дают осознание внутренней свободы и осуществления возможности оптимального выбора и чистой, лишенной суетности воли, чтобы этот выбор осуществить.                       Внутренний покой – это не безразличие. Это способность тонко различать нюансы чувств  и эмоций окружающего мира и порождаемый ими внутренний отклик. Это не бездеятельность – это способность производить действия, адекватные сложившейся ситуации, причем в направлении наиболее оптимальном в данную секунду времени.  Это не равнодушие - это чуткое общение со своей душой и всеми внутренними структурами.                       Внутренний покой – это баланс и гармония.  Может это и есть счастье?</vt:lpstr>
      <vt:lpstr>Счастливая жизнь начинается со спокойствия ума.  Цицерон</vt:lpstr>
      <vt:lpstr>Только в спокойных водах вещи отражаются неискаженными. Только спокойное сознание пригодно для восприятия мира.   </vt:lpstr>
      <vt:lpstr>Если вы хотите обрести внутренний покой, благословляйте своих врагов. Все мы едины. Наши враги — самые лучшие учителя. Когда мы прекратим обвинять других людей, и будем благословлять их, наш свет засияет ярче и состояние внутреннего покоя станет глубже. Чтобы достичь умиротворения, мы должны взять на себя ответственность за свою жизнь. Мы не можем сохранить мир в душе, если позволяем другим обижать или сердить нас, приносить нам разочарования или провоцировать ревность. </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ВНУТРЕННИЙ ПОКОЙ</dc:title>
  <dc:creator>1</dc:creator>
  <cp:lastModifiedBy>Администратор</cp:lastModifiedBy>
  <cp:revision>7</cp:revision>
  <dcterms:created xsi:type="dcterms:W3CDTF">2014-02-17T15:51:01Z</dcterms:created>
  <dcterms:modified xsi:type="dcterms:W3CDTF">2014-02-21T03:43:07Z</dcterms:modified>
</cp:coreProperties>
</file>