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5" r:id="rId4"/>
    <p:sldId id="268" r:id="rId5"/>
    <p:sldId id="267" r:id="rId6"/>
    <p:sldId id="258" r:id="rId7"/>
    <p:sldId id="25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4;&#1086;&#1082;&#1091;&#1084;&#1077;&#1085;&#1090;&#1099;%20&#1058;&#1054;&#1053;\&#1042;&#1064;&#1050;\&#1042;&#1054;&#1059;&#1044;%202013-2014\9&#1040;%20&#1042;&#1054;&#1059;&#1044;%20-%20&#1082;&#1086;&#1087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4;&#1086;&#1082;&#1091;&#1084;&#1077;&#1085;&#1090;&#1099;%20&#1058;&#1054;&#1053;\&#1042;&#1064;&#1050;\&#1042;&#1054;&#1059;&#1044;%202013-2014\9&#1040;%20&#1042;&#1054;&#1059;&#1044;%20-%20&#1082;&#1086;&#1087;&#1080;&#110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4;&#1086;&#1082;&#1091;&#1084;&#1077;&#1085;&#1090;&#1099;%20&#1058;&#1054;&#1053;\&#1042;&#1064;&#1050;\&#1042;&#1054;&#1059;&#1044;%202013-2014\9&#1040;%20&#1042;&#1054;&#1059;&#1044;%20-%20&#1082;&#1086;&#1087;&#1080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4;&#1086;&#1082;&#1091;&#1084;&#1077;&#1085;&#1090;&#1099;%20&#1058;&#1054;&#1053;\&#1042;&#1064;&#1050;\&#1042;&#1054;&#1059;&#1044;%202013-2014\9&#1040;%20&#1042;&#1054;&#1059;&#1044;%20-%20&#1082;&#1086;&#1087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'9к'!$B$33:$B$36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'9к'!$C$33:$C$36</c:f>
              <c:numCache>
                <c:formatCode>0.0</c:formatCode>
                <c:ptCount val="4"/>
                <c:pt idx="0">
                  <c:v>15.315789473684211</c:v>
                </c:pt>
                <c:pt idx="1">
                  <c:v>10.9</c:v>
                </c:pt>
                <c:pt idx="2">
                  <c:v>4.8421052631578947</c:v>
                </c:pt>
                <c:pt idx="3">
                  <c:v>5.9444444444444446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1"/>
              <c:layout>
                <c:manualLayout>
                  <c:x val="-1.5432098765432098E-3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'9к'!$B$33:$B$36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'9к'!$D$33:$D$36</c:f>
              <c:numCache>
                <c:formatCode>0.0</c:formatCode>
                <c:ptCount val="4"/>
                <c:pt idx="0">
                  <c:v>11</c:v>
                </c:pt>
                <c:pt idx="1">
                  <c:v>11.5</c:v>
                </c:pt>
                <c:pt idx="2">
                  <c:v>9.1</c:v>
                </c:pt>
                <c:pt idx="3">
                  <c:v>10.6</c:v>
                </c:pt>
              </c:numCache>
            </c:numRef>
          </c:val>
        </c:ser>
        <c:ser>
          <c:idx val="2"/>
          <c:order val="2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'9к'!$B$33:$B$36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'9к'!$E$33:$E$36</c:f>
              <c:numCache>
                <c:formatCode>General</c:formatCode>
                <c:ptCount val="4"/>
                <c:pt idx="0">
                  <c:v>12.8</c:v>
                </c:pt>
                <c:pt idx="1">
                  <c:v>11.3</c:v>
                </c:pt>
                <c:pt idx="2">
                  <c:v>9.3000000000000007</c:v>
                </c:pt>
                <c:pt idx="3" formatCode="0.0">
                  <c:v>11.5</c:v>
                </c:pt>
              </c:numCache>
            </c:numRef>
          </c:val>
        </c:ser>
        <c:ser>
          <c:idx val="3"/>
          <c:order val="3"/>
          <c:invertIfNegative val="0"/>
          <c:dLbls>
            <c:dLbl>
              <c:idx val="3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'9к'!$B$33:$B$36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'9к'!$F$33:$F$36</c:f>
              <c:numCache>
                <c:formatCode>General</c:formatCode>
                <c:ptCount val="4"/>
                <c:pt idx="0">
                  <c:v>8.5</c:v>
                </c:pt>
                <c:pt idx="1">
                  <c:v>11.2</c:v>
                </c:pt>
                <c:pt idx="2">
                  <c:v>10.1</c:v>
                </c:pt>
                <c:pt idx="3">
                  <c:v>11.3</c:v>
                </c:pt>
              </c:numCache>
            </c:numRef>
          </c:val>
        </c:ser>
        <c:ser>
          <c:idx val="4"/>
          <c:order val="4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'9к'!$B$33:$B$36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'9к'!$G$33:$G$36</c:f>
              <c:numCache>
                <c:formatCode>General</c:formatCode>
                <c:ptCount val="4"/>
                <c:pt idx="0">
                  <c:v>9.16</c:v>
                </c:pt>
              </c:numCache>
            </c:numRef>
          </c:val>
        </c:ser>
        <c:ser>
          <c:idx val="5"/>
          <c:order val="5"/>
          <c:invertIfNegative val="0"/>
          <c:dLbls>
            <c:dLbl>
              <c:idx val="0"/>
              <c:layout>
                <c:manualLayout>
                  <c:x val="1.5432098765432127E-2"/>
                  <c:y val="1.1224130643578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'9к'!$B$33:$B$36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'9к'!$H$33:$H$36</c:f>
              <c:numCache>
                <c:formatCode>General</c:formatCode>
                <c:ptCount val="4"/>
                <c:pt idx="0">
                  <c:v>8.6999999999999993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6761856"/>
        <c:axId val="86763392"/>
      </c:barChart>
      <c:catAx>
        <c:axId val="86761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86763392"/>
        <c:crosses val="autoZero"/>
        <c:auto val="1"/>
        <c:lblAlgn val="ctr"/>
        <c:lblOffset val="100"/>
        <c:noMultiLvlLbl val="0"/>
      </c:catAx>
      <c:valAx>
        <c:axId val="8676339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86761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'9к'!$B$38:$B$42</c:f>
              <c:strCache>
                <c:ptCount val="5"/>
                <c:pt idx="0">
                  <c:v>математика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химия</c:v>
                </c:pt>
                <c:pt idx="4">
                  <c:v>физика</c:v>
                </c:pt>
              </c:strCache>
            </c:strRef>
          </c:cat>
          <c:val>
            <c:numRef>
              <c:f>'9к'!$C$38:$C$42</c:f>
              <c:numCache>
                <c:formatCode>0.0</c:formatCode>
                <c:ptCount val="5"/>
                <c:pt idx="0">
                  <c:v>9.3000000000000007</c:v>
                </c:pt>
                <c:pt idx="1">
                  <c:v>4.8421052631578947</c:v>
                </c:pt>
                <c:pt idx="2">
                  <c:v>6.3684210526315788</c:v>
                </c:pt>
                <c:pt idx="3">
                  <c:v>7.1111111111111107</c:v>
                </c:pt>
                <c:pt idx="4">
                  <c:v>7.3888888888888893</c:v>
                </c:pt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'9к'!$B$38:$B$42</c:f>
              <c:strCache>
                <c:ptCount val="5"/>
                <c:pt idx="0">
                  <c:v>математика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химия</c:v>
                </c:pt>
                <c:pt idx="4">
                  <c:v>физика</c:v>
                </c:pt>
              </c:strCache>
            </c:strRef>
          </c:cat>
          <c:val>
            <c:numRef>
              <c:f>'9к'!$D$38:$D$42</c:f>
              <c:numCache>
                <c:formatCode>0.0</c:formatCode>
                <c:ptCount val="5"/>
                <c:pt idx="0" formatCode="General">
                  <c:v>4.7</c:v>
                </c:pt>
                <c:pt idx="1">
                  <c:v>9.1</c:v>
                </c:pt>
                <c:pt idx="2" formatCode="General">
                  <c:v>9.3000000000000007</c:v>
                </c:pt>
                <c:pt idx="3">
                  <c:v>7.5</c:v>
                </c:pt>
                <c:pt idx="4">
                  <c:v>10.1</c:v>
                </c:pt>
              </c:numCache>
            </c:numRef>
          </c:val>
        </c:ser>
        <c:ser>
          <c:idx val="2"/>
          <c:order val="2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'9к'!$B$38:$B$42</c:f>
              <c:strCache>
                <c:ptCount val="5"/>
                <c:pt idx="0">
                  <c:v>математика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химия</c:v>
                </c:pt>
                <c:pt idx="4">
                  <c:v>физика</c:v>
                </c:pt>
              </c:strCache>
            </c:strRef>
          </c:cat>
          <c:val>
            <c:numRef>
              <c:f>'9к'!$E$38:$E$42</c:f>
              <c:numCache>
                <c:formatCode>General</c:formatCode>
                <c:ptCount val="5"/>
                <c:pt idx="0">
                  <c:v>7.11</c:v>
                </c:pt>
                <c:pt idx="1">
                  <c:v>12.3</c:v>
                </c:pt>
                <c:pt idx="2">
                  <c:v>9.4</c:v>
                </c:pt>
                <c:pt idx="3">
                  <c:v>8.1</c:v>
                </c:pt>
                <c:pt idx="4">
                  <c:v>11</c:v>
                </c:pt>
              </c:numCache>
            </c:numRef>
          </c:val>
        </c:ser>
        <c:ser>
          <c:idx val="3"/>
          <c:order val="3"/>
          <c:invertIfNegative val="0"/>
          <c:dLbls>
            <c:dLbl>
              <c:idx val="1"/>
              <c:layout>
                <c:manualLayout>
                  <c:x val="2.0061728395061727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'9к'!$B$38:$B$42</c:f>
              <c:strCache>
                <c:ptCount val="5"/>
                <c:pt idx="0">
                  <c:v>математика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химия</c:v>
                </c:pt>
                <c:pt idx="4">
                  <c:v>физика</c:v>
                </c:pt>
              </c:strCache>
            </c:strRef>
          </c:cat>
          <c:val>
            <c:numRef>
              <c:f>'9к'!$F$38:$F$42</c:f>
              <c:numCache>
                <c:formatCode>General</c:formatCode>
                <c:ptCount val="5"/>
                <c:pt idx="0">
                  <c:v>9.1199999999999992</c:v>
                </c:pt>
                <c:pt idx="1">
                  <c:v>12.1</c:v>
                </c:pt>
                <c:pt idx="2">
                  <c:v>9.1999999999999993</c:v>
                </c:pt>
                <c:pt idx="3">
                  <c:v>8.9</c:v>
                </c:pt>
                <c:pt idx="4">
                  <c:v>11.5</c:v>
                </c:pt>
              </c:numCache>
            </c:numRef>
          </c:val>
        </c:ser>
        <c:ser>
          <c:idx val="4"/>
          <c:order val="4"/>
          <c:invertIfNegative val="0"/>
          <c:dLbls>
            <c:dLbl>
              <c:idx val="3"/>
              <c:layout>
                <c:manualLayout>
                  <c:x val="6.1728395061728392E-3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'9к'!$B$38:$B$42</c:f>
              <c:strCache>
                <c:ptCount val="5"/>
                <c:pt idx="0">
                  <c:v>математика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химия</c:v>
                </c:pt>
                <c:pt idx="4">
                  <c:v>физика</c:v>
                </c:pt>
              </c:strCache>
            </c:strRef>
          </c:cat>
          <c:val>
            <c:numRef>
              <c:f>'9к'!$G$38:$G$42</c:f>
              <c:numCache>
                <c:formatCode>General</c:formatCode>
                <c:ptCount val="5"/>
                <c:pt idx="3">
                  <c:v>8.6999999999999993</c:v>
                </c:pt>
                <c:pt idx="4">
                  <c:v>12.1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7089152"/>
        <c:axId val="87090688"/>
      </c:barChart>
      <c:catAx>
        <c:axId val="87089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87090688"/>
        <c:crosses val="autoZero"/>
        <c:auto val="1"/>
        <c:lblAlgn val="ctr"/>
        <c:lblOffset val="100"/>
        <c:noMultiLvlLbl val="0"/>
      </c:catAx>
      <c:valAx>
        <c:axId val="8709068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87089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'9а'!$B$27:$B$30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'9а'!$C$27:$C$30</c:f>
              <c:numCache>
                <c:formatCode>General</c:formatCode>
                <c:ptCount val="4"/>
                <c:pt idx="0">
                  <c:v>11.1</c:v>
                </c:pt>
                <c:pt idx="1">
                  <c:v>11.1</c:v>
                </c:pt>
                <c:pt idx="2">
                  <c:v>14.2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'9а'!$B$27:$B$30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'9а'!$D$27:$D$30</c:f>
              <c:numCache>
                <c:formatCode>General</c:formatCode>
                <c:ptCount val="4"/>
                <c:pt idx="0">
                  <c:v>12.8</c:v>
                </c:pt>
                <c:pt idx="1">
                  <c:v>11.1</c:v>
                </c:pt>
                <c:pt idx="2">
                  <c:v>13.5</c:v>
                </c:pt>
                <c:pt idx="3">
                  <c:v>4.5999999999999996</c:v>
                </c:pt>
              </c:numCache>
            </c:numRef>
          </c:val>
        </c:ser>
        <c:ser>
          <c:idx val="2"/>
          <c:order val="2"/>
          <c:invertIfNegative val="0"/>
          <c:dLbls>
            <c:dLbl>
              <c:idx val="0"/>
              <c:layout>
                <c:manualLayout>
                  <c:x val="3.086419753086419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'9а'!$B$27:$B$30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'9а'!$E$27:$E$30</c:f>
              <c:numCache>
                <c:formatCode>General</c:formatCode>
                <c:ptCount val="4"/>
                <c:pt idx="0">
                  <c:v>13.1</c:v>
                </c:pt>
                <c:pt idx="1">
                  <c:v>12</c:v>
                </c:pt>
                <c:pt idx="2">
                  <c:v>14</c:v>
                </c:pt>
                <c:pt idx="3">
                  <c:v>6.1</c:v>
                </c:pt>
              </c:numCache>
            </c:numRef>
          </c:val>
        </c:ser>
        <c:ser>
          <c:idx val="3"/>
          <c:order val="3"/>
          <c:invertIfNegative val="0"/>
          <c:dLbls>
            <c:dLbl>
              <c:idx val="0"/>
              <c:layout>
                <c:manualLayout>
                  <c:x val="2.469135802469135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'9а'!$B$27:$B$30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'9а'!$F$27:$F$30</c:f>
              <c:numCache>
                <c:formatCode>General</c:formatCode>
                <c:ptCount val="4"/>
                <c:pt idx="0">
                  <c:v>13.1</c:v>
                </c:pt>
                <c:pt idx="1">
                  <c:v>13.2</c:v>
                </c:pt>
                <c:pt idx="2">
                  <c:v>14</c:v>
                </c:pt>
                <c:pt idx="3">
                  <c:v>6.7</c:v>
                </c:pt>
              </c:numCache>
            </c:numRef>
          </c:val>
        </c:ser>
        <c:ser>
          <c:idx val="4"/>
          <c:order val="4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'9а'!$B$27:$B$30</c:f>
              <c:strCache>
                <c:ptCount val="4"/>
                <c:pt idx="0">
                  <c:v>английский язык</c:v>
                </c:pt>
                <c:pt idx="1">
                  <c:v>казахский язык</c:v>
                </c:pt>
                <c:pt idx="2">
                  <c:v>русский язык</c:v>
                </c:pt>
                <c:pt idx="3">
                  <c:v>история Казахстана</c:v>
                </c:pt>
              </c:strCache>
            </c:strRef>
          </c:cat>
          <c:val>
            <c:numRef>
              <c:f>'9а'!$G$27:$G$30</c:f>
              <c:numCache>
                <c:formatCode>General</c:formatCode>
                <c:ptCount val="4"/>
                <c:pt idx="0">
                  <c:v>11.6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7132800"/>
        <c:axId val="87146880"/>
      </c:barChart>
      <c:catAx>
        <c:axId val="87132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87146880"/>
        <c:crosses val="autoZero"/>
        <c:auto val="1"/>
        <c:lblAlgn val="ctr"/>
        <c:lblOffset val="100"/>
        <c:noMultiLvlLbl val="0"/>
      </c:catAx>
      <c:valAx>
        <c:axId val="87146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713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'9а'!$B$32:$B$35</c:f>
              <c:strCache>
                <c:ptCount val="4"/>
                <c:pt idx="0">
                  <c:v>алгебра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география</c:v>
                </c:pt>
              </c:strCache>
            </c:strRef>
          </c:cat>
          <c:val>
            <c:numRef>
              <c:f>'9а'!$C$32:$C$35</c:f>
              <c:numCache>
                <c:formatCode>General</c:formatCode>
                <c:ptCount val="4"/>
                <c:pt idx="0">
                  <c:v>9</c:v>
                </c:pt>
                <c:pt idx="1">
                  <c:v>9.3000000000000007</c:v>
                </c:pt>
                <c:pt idx="2">
                  <c:v>8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'9а'!$B$32:$B$35</c:f>
              <c:strCache>
                <c:ptCount val="4"/>
                <c:pt idx="0">
                  <c:v>алгебра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география</c:v>
                </c:pt>
              </c:strCache>
            </c:strRef>
          </c:cat>
          <c:val>
            <c:numRef>
              <c:f>'9а'!$D$32:$D$35</c:f>
              <c:numCache>
                <c:formatCode>General</c:formatCode>
                <c:ptCount val="4"/>
                <c:pt idx="0">
                  <c:v>7.3</c:v>
                </c:pt>
                <c:pt idx="1">
                  <c:v>11.9</c:v>
                </c:pt>
                <c:pt idx="2">
                  <c:v>8.1999999999999993</c:v>
                </c:pt>
                <c:pt idx="3">
                  <c:v>8.8000000000000007</c:v>
                </c:pt>
              </c:numCache>
            </c:numRef>
          </c:val>
        </c:ser>
        <c:ser>
          <c:idx val="2"/>
          <c:order val="2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'9а'!$B$32:$B$35</c:f>
              <c:strCache>
                <c:ptCount val="4"/>
                <c:pt idx="0">
                  <c:v>алгебра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география</c:v>
                </c:pt>
              </c:strCache>
            </c:strRef>
          </c:cat>
          <c:val>
            <c:numRef>
              <c:f>'9а'!$E$32:$E$35</c:f>
              <c:numCache>
                <c:formatCode>General</c:formatCode>
                <c:ptCount val="4"/>
                <c:pt idx="0">
                  <c:v>10.199999999999999</c:v>
                </c:pt>
                <c:pt idx="1">
                  <c:v>12</c:v>
                </c:pt>
                <c:pt idx="2">
                  <c:v>8.1999999999999993</c:v>
                </c:pt>
                <c:pt idx="3">
                  <c:v>9.5</c:v>
                </c:pt>
              </c:numCache>
            </c:numRef>
          </c:val>
        </c:ser>
        <c:ser>
          <c:idx val="3"/>
          <c:order val="3"/>
          <c:invertIfNegative val="0"/>
          <c:dLbls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'9а'!$B$32:$B$35</c:f>
              <c:strCache>
                <c:ptCount val="4"/>
                <c:pt idx="0">
                  <c:v>алгебра</c:v>
                </c:pt>
                <c:pt idx="1">
                  <c:v>химия</c:v>
                </c:pt>
                <c:pt idx="2">
                  <c:v>биология</c:v>
                </c:pt>
                <c:pt idx="3">
                  <c:v>география</c:v>
                </c:pt>
              </c:strCache>
            </c:strRef>
          </c:cat>
          <c:val>
            <c:numRef>
              <c:f>'9а'!$F$32:$F$35</c:f>
              <c:numCache>
                <c:formatCode>General</c:formatCode>
                <c:ptCount val="4"/>
                <c:pt idx="0">
                  <c:v>10.199999999999999</c:v>
                </c:pt>
                <c:pt idx="1">
                  <c:v>14</c:v>
                </c:pt>
                <c:pt idx="2">
                  <c:v>9</c:v>
                </c:pt>
                <c:pt idx="3">
                  <c:v>9.6999999999999993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0141056"/>
        <c:axId val="90142592"/>
      </c:barChart>
      <c:catAx>
        <c:axId val="90141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90142592"/>
        <c:crosses val="autoZero"/>
        <c:auto val="1"/>
        <c:lblAlgn val="ctr"/>
        <c:lblOffset val="100"/>
        <c:noMultiLvlLbl val="0"/>
      </c:catAx>
      <c:valAx>
        <c:axId val="90142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0141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3456384"/>
          </a:xfrm>
        </p:spPr>
        <p:txBody>
          <a:bodyPr>
            <a:normAutofit/>
          </a:bodyPr>
          <a:lstStyle/>
          <a:p>
            <a:r>
              <a:rPr lang="ru-RU" b="1" dirty="0" smtClean="0"/>
              <a:t>Итоги пробных тестирований учащихся 9-х классов               </a:t>
            </a:r>
            <a:br>
              <a:rPr lang="ru-RU" b="1" dirty="0" smtClean="0"/>
            </a:br>
            <a:r>
              <a:rPr lang="ru-RU" b="1" dirty="0" smtClean="0"/>
              <a:t> 2013-2014 учебного года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08012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Школа-лицей № 20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97010" cy="1354162"/>
          </a:xfrm>
        </p:spPr>
        <p:txBody>
          <a:bodyPr>
            <a:noAutofit/>
          </a:bodyPr>
          <a:lstStyle/>
          <a:p>
            <a:r>
              <a:rPr lang="ru-RU" sz="3200" b="1" dirty="0"/>
              <a:t>Итоги пробных тестирований предметов естественно-математического цикла </a:t>
            </a:r>
            <a:r>
              <a:rPr lang="ru-RU" sz="3200" b="1" dirty="0" smtClean="0"/>
              <a:t>                    в  9а </a:t>
            </a:r>
            <a:r>
              <a:rPr lang="ru-RU" sz="3200" b="1" dirty="0"/>
              <a:t>классе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33742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13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976702"/>
              </p:ext>
            </p:extLst>
          </p:nvPr>
        </p:nvGraphicFramePr>
        <p:xfrm>
          <a:off x="107505" y="260650"/>
          <a:ext cx="8784975" cy="6097570"/>
        </p:xfrm>
        <a:graphic>
          <a:graphicData uri="http://schemas.openxmlformats.org/drawingml/2006/table">
            <a:tbl>
              <a:tblPr/>
              <a:tblGrid>
                <a:gridCol w="216023"/>
                <a:gridCol w="1401942"/>
                <a:gridCol w="352128"/>
                <a:gridCol w="226151"/>
                <a:gridCol w="1756995"/>
                <a:gridCol w="308717"/>
                <a:gridCol w="303558"/>
                <a:gridCol w="1511720"/>
                <a:gridCol w="485694"/>
                <a:gridCol w="282309"/>
                <a:gridCol w="1573697"/>
                <a:gridCol w="366041"/>
              </a:tblGrid>
              <a:tr h="2522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ноября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декабря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декабря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января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9а класс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с/б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9а класс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с/б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9а класс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с/б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 9а класс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с/б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23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Ғалымжан Жансая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Ғалымжан Жансая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Сулейменова Томирис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Дартаева Салтанат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2155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Темирова Зарина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Темирова Зарина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Казбекова Айнель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Казбекова Айнель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 Айжан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Айжан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 Аружан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218676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Мукашева Диляра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Мукашева Диляра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Темирова Зарина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Ғалымжан Жансая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Арабок Артур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Арабок Артур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Хасенова Дина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Батаева Аделия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Шарикова София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Шарикова София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Арабок Артур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Арабок Артур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Батаева Аделия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Батаева Аделия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Менцель Александр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Темирова Зарина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</a:tr>
              <a:tr h="29614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Казбекова Айнель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Казбекова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Айнель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Струкова Варвара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Хасенова Дина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30711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Балгабаева Сания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Балгабаева Сания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Ғалымжан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Жансая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Балгабаева Сания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7420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Хасенова Дина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Хасенова Дина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Шокпарова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Куралай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Менцель Александр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22155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 Аружан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 Аружан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Миллер Нина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3214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Менцель Александр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Менцель Александр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Акимжан Елжас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Сулейменова Томирис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3214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Сулейменова Томирис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Сулейменова Томирис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Висман Эвелина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Айжан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Демчук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Демчук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Мукашева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Диляра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Висман Эвелина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Висман Эвелина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Балгабаева Сания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Шарикова София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746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Миллер Нина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Миллер Нина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Батаева Аделия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Висман Эвелина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17429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Дартаева Салтанат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Шокпарова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Куралай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Дартаева Салтанат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Акимжан Елжас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Демчук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Демчук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Анастасия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Струкова Варвара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Дартаева Салтанат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Калиаскар Айжан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Струкова Варвара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230334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Шокпарова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Куралай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Струкова Варвара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Мукашева Диляра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Акимжан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Елжас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41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Акимжан Елжас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Шокпарова Куралай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Шарикова София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Миллер Нина 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7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Итоги ВОУД – 2013 года, учащихся 9-х классов</a:t>
            </a:r>
            <a:r>
              <a:rPr lang="ru-RU" altLang="ru-RU" sz="270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700" dirty="0">
                <a:latin typeface="Arial" pitchFamily="34" charset="0"/>
                <a:cs typeface="Arial" pitchFamily="34" charset="0"/>
              </a:rPr>
            </a:br>
            <a:r>
              <a:rPr lang="ru-RU" altLang="ru-RU" sz="27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школы-лицея № 20</a:t>
            </a:r>
            <a:r>
              <a:rPr lang="ru-RU" altLang="ru-RU" sz="800" dirty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800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452151"/>
              </p:ext>
            </p:extLst>
          </p:nvPr>
        </p:nvGraphicFramePr>
        <p:xfrm>
          <a:off x="683568" y="1772817"/>
          <a:ext cx="7632848" cy="2646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800"/>
                <a:gridCol w="1326238"/>
                <a:gridCol w="1160359"/>
                <a:gridCol w="1121282"/>
                <a:gridCol w="1457028"/>
                <a:gridCol w="1803141"/>
              </a:tblGrid>
              <a:tr h="1078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Казахский язык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Алгебра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Английский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язык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Общий балл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2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9к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14,2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7,7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7,4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9,9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39,2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2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14,5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10,9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8,5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13,0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46,9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2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14,4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9,3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7,9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11,5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43,1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3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Рейтинг учителей по итогам пробных тестирований 2013-2014 учебного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020583"/>
              </p:ext>
            </p:extLst>
          </p:nvPr>
        </p:nvGraphicFramePr>
        <p:xfrm>
          <a:off x="323528" y="2079450"/>
          <a:ext cx="7485023" cy="25788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60040"/>
                <a:gridCol w="1868398"/>
                <a:gridCol w="1345676"/>
                <a:gridCol w="1771609"/>
                <a:gridCol w="713100"/>
                <a:gridCol w="713100"/>
                <a:gridCol w="713100"/>
              </a:tblGrid>
              <a:tr h="491281"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ФИО учителя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</a:rPr>
                        <a:t>категория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предмет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8068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Шажанканова</a:t>
                      </a:r>
                      <a:r>
                        <a:rPr lang="ru-RU" sz="1600" b="1" u="none" strike="noStrike" dirty="0">
                          <a:effectLst/>
                        </a:rPr>
                        <a:t> Б.М.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первая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казахский </a:t>
                      </a:r>
                      <a:r>
                        <a:rPr lang="ru-RU" sz="1600" b="1" u="none" strike="noStrike" dirty="0">
                          <a:effectLst/>
                        </a:rPr>
                        <a:t>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17,2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955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Мырзатаев</a:t>
                      </a:r>
                      <a:r>
                        <a:rPr lang="ru-RU" sz="1600" b="1" u="none" strike="noStrike" dirty="0">
                          <a:effectLst/>
                        </a:rPr>
                        <a:t> Е.Т.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высшая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всемирная история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13,4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16,6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955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Несипбаева</a:t>
                      </a:r>
                      <a:r>
                        <a:rPr lang="ru-RU" sz="1600" b="1" u="none" strike="noStrike" dirty="0">
                          <a:effectLst/>
                        </a:rPr>
                        <a:t> З.К.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высшая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химия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13,3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14,2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955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Остапенко 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вторая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русский язык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</a:rPr>
                        <a:t>11,1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13,2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955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Жакупов М.О.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вторая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география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12,5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955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6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Темирбулатова О.Н.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вторая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химия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346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Томбаева А.Е.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без категории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география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9,1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11,1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5954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</a:rPr>
                        <a:t>8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Жакупов</a:t>
                      </a:r>
                      <a:r>
                        <a:rPr lang="ru-RU" sz="1600" b="1" u="none" strike="noStrike" dirty="0">
                          <a:effectLst/>
                        </a:rPr>
                        <a:t> М.О.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вторая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всемирная история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dirty="0" smtClean="0"/>
              <a:t>Рейтинг учащихся 9 к класса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399894"/>
              </p:ext>
            </p:extLst>
          </p:nvPr>
        </p:nvGraphicFramePr>
        <p:xfrm>
          <a:off x="611560" y="1052739"/>
          <a:ext cx="7920878" cy="56713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32048"/>
                <a:gridCol w="2237911"/>
                <a:gridCol w="889986"/>
                <a:gridCol w="1067984"/>
                <a:gridCol w="1067984"/>
                <a:gridCol w="1000831"/>
                <a:gridCol w="1224134"/>
              </a:tblGrid>
              <a:tr h="6480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Аты-жөні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қазақ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тілі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жағрафия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дуниежүзі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тарихи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Орта балл</a:t>
                      </a:r>
                    </a:p>
                  </a:txBody>
                  <a:tcPr marL="9525" marR="9525" marT="9525" marB="0" anchor="ctr"/>
                </a:tc>
              </a:tr>
              <a:tr h="28803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Әлжан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Расул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Жапалбай Темірлан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Даулетова Аружан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Қарабжанов Айтуар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Қаратай Бекзат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Мантай Жалын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Азат Жеңіс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Нұргазы Зарина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Қабжалелов Адамбай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Искаков Аман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Өмірзақ Диас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Дюсенбаева Сымбат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Сериков Еламан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Абденов Қанат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Каримов Ислам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Бисмельдинов Максат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Султанов Дияс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Абдыгазизова Данагуль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Алкенова Сабиля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Жакибаева Қымбат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Жумабеков Елдос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8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dirty="0" smtClean="0"/>
              <a:t>Рейтинг учащихся 9 а класса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249023"/>
              </p:ext>
            </p:extLst>
          </p:nvPr>
        </p:nvGraphicFramePr>
        <p:xfrm>
          <a:off x="611560" y="1052739"/>
          <a:ext cx="7920878" cy="554460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32048"/>
                <a:gridCol w="2237911"/>
                <a:gridCol w="889986"/>
                <a:gridCol w="1067984"/>
                <a:gridCol w="1067984"/>
                <a:gridCol w="800988"/>
                <a:gridCol w="1423977"/>
              </a:tblGrid>
              <a:tr h="3825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баллы по предметам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средний балл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</a:tr>
              <a:tr h="573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№ п/п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ФИ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география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</a:rPr>
                        <a:t>Русский язык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всем.история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химия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434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Висман</a:t>
                      </a:r>
                      <a:r>
                        <a:rPr lang="ru-RU" sz="1400" b="1" u="none" strike="noStrike" dirty="0">
                          <a:effectLst/>
                        </a:rPr>
                        <a:t> Эвелина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78218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Калиаскар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Айжан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Казбекова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Айнель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Калиаскар Аружан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Сулейменова </a:t>
                      </a:r>
                      <a:r>
                        <a:rPr lang="ru-RU" sz="1400" b="1" u="none" strike="noStrike" dirty="0" err="1">
                          <a:effectLst/>
                        </a:rPr>
                        <a:t>Томирис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Менцель Александр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Арабок Артур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Батаева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</a:rPr>
                        <a:t>Аделия</a:t>
                      </a:r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Хасенова Дина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Демчук Анастасия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Петрова Анастасия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Темирова Зарина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</a:rPr>
                        <a:t>Шарикова</a:t>
                      </a:r>
                      <a:r>
                        <a:rPr lang="ru-RU" sz="1400" b="1" u="none" strike="noStrike" dirty="0">
                          <a:effectLst/>
                        </a:rPr>
                        <a:t> София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Струкова Варвара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Акимжан Елжас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Мукашева Диляра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37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Ғалымжан Жансая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Миллер Нина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Шокпарова Куралай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A6A6A6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A6A6A6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  <a:tr h="2259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Итого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48,375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0" marR="8540" marT="854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6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Итоги пробных тестирований предметов гуманитарного цикла в  9к классе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858262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989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b="1" dirty="0"/>
              <a:t>Итоги пробных тестирований предметов </a:t>
            </a:r>
            <a:r>
              <a:rPr lang="ru-RU" sz="3200" b="1" dirty="0" smtClean="0"/>
              <a:t>естественно-математического </a:t>
            </a:r>
            <a:r>
              <a:rPr lang="ru-RU" sz="3200" b="1" dirty="0"/>
              <a:t>цикла </a:t>
            </a:r>
            <a:r>
              <a:rPr lang="ru-RU" sz="3200" b="1" dirty="0" smtClean="0"/>
              <a:t>              в  </a:t>
            </a:r>
            <a:r>
              <a:rPr lang="ru-RU" sz="3200" b="1" dirty="0"/>
              <a:t>9к классе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358829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0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10168"/>
              </p:ext>
            </p:extLst>
          </p:nvPr>
        </p:nvGraphicFramePr>
        <p:xfrm>
          <a:off x="179514" y="188639"/>
          <a:ext cx="8784973" cy="6636740"/>
        </p:xfrm>
        <a:graphic>
          <a:graphicData uri="http://schemas.openxmlformats.org/drawingml/2006/table">
            <a:tbl>
              <a:tblPr/>
              <a:tblGrid>
                <a:gridCol w="232871"/>
                <a:gridCol w="1567327"/>
                <a:gridCol w="288032"/>
                <a:gridCol w="213481"/>
                <a:gridCol w="1874751"/>
                <a:gridCol w="356088"/>
                <a:gridCol w="269995"/>
                <a:gridCol w="1534157"/>
                <a:gridCol w="247810"/>
                <a:gridCol w="256246"/>
                <a:gridCol w="1656184"/>
                <a:gridCol w="288031"/>
              </a:tblGrid>
              <a:tr h="18347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ноября</a:t>
                      </a:r>
                    </a:p>
                  </a:txBody>
                  <a:tcPr marL="5588" marR="5588" marT="558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декабря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декабря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января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5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9к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9к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9к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9к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О/б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Сериков Еламан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Алкенова Сабиля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Алкенова Сабиля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Алкенова Сабиля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Султанов Дияс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Жакибаева Қымбат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Нұргазы Зарина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Дюсенбаева Сымбат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615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Алкенова Сабиля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Нұргазы Зарина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Бисмельдинов Максат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Нұргазы Зарина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</a:tr>
              <a:tr h="1834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Нұргазы Зарина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69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Қарабжанов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Айтуар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Сериков Еламан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Сериков Еламан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Қарабжанов Айтуар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Дюсенбаева Сымбат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Султанов Дияс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Искаков 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554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Қабжалелов Адамбай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Искаков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Жакибаева Қымбат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Жакибаева Қымбат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615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Искаков 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Әлжан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Расул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Абдыгазизова Данагуль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Бисмельдинов Максат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834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Абденов Қанат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Даулетова Аружан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Каримов Ислам 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Әлжан Расул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</a:tr>
              <a:tr h="3554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Дюсенбаева Сымбат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Қабжалелов Адамбай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Қаратай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Бекзат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Қабжалелов Адамбай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Жапалбай Темірлан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Мантай Жалын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Өмірзақ Диас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Өмірзақ Диас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</a:tr>
              <a:tr h="3615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Абдыгазизова Данагуль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Азат Жеңіс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Қарабжанов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Айтуар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Даулетова Аружан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834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Қаратай Бекзат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Бисмельдинов Максат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Әлжан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Расул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Жумабеков Елдос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3615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Бисмельдинов Максат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Абденов Қанат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Жапалбай Темірлан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Азат Жеңіс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3554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Әлжан Расул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470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Өмірзақ Диас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Қабжалелов Адамбай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Жапалбай Темірлан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Даулетова Аружан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Каримов Ислам 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Азат Жеңіс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Қаратай Бекзат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183474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Өмірзақ Диас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Жапалбай Темірлан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Мантай Жалын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Мантай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Жалын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Мантай Жалын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Абдыгазизова Данагуль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Абденов Қанат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Султанов Дияс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Азат Жеңіс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Қаратай Бекзат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Жумабеков Елдос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Қарабжанов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Айтуар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255541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Жакибаева Қымбат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Жумабеков Елдос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Искаков 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Абденов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Қанат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615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Жумабеков Елдос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Сериков Еламан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Даулетова Аружан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Абдыгазизова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Данагуль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554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5588" marR="5588" marT="5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Каримов Ислам 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Султанов Дияс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Дюсенбаева Сымбат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Каримов Ислам  </a:t>
                      </a:r>
                    </a:p>
                  </a:txBody>
                  <a:tcPr marL="5588" marR="5588" marT="55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88" marR="5588" marT="558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7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Итоги пробных тестирований предметов гуманитарного цикла в  </a:t>
            </a:r>
            <a:r>
              <a:rPr lang="ru-RU" sz="3200" b="1" dirty="0" smtClean="0"/>
              <a:t>9а </a:t>
            </a:r>
            <a:r>
              <a:rPr lang="ru-RU" sz="3200" b="1" dirty="0"/>
              <a:t>классе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268910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0988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361</TotalTime>
  <Words>1248</Words>
  <Application>Microsoft Office PowerPoint</Application>
  <PresentationFormat>Экран (4:3)</PresentationFormat>
  <Paragraphs>948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Итоги пробных тестирований учащихся 9-х классов                 2013-2014 учебного года</vt:lpstr>
      <vt:lpstr>Итоги ВОУД – 2013 года, учащихся 9-х классов  школы-лицея № 20 </vt:lpstr>
      <vt:lpstr>Рейтинг учителей по итогам пробных тестирований 2013-2014 учебного года</vt:lpstr>
      <vt:lpstr>Рейтинг учащихся 9 к класса</vt:lpstr>
      <vt:lpstr>Рейтинг учащихся 9 а класса</vt:lpstr>
      <vt:lpstr>Итоги пробных тестирований предметов гуманитарного цикла в  9к классе</vt:lpstr>
      <vt:lpstr>Итоги пробных тестирований предметов естественно-математического цикла               в  9к классе</vt:lpstr>
      <vt:lpstr>Презентация PowerPoint</vt:lpstr>
      <vt:lpstr>Итоги пробных тестирований предметов гуманитарного цикла в  9а классе</vt:lpstr>
      <vt:lpstr>Итоги пробных тестирований предметов естественно-математического цикла                     в  9а классе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пробных тестирований учащихся 9-х классов  за 2 четверть                                         2013-2014 учебного года</dc:title>
  <dc:creator>1</dc:creator>
  <cp:lastModifiedBy>1</cp:lastModifiedBy>
  <cp:revision>15</cp:revision>
  <dcterms:created xsi:type="dcterms:W3CDTF">2014-01-17T06:32:03Z</dcterms:created>
  <dcterms:modified xsi:type="dcterms:W3CDTF">2014-02-18T10:54:35Z</dcterms:modified>
</cp:coreProperties>
</file>