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6" r:id="rId3"/>
    <p:sldId id="277" r:id="rId4"/>
    <p:sldId id="265" r:id="rId5"/>
    <p:sldId id="268" r:id="rId6"/>
    <p:sldId id="267" r:id="rId7"/>
    <p:sldId id="269" r:id="rId8"/>
    <p:sldId id="270" r:id="rId9"/>
    <p:sldId id="274" r:id="rId10"/>
    <p:sldId id="273" r:id="rId11"/>
    <p:sldId id="276" r:id="rId12"/>
    <p:sldId id="272" r:id="rId13"/>
    <p:sldId id="282" r:id="rId14"/>
    <p:sldId id="275" r:id="rId15"/>
    <p:sldId id="278" r:id="rId16"/>
    <p:sldId id="284" r:id="rId17"/>
    <p:sldId id="26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000FF"/>
    <a:srgbClr val="00CC00"/>
    <a:srgbClr val="FA2A48"/>
    <a:srgbClr val="870316"/>
    <a:srgbClr val="0B0E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23" autoAdjust="0"/>
    <p:restoredTop sz="95652" autoAdjust="0"/>
  </p:normalViewPr>
  <p:slideViewPr>
    <p:cSldViewPr>
      <p:cViewPr varScale="1">
        <p:scale>
          <a:sx n="72" d="100"/>
          <a:sy n="72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E2CA-FC9C-48F8-90ED-8920DD7D2CB2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6FDB9-4CA1-4CC9-B352-4E84D7451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C72E4-E312-48F0-AAC9-CECF844CBA1D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F54A7-90AB-48FB-AB55-C4A34FB47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59C47-6120-4675-A107-F4D242367574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DEC95-D3E4-47DA-B356-074ED7B661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1A4ED-FE72-42E0-A071-C0B64F88C60B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5C5B5-88CC-4F40-B9EE-4CAABD56A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84DBA-E600-4912-AB20-A7CBBD8ED143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24181-19ED-44E3-B092-2E0354B80E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43560-E45A-431D-A1AC-08603E36B37D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C65FC-D2C0-4717-91C7-140F2F0AB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90C28-AA0B-49F1-8590-83C55BC40AA1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865C0-3AE0-4694-BABE-2BB04CE30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507D5-0496-411F-860D-C2A7EF24A459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F6DE7-07F5-4228-80AE-6ACA84D9F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C8245-E928-4A9F-9A53-6DCB121E9203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8A3C-B676-4E21-8B3E-4A08F1C91A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F1741-0B88-40C1-A484-7B28CA157314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6053F-567B-4C04-B70F-86CFB30E8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29DEE-A0E2-41E6-8F3D-481FF192EA13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935C3-3B06-4C38-9BBC-83D3CD5F6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FD0491-E353-421F-A1AA-C45294327807}" type="datetimeFigureOut">
              <a:rPr lang="ru-RU"/>
              <a:pPr>
                <a:defRPr/>
              </a:pPr>
              <a:t>12.03.2014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4F931D-DEFF-4EAB-8C30-E2C8923BB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gif"/><Relationship Id="rId7" Type="http://schemas.openxmlformats.org/officeDocument/2006/relationships/image" Target="../media/image14.jpeg"/><Relationship Id="rId12" Type="http://schemas.openxmlformats.org/officeDocument/2006/relationships/image" Target="../media/image1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17.gif"/><Relationship Id="rId5" Type="http://schemas.openxmlformats.org/officeDocument/2006/relationships/hyperlink" Target="http://www.smayli.ru/smile/multyashki-2225.html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11.gif"/><Relationship Id="rId9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5.gif"/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12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87;&#1077;&#1085;&#1080;&#1077;%20&#1087;&#1090;&#1080;&#1094;,%20&#1096;&#1091;&#1084;%20&#1074;&#1086;&#1076;&#1099;,%20&#1082;&#1086;&#1083;&#1086;&#1082;&#1086;&#1083;&#1100;&#1095;&#1080;&#1082;&#1080;%20(mp3ostrov.com).mp3" TargetMode="Externa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11.gif"/><Relationship Id="rId10" Type="http://schemas.openxmlformats.org/officeDocument/2006/relationships/image" Target="../media/image23.jpeg"/><Relationship Id="rId4" Type="http://schemas.openxmlformats.org/officeDocument/2006/relationships/image" Target="../media/image10.gif"/><Relationship Id="rId9" Type="http://schemas.openxmlformats.org/officeDocument/2006/relationships/image" Target="../media/image22.jpeg"/><Relationship Id="rId1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gif"/><Relationship Id="rId7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gif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15.png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tutsy.ucoz.ru/blog/3-0-5" TargetMode="External"/><Relationship Id="rId3" Type="http://schemas.openxmlformats.org/officeDocument/2006/relationships/hyperlink" Target="http://www.radikal.ru/" TargetMode="External"/><Relationship Id="rId7" Type="http://schemas.openxmlformats.org/officeDocument/2006/relationships/hyperlink" Target="http://tutsy.ucoz.ru/blog/cvety/1-0-5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008.radikal.ru/0804/3b/d168f31e1341.png" TargetMode="External"/><Relationship Id="rId5" Type="http://schemas.openxmlformats.org/officeDocument/2006/relationships/hyperlink" Target="http://img-fotki.yandex.ru/get/3907/ulik-pchelka.0/0_1dde5_54a7fa1b_L" TargetMode="External"/><Relationship Id="rId4" Type="http://schemas.openxmlformats.org/officeDocument/2006/relationships/hyperlink" Target="http://forum.materinstvo.ru/lofiversion/index.php/t80167-300.html" TargetMode="External"/><Relationship Id="rId9" Type="http://schemas.openxmlformats.org/officeDocument/2006/relationships/hyperlink" Target="http://tutsy.ucoz.ru/blog/7-0-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gif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125" y="6581775"/>
            <a:ext cx="2335213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205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Прямоугольник 13"/>
          <p:cNvSpPr>
            <a:spLocks noChangeArrowheads="1"/>
          </p:cNvSpPr>
          <p:nvPr/>
        </p:nvSpPr>
        <p:spPr bwMode="auto">
          <a:xfrm>
            <a:off x="1475656" y="2564904"/>
            <a:ext cx="6120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русского языка в 3 классе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3492500" y="5373688"/>
            <a:ext cx="22320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8" name="Прямоугольник 10"/>
          <p:cNvSpPr>
            <a:spLocks noChangeArrowheads="1"/>
          </p:cNvSpPr>
          <p:nvPr/>
        </p:nvSpPr>
        <p:spPr bwMode="auto">
          <a:xfrm>
            <a:off x="899592" y="3212976"/>
            <a:ext cx="77768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Второстепенные члены предложения.</a:t>
            </a:r>
          </a:p>
        </p:txBody>
      </p:sp>
      <p:pic>
        <p:nvPicPr>
          <p:cNvPr id="205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1628775"/>
            <a:ext cx="88423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788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628775"/>
            <a:ext cx="88423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1628775"/>
            <a:ext cx="88423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6475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68638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6700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6475" y="2924175"/>
            <a:ext cx="517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6475" y="3860800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6475" y="620713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033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560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50" y="4076700"/>
            <a:ext cx="4603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513" y="1052513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7763" y="1052513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1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5113" y="4581525"/>
            <a:ext cx="5032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2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750" y="2133600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3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56550" y="2276475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031697">
            <a:off x="754317" y="4013629"/>
            <a:ext cx="465441" cy="42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54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2492896"/>
            <a:ext cx="2928958" cy="1714512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rgbClr val="00CC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625" y="2571750"/>
            <a:ext cx="2928938" cy="321468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rgbClr val="00CC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"/>
          <a:ext cx="9144000" cy="6786585"/>
        </p:xfrm>
        <a:graphic>
          <a:graphicData uri="http://schemas.openxmlformats.org/drawingml/2006/table">
            <a:tbl>
              <a:tblPr firstRow="1" bandRow="1">
                <a:solidFill>
                  <a:srgbClr val="E7FEDA"/>
                </a:solidFill>
                <a:tableStyleId>{5C22544A-7EE6-4342-B048-85BDC9FD1C3A}</a:tableStyleId>
              </a:tblPr>
              <a:tblGrid>
                <a:gridCol w="2892516"/>
                <a:gridCol w="2892517"/>
                <a:gridCol w="3358967"/>
              </a:tblGrid>
              <a:tr h="897668"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Дополнение</a:t>
                      </a:r>
                    </a:p>
                    <a:p>
                      <a:pPr algn="ctr"/>
                      <a:r>
                        <a:rPr lang="ru-RU" sz="2800" b="1" i="1" u="none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_  _  _  _  _</a:t>
                      </a:r>
                      <a:r>
                        <a:rPr lang="ru-RU" sz="2800" b="1" i="1" u="none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_  _</a:t>
                      </a:r>
                      <a:endParaRPr lang="ru-RU" sz="2800" b="1" i="1" u="non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endParaRPr lang="ru-RU" sz="2800" i="1" dirty="0">
                        <a:solidFill>
                          <a:srgbClr val="FA2A4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Обстоятельство</a:t>
                      </a:r>
                    </a:p>
                    <a:p>
                      <a:pPr algn="ctr"/>
                      <a:r>
                        <a:rPr lang="ru-RU" sz="28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_ . _ . _ . _ . _ . _</a:t>
                      </a:r>
                      <a:r>
                        <a:rPr lang="ru-RU" sz="28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. _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81381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предмет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признак предмета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место, время, способ действия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86690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косвенных падежей (кого? чего? кому? чему? кого? что? кем? чем? о ком? о чём?)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какой? какая? какое?  какие? чей? чья? чьё? чьи?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Отвечают на вопросы где? куда? когда? откуда? почему? зачем? как? 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3196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</a:t>
                      </a:r>
                      <a:r>
                        <a:rPr lang="ru-RU" sz="2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существительным или местоимениями в косвенном падеже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 прилагательными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 наречиями или существительными в косвенных  падежах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54120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Грачи вьют гнёзда.</a:t>
                      </a:r>
                    </a:p>
                    <a:p>
                      <a:endParaRPr lang="ru-RU" sz="1800" b="1" i="1" u="non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Дует лёгкий ветер. </a:t>
                      </a:r>
                    </a:p>
                    <a:p>
                      <a:endParaRPr lang="ru-RU" sz="1800" b="0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Светит ласково солнце.</a:t>
                      </a:r>
                      <a:endParaRPr lang="ru-RU" sz="1800" b="1" kern="1200" dirty="0" smtClean="0">
                        <a:solidFill>
                          <a:srgbClr val="00B05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7" y="0"/>
            <a:ext cx="657226" cy="428604"/>
          </a:xfrm>
          <a:prstGeom prst="rect">
            <a:avLst/>
          </a:prstGeom>
          <a:noFill/>
        </p:spPr>
      </p:pic>
      <p:pic>
        <p:nvPicPr>
          <p:cNvPr id="14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7310" y="0"/>
            <a:ext cx="416690" cy="357166"/>
          </a:xfrm>
          <a:prstGeom prst="rect">
            <a:avLst/>
          </a:prstGeom>
          <a:noFill/>
        </p:spPr>
      </p:pic>
      <p:pic>
        <p:nvPicPr>
          <p:cNvPr id="15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52" y="6429396"/>
            <a:ext cx="883343" cy="576064"/>
          </a:xfrm>
          <a:prstGeom prst="rect">
            <a:avLst/>
          </a:prstGeom>
          <a:noFill/>
        </p:spPr>
      </p:pic>
      <p:pic>
        <p:nvPicPr>
          <p:cNvPr id="16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5784" y="6429396"/>
            <a:ext cx="883343" cy="576064"/>
          </a:xfrm>
          <a:prstGeom prst="rect">
            <a:avLst/>
          </a:prstGeom>
          <a:noFill/>
        </p:spPr>
      </p:pic>
      <p:pic>
        <p:nvPicPr>
          <p:cNvPr id="10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0"/>
            <a:ext cx="834942" cy="357166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0"/>
            <a:ext cx="857256" cy="357166"/>
          </a:xfrm>
          <a:prstGeom prst="rect">
            <a:avLst/>
          </a:prstGeom>
          <a:noFill/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3275856" y="836712"/>
            <a:ext cx="2376487" cy="44450"/>
          </a:xfrm>
          <a:custGeom>
            <a:avLst/>
            <a:gdLst>
              <a:gd name="T0" fmla="*/ 0 w 1905"/>
              <a:gd name="T1" fmla="*/ 2147483647 h 106"/>
              <a:gd name="T2" fmla="*/ 2147483647 w 1905"/>
              <a:gd name="T3" fmla="*/ 2147483647 h 106"/>
              <a:gd name="T4" fmla="*/ 2147483647 w 1905"/>
              <a:gd name="T5" fmla="*/ 0 h 106"/>
              <a:gd name="T6" fmla="*/ 2147483647 w 1905"/>
              <a:gd name="T7" fmla="*/ 2147483647 h 106"/>
              <a:gd name="T8" fmla="*/ 2147483647 w 1905"/>
              <a:gd name="T9" fmla="*/ 0 h 106"/>
              <a:gd name="T10" fmla="*/ 2147483647 w 1905"/>
              <a:gd name="T11" fmla="*/ 2147483647 h 106"/>
              <a:gd name="T12" fmla="*/ 2147483647 w 1905"/>
              <a:gd name="T13" fmla="*/ 0 h 106"/>
              <a:gd name="T14" fmla="*/ 2147483647 w 1905"/>
              <a:gd name="T15" fmla="*/ 2147483647 h 106"/>
              <a:gd name="T16" fmla="*/ 2147483647 w 1905"/>
              <a:gd name="T17" fmla="*/ 0 h 106"/>
              <a:gd name="T18" fmla="*/ 2147483647 w 1905"/>
              <a:gd name="T19" fmla="*/ 2147483647 h 106"/>
              <a:gd name="T20" fmla="*/ 2147483647 w 1905"/>
              <a:gd name="T21" fmla="*/ 0 h 106"/>
              <a:gd name="T22" fmla="*/ 2147483647 w 1905"/>
              <a:gd name="T23" fmla="*/ 2147483647 h 106"/>
              <a:gd name="T24" fmla="*/ 2147483647 w 1905"/>
              <a:gd name="T25" fmla="*/ 0 h 106"/>
              <a:gd name="T26" fmla="*/ 2147483647 w 1905"/>
              <a:gd name="T27" fmla="*/ 2147483647 h 10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905"/>
              <a:gd name="T43" fmla="*/ 0 h 106"/>
              <a:gd name="T44" fmla="*/ 1905 w 1905"/>
              <a:gd name="T45" fmla="*/ 106 h 10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905" h="106">
                <a:moveTo>
                  <a:pt x="0" y="91"/>
                </a:moveTo>
                <a:cubicBezTo>
                  <a:pt x="11" y="98"/>
                  <a:pt x="22" y="106"/>
                  <a:pt x="45" y="91"/>
                </a:cubicBezTo>
                <a:cubicBezTo>
                  <a:pt x="68" y="76"/>
                  <a:pt x="91" y="0"/>
                  <a:pt x="136" y="0"/>
                </a:cubicBezTo>
                <a:cubicBezTo>
                  <a:pt x="181" y="0"/>
                  <a:pt x="264" y="91"/>
                  <a:pt x="317" y="91"/>
                </a:cubicBezTo>
                <a:cubicBezTo>
                  <a:pt x="370" y="91"/>
                  <a:pt x="400" y="0"/>
                  <a:pt x="453" y="0"/>
                </a:cubicBezTo>
                <a:cubicBezTo>
                  <a:pt x="506" y="0"/>
                  <a:pt x="582" y="91"/>
                  <a:pt x="635" y="91"/>
                </a:cubicBezTo>
                <a:cubicBezTo>
                  <a:pt x="688" y="91"/>
                  <a:pt x="718" y="0"/>
                  <a:pt x="771" y="0"/>
                </a:cubicBezTo>
                <a:cubicBezTo>
                  <a:pt x="824" y="0"/>
                  <a:pt x="899" y="91"/>
                  <a:pt x="952" y="91"/>
                </a:cubicBezTo>
                <a:cubicBezTo>
                  <a:pt x="1005" y="91"/>
                  <a:pt x="1035" y="0"/>
                  <a:pt x="1088" y="0"/>
                </a:cubicBezTo>
                <a:cubicBezTo>
                  <a:pt x="1141" y="0"/>
                  <a:pt x="1217" y="91"/>
                  <a:pt x="1270" y="91"/>
                </a:cubicBezTo>
                <a:cubicBezTo>
                  <a:pt x="1323" y="91"/>
                  <a:pt x="1353" y="0"/>
                  <a:pt x="1406" y="0"/>
                </a:cubicBezTo>
                <a:cubicBezTo>
                  <a:pt x="1459" y="0"/>
                  <a:pt x="1527" y="91"/>
                  <a:pt x="1587" y="91"/>
                </a:cubicBezTo>
                <a:cubicBezTo>
                  <a:pt x="1647" y="91"/>
                  <a:pt x="1716" y="0"/>
                  <a:pt x="1769" y="0"/>
                </a:cubicBezTo>
                <a:cubicBezTo>
                  <a:pt x="1822" y="0"/>
                  <a:pt x="1882" y="76"/>
                  <a:pt x="1905" y="91"/>
                </a:cubicBezTo>
              </a:path>
            </a:pathLst>
          </a:custGeom>
          <a:noFill/>
          <a:ln w="5715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i="1" kern="10" dirty="0" err="1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Физминутка</a:t>
            </a:r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3268960"/>
          </a:xfrm>
        </p:spPr>
        <p:txBody>
          <a:bodyPr/>
          <a:lstStyle/>
          <a:p>
            <a:pPr>
              <a:buNone/>
            </a:pPr>
            <a:r>
              <a:rPr lang="en-US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Очнулись деревья от зимнего сна</a:t>
            </a:r>
            <a:r>
              <a:rPr lang="en-US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апреле по лесу гуляет весна. </a:t>
            </a:r>
            <a:endParaRPr lang="en-US" sz="4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овраге ручьи шаловливо звенят. </a:t>
            </a:r>
            <a:endParaRPr lang="en-US" sz="4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с юга на родину птицы летят.           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4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24" name="Picture 6" descr="Анимашки Мультяшки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4653136"/>
            <a:ext cx="1728018" cy="194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 descr="D:\Школьные файлы\ПАПКА  ДЛЯ  СКАЧИВАНИЯ\Картинки для физкультминутки\babochka26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7" y="1124745"/>
            <a:ext cx="1152127" cy="88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6" descr="Анимашки Мультяшки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653136"/>
            <a:ext cx="1728018" cy="1949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Виктория\Desktop\babochk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4869160"/>
            <a:ext cx="952500" cy="923925"/>
          </a:xfrm>
          <a:prstGeom prst="rect">
            <a:avLst/>
          </a:prstGeom>
          <a:noFill/>
        </p:spPr>
      </p:pic>
      <p:pic>
        <p:nvPicPr>
          <p:cNvPr id="3076" name="Picture 4" descr="C:\Users\Виктория\Desktop\167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421113">
            <a:off x="5796136" y="1340768"/>
            <a:ext cx="793888" cy="648072"/>
          </a:xfrm>
          <a:prstGeom prst="rect">
            <a:avLst/>
          </a:prstGeom>
          <a:noFill/>
        </p:spPr>
      </p:pic>
      <p:pic>
        <p:nvPicPr>
          <p:cNvPr id="26" name="Picture 4" descr="C:\Users\Виктория\Desktop\167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9728757">
            <a:off x="2411760" y="1340768"/>
            <a:ext cx="793888" cy="648072"/>
          </a:xfrm>
          <a:prstGeom prst="rect">
            <a:avLst/>
          </a:prstGeom>
          <a:noFill/>
        </p:spPr>
      </p:pic>
      <p:pic>
        <p:nvPicPr>
          <p:cNvPr id="2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72200" y="98072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213285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400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44408" y="213285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9624832">
            <a:off x="2933764" y="5477632"/>
            <a:ext cx="528180" cy="487099"/>
          </a:xfrm>
          <a:prstGeom prst="rect">
            <a:avLst/>
          </a:prstGeom>
          <a:noFill/>
        </p:spPr>
      </p:pic>
      <p:pic>
        <p:nvPicPr>
          <p:cNvPr id="34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501552">
            <a:off x="5738976" y="5543867"/>
            <a:ext cx="586385" cy="540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832648" cy="936104"/>
          </a:xfrm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Творческая работа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2050" name="Picture 2" descr="C:\Users\Виктория\Desktop\images с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132856"/>
            <a:ext cx="2619375" cy="1743075"/>
          </a:xfrm>
          <a:prstGeom prst="rect">
            <a:avLst/>
          </a:prstGeom>
          <a:noFill/>
        </p:spPr>
      </p:pic>
      <p:pic>
        <p:nvPicPr>
          <p:cNvPr id="2051" name="Picture 3" descr="C:\Users\Виктория\Desktop\images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51530" y="4221088"/>
            <a:ext cx="2632438" cy="2058541"/>
          </a:xfrm>
          <a:prstGeom prst="rect">
            <a:avLst/>
          </a:prstGeom>
          <a:noFill/>
        </p:spPr>
      </p:pic>
      <p:pic>
        <p:nvPicPr>
          <p:cNvPr id="2052" name="Picture 4" descr="C:\Users\Виктория\Desktop\i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2060848"/>
            <a:ext cx="2438400" cy="1876425"/>
          </a:xfrm>
          <a:prstGeom prst="rect">
            <a:avLst/>
          </a:prstGeom>
          <a:noFill/>
        </p:spPr>
      </p:pic>
      <p:pic>
        <p:nvPicPr>
          <p:cNvPr id="2053" name="Picture 5" descr="C:\Users\Виктория\Desktop\40138741_20906480_02_vesna_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4077072"/>
            <a:ext cx="2952328" cy="2214246"/>
          </a:xfrm>
          <a:prstGeom prst="rect">
            <a:avLst/>
          </a:prstGeom>
          <a:noFill/>
        </p:spPr>
      </p:pic>
      <p:pic>
        <p:nvPicPr>
          <p:cNvPr id="1026" name="Picture 2" descr="C:\Users\Виктория\Desktop\19589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47864" y="1196752"/>
            <a:ext cx="2445030" cy="2376264"/>
          </a:xfrm>
          <a:prstGeom prst="rect">
            <a:avLst/>
          </a:prstGeom>
          <a:noFill/>
        </p:spPr>
      </p:pic>
      <p:pic>
        <p:nvPicPr>
          <p:cNvPr id="23" name="пение птиц, шум воды, колокольчики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  <p:pic>
        <p:nvPicPr>
          <p:cNvPr id="4098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031697">
            <a:off x="2624263" y="1493350"/>
            <a:ext cx="465441" cy="429240"/>
          </a:xfrm>
          <a:prstGeom prst="rect">
            <a:avLst/>
          </a:prstGeom>
          <a:noFill/>
        </p:spPr>
      </p:pic>
      <p:pic>
        <p:nvPicPr>
          <p:cNvPr id="25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354666">
            <a:off x="6018416" y="1505638"/>
            <a:ext cx="437381" cy="403362"/>
          </a:xfrm>
          <a:prstGeom prst="rect">
            <a:avLst/>
          </a:prstGeom>
          <a:noFill/>
        </p:spPr>
      </p:pic>
      <p:pic>
        <p:nvPicPr>
          <p:cNvPr id="26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16216" y="98072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72400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031697">
            <a:off x="1186365" y="4085638"/>
            <a:ext cx="465441" cy="429240"/>
          </a:xfrm>
          <a:prstGeom prst="rect">
            <a:avLst/>
          </a:prstGeom>
          <a:noFill/>
        </p:spPr>
      </p:pic>
      <p:pic>
        <p:nvPicPr>
          <p:cNvPr id="3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628800"/>
            <a:ext cx="883343" cy="576064"/>
          </a:xfrm>
          <a:prstGeom prst="rect">
            <a:avLst/>
          </a:prstGeom>
          <a:noFill/>
        </p:spPr>
      </p:pic>
      <p:pic>
        <p:nvPicPr>
          <p:cNvPr id="31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628800"/>
            <a:ext cx="883343" cy="576064"/>
          </a:xfrm>
          <a:prstGeom prst="rect">
            <a:avLst/>
          </a:prstGeom>
          <a:noFill/>
        </p:spPr>
      </p:pic>
      <p:pic>
        <p:nvPicPr>
          <p:cNvPr id="3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628800"/>
            <a:ext cx="883343" cy="576064"/>
          </a:xfrm>
          <a:prstGeom prst="rect">
            <a:avLst/>
          </a:prstGeom>
          <a:noFill/>
        </p:spPr>
      </p:pic>
      <p:pic>
        <p:nvPicPr>
          <p:cNvPr id="3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628800"/>
            <a:ext cx="883343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23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968552" cy="922114"/>
          </a:xfrm>
        </p:spPr>
        <p:txBody>
          <a:bodyPr/>
          <a:lstStyle/>
          <a:p>
            <a:pPr>
              <a:defRPr/>
            </a:pPr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Итог урока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125" y="6581775"/>
            <a:ext cx="2335213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13317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620713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2997200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3860800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24175"/>
            <a:ext cx="5175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60800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0"/>
            <a:ext cx="882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0"/>
            <a:ext cx="882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0"/>
            <a:ext cx="882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0"/>
            <a:ext cx="882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0" y="0"/>
          <a:ext cx="9144000" cy="6857999"/>
        </p:xfrm>
        <a:graphic>
          <a:graphicData uri="http://schemas.openxmlformats.org/drawingml/2006/table">
            <a:tbl>
              <a:tblPr firstRow="1" bandRow="1">
                <a:solidFill>
                  <a:srgbClr val="E7FEDA"/>
                </a:solidFill>
                <a:tableStyleId>{5C22544A-7EE6-4342-B048-85BDC9FD1C3A}</a:tableStyleId>
              </a:tblPr>
              <a:tblGrid>
                <a:gridCol w="2892516"/>
                <a:gridCol w="2892517"/>
                <a:gridCol w="3358967"/>
              </a:tblGrid>
              <a:tr h="1027043"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Дополнение</a:t>
                      </a:r>
                    </a:p>
                    <a:p>
                      <a:pPr algn="ctr"/>
                      <a:r>
                        <a:rPr lang="ru-RU" sz="2800" b="1" i="1" u="none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_  _  _  _  _</a:t>
                      </a:r>
                      <a:r>
                        <a:rPr lang="ru-RU" sz="2800" b="1" i="1" u="none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_  _</a:t>
                      </a:r>
                      <a:endParaRPr lang="ru-RU" sz="2800" b="1" i="1" u="non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endParaRPr lang="ru-RU" sz="2800" i="1" dirty="0">
                        <a:solidFill>
                          <a:srgbClr val="FA2A48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i="1" dirty="0" smtClean="0">
                          <a:solidFill>
                            <a:srgbClr val="FA2A48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Обстоятельство</a:t>
                      </a:r>
                    </a:p>
                    <a:p>
                      <a:pPr algn="ctr"/>
                      <a:r>
                        <a:rPr lang="ru-RU" sz="28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_ . _ . _ . _ . _ . _</a:t>
                      </a:r>
                      <a:r>
                        <a:rPr lang="ru-RU" sz="28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. _</a:t>
                      </a:r>
                      <a:endParaRPr lang="ru-RU" sz="28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92087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предмет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признак предмета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Обозначает место, время, способ действия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55913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косвенных падежей (кого? чего? кому? чему? кого? что? кем? чем? о ком? о чём?)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вопросы какой? какая? какое?  какие? чей? чья? чьё? чьи?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Отвечают на вопросы где? куда? когда? откуда? почему? зачем? как? </a:t>
                      </a:r>
                      <a:endParaRPr lang="ru-RU" sz="20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087217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</a:t>
                      </a:r>
                      <a:r>
                        <a:rPr lang="ru-RU" sz="2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существительным или местоимениями в косвенном падеже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 прилагательными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Выражаются наречиями или существительными в косвенных  падежах</a:t>
                      </a:r>
                      <a:endParaRPr lang="ru-RU" sz="24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95739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Грачи вьют гнёзда.</a:t>
                      </a:r>
                    </a:p>
                    <a:p>
                      <a:endParaRPr lang="ru-RU" sz="1800" b="1" i="1" u="non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8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Дует лёгкий ветер. </a:t>
                      </a:r>
                    </a:p>
                    <a:p>
                      <a:endParaRPr lang="ru-RU" sz="1800" b="0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Светит ласково солнце.</a:t>
                      </a:r>
                      <a:endParaRPr lang="ru-RU" sz="1800" b="1" kern="1200" dirty="0" smtClean="0">
                        <a:solidFill>
                          <a:srgbClr val="00B05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1800" b="1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2" name="Freeform 17"/>
          <p:cNvSpPr>
            <a:spLocks/>
          </p:cNvSpPr>
          <p:nvPr/>
        </p:nvSpPr>
        <p:spPr bwMode="auto">
          <a:xfrm>
            <a:off x="3275856" y="836712"/>
            <a:ext cx="2376487" cy="44450"/>
          </a:xfrm>
          <a:custGeom>
            <a:avLst/>
            <a:gdLst>
              <a:gd name="T0" fmla="*/ 0 w 1905"/>
              <a:gd name="T1" fmla="*/ 2147483647 h 106"/>
              <a:gd name="T2" fmla="*/ 2147483647 w 1905"/>
              <a:gd name="T3" fmla="*/ 2147483647 h 106"/>
              <a:gd name="T4" fmla="*/ 2147483647 w 1905"/>
              <a:gd name="T5" fmla="*/ 0 h 106"/>
              <a:gd name="T6" fmla="*/ 2147483647 w 1905"/>
              <a:gd name="T7" fmla="*/ 2147483647 h 106"/>
              <a:gd name="T8" fmla="*/ 2147483647 w 1905"/>
              <a:gd name="T9" fmla="*/ 0 h 106"/>
              <a:gd name="T10" fmla="*/ 2147483647 w 1905"/>
              <a:gd name="T11" fmla="*/ 2147483647 h 106"/>
              <a:gd name="T12" fmla="*/ 2147483647 w 1905"/>
              <a:gd name="T13" fmla="*/ 0 h 106"/>
              <a:gd name="T14" fmla="*/ 2147483647 w 1905"/>
              <a:gd name="T15" fmla="*/ 2147483647 h 106"/>
              <a:gd name="T16" fmla="*/ 2147483647 w 1905"/>
              <a:gd name="T17" fmla="*/ 0 h 106"/>
              <a:gd name="T18" fmla="*/ 2147483647 w 1905"/>
              <a:gd name="T19" fmla="*/ 2147483647 h 106"/>
              <a:gd name="T20" fmla="*/ 2147483647 w 1905"/>
              <a:gd name="T21" fmla="*/ 0 h 106"/>
              <a:gd name="T22" fmla="*/ 2147483647 w 1905"/>
              <a:gd name="T23" fmla="*/ 2147483647 h 106"/>
              <a:gd name="T24" fmla="*/ 2147483647 w 1905"/>
              <a:gd name="T25" fmla="*/ 0 h 106"/>
              <a:gd name="T26" fmla="*/ 2147483647 w 1905"/>
              <a:gd name="T27" fmla="*/ 2147483647 h 10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905"/>
              <a:gd name="T43" fmla="*/ 0 h 106"/>
              <a:gd name="T44" fmla="*/ 1905 w 1905"/>
              <a:gd name="T45" fmla="*/ 106 h 10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905" h="106">
                <a:moveTo>
                  <a:pt x="0" y="91"/>
                </a:moveTo>
                <a:cubicBezTo>
                  <a:pt x="11" y="98"/>
                  <a:pt x="22" y="106"/>
                  <a:pt x="45" y="91"/>
                </a:cubicBezTo>
                <a:cubicBezTo>
                  <a:pt x="68" y="76"/>
                  <a:pt x="91" y="0"/>
                  <a:pt x="136" y="0"/>
                </a:cubicBezTo>
                <a:cubicBezTo>
                  <a:pt x="181" y="0"/>
                  <a:pt x="264" y="91"/>
                  <a:pt x="317" y="91"/>
                </a:cubicBezTo>
                <a:cubicBezTo>
                  <a:pt x="370" y="91"/>
                  <a:pt x="400" y="0"/>
                  <a:pt x="453" y="0"/>
                </a:cubicBezTo>
                <a:cubicBezTo>
                  <a:pt x="506" y="0"/>
                  <a:pt x="582" y="91"/>
                  <a:pt x="635" y="91"/>
                </a:cubicBezTo>
                <a:cubicBezTo>
                  <a:pt x="688" y="91"/>
                  <a:pt x="718" y="0"/>
                  <a:pt x="771" y="0"/>
                </a:cubicBezTo>
                <a:cubicBezTo>
                  <a:pt x="824" y="0"/>
                  <a:pt x="899" y="91"/>
                  <a:pt x="952" y="91"/>
                </a:cubicBezTo>
                <a:cubicBezTo>
                  <a:pt x="1005" y="91"/>
                  <a:pt x="1035" y="0"/>
                  <a:pt x="1088" y="0"/>
                </a:cubicBezTo>
                <a:cubicBezTo>
                  <a:pt x="1141" y="0"/>
                  <a:pt x="1217" y="91"/>
                  <a:pt x="1270" y="91"/>
                </a:cubicBezTo>
                <a:cubicBezTo>
                  <a:pt x="1323" y="91"/>
                  <a:pt x="1353" y="0"/>
                  <a:pt x="1406" y="0"/>
                </a:cubicBezTo>
                <a:cubicBezTo>
                  <a:pt x="1459" y="0"/>
                  <a:pt x="1527" y="91"/>
                  <a:pt x="1587" y="91"/>
                </a:cubicBezTo>
                <a:cubicBezTo>
                  <a:pt x="1647" y="91"/>
                  <a:pt x="1716" y="0"/>
                  <a:pt x="1769" y="0"/>
                </a:cubicBezTo>
                <a:cubicBezTo>
                  <a:pt x="1822" y="0"/>
                  <a:pt x="1882" y="76"/>
                  <a:pt x="1905" y="91"/>
                </a:cubicBezTo>
              </a:path>
            </a:pathLst>
          </a:custGeom>
          <a:noFill/>
          <a:ln w="5715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Домашнее задание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22" name="Содержимое 21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116832"/>
          </a:xfrm>
        </p:spPr>
        <p:txBody>
          <a:bodyPr/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Учебник «Русский язык»</a:t>
            </a:r>
          </a:p>
          <a:p>
            <a:pPr algn="ctr"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с.133 упр.415</a:t>
            </a:r>
            <a:endParaRPr lang="ru-RU" sz="4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2" descr="C:\Users\Виктория\Desktop\45252114_25034819_23365801_28a18c8bbacc9690ef6edd331973fcf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5733256"/>
            <a:ext cx="26289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 descr="C:\Users\Виктория\Desktop\raznoboy_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4149080"/>
            <a:ext cx="1225576" cy="1656184"/>
          </a:xfrm>
          <a:prstGeom prst="rect">
            <a:avLst/>
          </a:prstGeom>
          <a:noFill/>
        </p:spPr>
      </p:pic>
      <p:pic>
        <p:nvPicPr>
          <p:cNvPr id="26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031697">
            <a:off x="1186365" y="4085638"/>
            <a:ext cx="465441" cy="429240"/>
          </a:xfrm>
          <a:prstGeom prst="rect">
            <a:avLst/>
          </a:prstGeom>
          <a:noFill/>
        </p:spPr>
      </p:pic>
      <p:pic>
        <p:nvPicPr>
          <p:cNvPr id="27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8384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72400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2928950"/>
          </a:xfrm>
        </p:spPr>
        <p:txBody>
          <a:bodyPr/>
          <a:lstStyle/>
          <a:p>
            <a:r>
              <a:rPr lang="ru-RU" sz="72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Молодцы!</a:t>
            </a:r>
            <a:br>
              <a:rPr lang="ru-RU" sz="72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72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72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72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Спасибо!</a:t>
            </a:r>
            <a:endParaRPr lang="ru-RU" sz="72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2051" name="Picture 3" descr="C:\Users\Виктория\Desktop\babochk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1916832"/>
            <a:ext cx="952500" cy="923925"/>
          </a:xfrm>
          <a:prstGeom prst="rect">
            <a:avLst/>
          </a:prstGeom>
          <a:noFill/>
        </p:spPr>
      </p:pic>
      <p:pic>
        <p:nvPicPr>
          <p:cNvPr id="22" name="Picture 2" descr="C:\Users\Виктория\Desktop\18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031697">
            <a:off x="1186365" y="4085638"/>
            <a:ext cx="465441" cy="429240"/>
          </a:xfrm>
          <a:prstGeom prst="rect">
            <a:avLst/>
          </a:prstGeom>
          <a:noFill/>
        </p:spPr>
      </p:pic>
      <p:pic>
        <p:nvPicPr>
          <p:cNvPr id="23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112474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72400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0392" y="213285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15008"/>
          </a:xfrm>
        </p:spPr>
        <p:txBody>
          <a:bodyPr/>
          <a:lstStyle/>
          <a:p>
            <a:pPr>
              <a:defRPr/>
            </a:pPr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Литература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3076" name="Содержимое 10"/>
          <p:cNvSpPr>
            <a:spLocks noGrp="1"/>
          </p:cNvSpPr>
          <p:nvPr>
            <p:ph idx="1"/>
          </p:nvPr>
        </p:nvSpPr>
        <p:spPr>
          <a:xfrm>
            <a:off x="395536" y="3501008"/>
            <a:ext cx="8291512" cy="1080121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ru-RU" sz="4000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125" y="6581775"/>
            <a:ext cx="2335213" cy="276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3078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628775"/>
            <a:ext cx="8842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1628775"/>
            <a:ext cx="88265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1700213"/>
            <a:ext cx="88423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700213"/>
            <a:ext cx="8826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1700213"/>
            <a:ext cx="88423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1700213"/>
            <a:ext cx="8826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0"/>
            <a:ext cx="10080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850" y="0"/>
            <a:ext cx="10080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5492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68638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05263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2060575"/>
            <a:ext cx="517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3068638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6475" y="4005263"/>
            <a:ext cx="5175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2133600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2132856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1196752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1196752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4221088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76128" y="1349152"/>
            <a:ext cx="5032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71600" y="2127920"/>
            <a:ext cx="8172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8096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Молодец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100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3500438"/>
            <a:ext cx="184731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3121" y="500042"/>
            <a:ext cx="184730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ru-RU" sz="2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625" y="2643188"/>
            <a:ext cx="2705100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3"/>
              </a:rPr>
              <a:t>http://www.radikal.ru/</a:t>
            </a:r>
            <a:r>
              <a:rPr lang="ru-RU" sz="1050" dirty="0"/>
              <a:t>  муравей с цветком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625" y="1785938"/>
            <a:ext cx="51435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hlinkClick r:id="rId4"/>
              </a:rPr>
              <a:t>http://forum.materinstvo.ru/lofiversion/index.php/t80167-300.html</a:t>
            </a:r>
            <a:r>
              <a:rPr lang="ru-RU" sz="1050" dirty="0"/>
              <a:t>  птички, лисенок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625" y="2000250"/>
            <a:ext cx="5214938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hlinkClick r:id="rId5"/>
              </a:rPr>
              <a:t>http://img-fotki.yandex.ru/get/3907/ulik-pchelka.0/0_1dde5_54a7fa1b_L</a:t>
            </a:r>
            <a:r>
              <a:rPr lang="ru-RU" sz="1050" dirty="0"/>
              <a:t>  пчела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625" y="2214563"/>
            <a:ext cx="457200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50" dirty="0">
                <a:hlinkClick r:id="rId6"/>
              </a:rPr>
              <a:t>http://i008.radikal.ru/0804/3b/d168f31e1341.png</a:t>
            </a:r>
            <a:r>
              <a:rPr lang="ru-RU" sz="1050" dirty="0"/>
              <a:t>  береста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625" y="2428875"/>
            <a:ext cx="331787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7"/>
              </a:rPr>
              <a:t>http://tutsy.ucoz.ru/blog/cvety/1-0-5</a:t>
            </a:r>
            <a:r>
              <a:rPr lang="ru-RU" sz="1050" dirty="0"/>
              <a:t>  цветы, бабочка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625" y="3071813"/>
            <a:ext cx="238442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8"/>
              </a:rPr>
              <a:t>http://tutsy.ucoz.ru/blog/3-0-5</a:t>
            </a:r>
            <a:r>
              <a:rPr lang="ru-RU" sz="1050" dirty="0"/>
              <a:t>  цветы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8625" y="2857500"/>
            <a:ext cx="2384425" cy="254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hlinkClick r:id="rId9"/>
              </a:rPr>
              <a:t>http://tutsy.ucoz.ru/blog/7-0-5</a:t>
            </a:r>
            <a:r>
              <a:rPr lang="ru-RU" sz="1050" dirty="0"/>
              <a:t> </a:t>
            </a:r>
            <a:r>
              <a:rPr lang="ru-RU" sz="1050" dirty="0" smtClean="0"/>
              <a:t> </a:t>
            </a:r>
            <a:r>
              <a:rPr lang="ru-RU" sz="1050" dirty="0"/>
              <a:t>цветы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15008"/>
          </a:xfrm>
          <a:ln>
            <a:noFill/>
          </a:ln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Чистописание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2492896"/>
            <a:ext cx="9144000" cy="1036712"/>
          </a:xfrm>
        </p:spPr>
        <p:txBody>
          <a:bodyPr/>
          <a:lstStyle/>
          <a:p>
            <a:pPr algn="ctr">
              <a:buNone/>
            </a:pP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во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ив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ёв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вё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ев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яв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вя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ув</a:t>
            </a:r>
            <a:r>
              <a:rPr lang="ru-RU" sz="4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ву</a:t>
            </a:r>
            <a:endParaRPr lang="ru-RU" sz="4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800"/>
            <a:ext cx="883343" cy="576064"/>
          </a:xfrm>
          <a:prstGeom prst="rect">
            <a:avLst/>
          </a:prstGeom>
          <a:noFill/>
        </p:spPr>
      </p:pic>
      <p:pic>
        <p:nvPicPr>
          <p:cNvPr id="13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628800"/>
            <a:ext cx="883343" cy="576064"/>
          </a:xfrm>
          <a:prstGeom prst="rect">
            <a:avLst/>
          </a:prstGeom>
          <a:noFill/>
        </p:spPr>
      </p:pic>
      <p:pic>
        <p:nvPicPr>
          <p:cNvPr id="14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628800"/>
            <a:ext cx="883343" cy="576064"/>
          </a:xfrm>
          <a:prstGeom prst="rect">
            <a:avLst/>
          </a:prstGeom>
          <a:noFill/>
        </p:spPr>
      </p:pic>
      <p:pic>
        <p:nvPicPr>
          <p:cNvPr id="15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628800"/>
            <a:ext cx="883343" cy="576064"/>
          </a:xfrm>
          <a:prstGeom prst="rect">
            <a:avLst/>
          </a:prstGeom>
          <a:noFill/>
        </p:spPr>
      </p:pic>
      <p:pic>
        <p:nvPicPr>
          <p:cNvPr id="16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700808"/>
            <a:ext cx="883343" cy="576064"/>
          </a:xfrm>
          <a:prstGeom prst="rect">
            <a:avLst/>
          </a:prstGeom>
          <a:noFill/>
        </p:spPr>
      </p:pic>
      <p:pic>
        <p:nvPicPr>
          <p:cNvPr id="17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00808"/>
            <a:ext cx="883343" cy="576064"/>
          </a:xfrm>
          <a:prstGeom prst="rect">
            <a:avLst/>
          </a:prstGeom>
          <a:noFill/>
        </p:spPr>
      </p:pic>
      <p:pic>
        <p:nvPicPr>
          <p:cNvPr id="18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700808"/>
            <a:ext cx="883343" cy="576064"/>
          </a:xfrm>
          <a:prstGeom prst="rect">
            <a:avLst/>
          </a:prstGeom>
          <a:noFill/>
        </p:spPr>
      </p:pic>
      <p:pic>
        <p:nvPicPr>
          <p:cNvPr id="1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700808"/>
            <a:ext cx="883343" cy="576064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2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008112" cy="517498"/>
          </a:xfrm>
          <a:prstGeom prst="rect">
            <a:avLst/>
          </a:prstGeom>
          <a:noFill/>
        </p:spPr>
      </p:pic>
      <p:pic>
        <p:nvPicPr>
          <p:cNvPr id="2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5103067"/>
            <a:ext cx="1008112" cy="517498"/>
          </a:xfrm>
          <a:prstGeom prst="rect">
            <a:avLst/>
          </a:prstGeom>
          <a:noFill/>
        </p:spPr>
      </p:pic>
      <p:pic>
        <p:nvPicPr>
          <p:cNvPr id="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793987"/>
            <a:ext cx="1008112" cy="517498"/>
          </a:xfrm>
          <a:prstGeom prst="rect">
            <a:avLst/>
          </a:prstGeom>
          <a:noFill/>
        </p:spPr>
      </p:pic>
      <p:pic>
        <p:nvPicPr>
          <p:cNvPr id="2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245679"/>
            <a:ext cx="1008112" cy="517498"/>
          </a:xfrm>
          <a:prstGeom prst="rect">
            <a:avLst/>
          </a:prstGeom>
          <a:noFill/>
        </p:spPr>
      </p:pic>
      <p:pic>
        <p:nvPicPr>
          <p:cNvPr id="2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74373"/>
            <a:ext cx="1008112" cy="517498"/>
          </a:xfrm>
          <a:prstGeom prst="rect">
            <a:avLst/>
          </a:prstGeom>
          <a:noFill/>
        </p:spPr>
      </p:pic>
      <p:pic>
        <p:nvPicPr>
          <p:cNvPr id="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5817447"/>
            <a:ext cx="1008112" cy="517498"/>
          </a:xfrm>
          <a:prstGeom prst="rect">
            <a:avLst/>
          </a:prstGeom>
          <a:noFill/>
        </p:spPr>
      </p:pic>
      <p:pic>
        <p:nvPicPr>
          <p:cNvPr id="3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5679"/>
            <a:ext cx="1008112" cy="517498"/>
          </a:xfrm>
          <a:prstGeom prst="rect">
            <a:avLst/>
          </a:prstGeom>
          <a:noFill/>
        </p:spPr>
      </p:pic>
      <p:pic>
        <p:nvPicPr>
          <p:cNvPr id="3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245811"/>
            <a:ext cx="1008112" cy="517498"/>
          </a:xfrm>
          <a:prstGeom prst="rect">
            <a:avLst/>
          </a:prstGeom>
          <a:noFill/>
        </p:spPr>
      </p:pic>
      <p:pic>
        <p:nvPicPr>
          <p:cNvPr id="3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4408" y="213285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904656" cy="792088"/>
          </a:xfrm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Словарная работа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pic>
        <p:nvPicPr>
          <p:cNvPr id="1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1115616" y="2492896"/>
            <a:ext cx="1224136" cy="1224136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11760" y="2492896"/>
            <a:ext cx="1224136" cy="1224136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60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07904" y="2492896"/>
            <a:ext cx="1224136" cy="1224136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60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300192" y="2492896"/>
            <a:ext cx="1224136" cy="1224136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60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24"/>
          <p:cNvSpPr>
            <a:spLocks noGrp="1"/>
          </p:cNvSpPr>
          <p:nvPr>
            <p:ph sz="half" idx="4294967295"/>
          </p:nvPr>
        </p:nvSpPr>
        <p:spPr>
          <a:xfrm>
            <a:off x="2483768" y="2564904"/>
            <a:ext cx="1090464" cy="108012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одержимое 24"/>
          <p:cNvSpPr>
            <a:spLocks noGrp="1"/>
          </p:cNvSpPr>
          <p:nvPr>
            <p:ph sz="half" idx="4294967295"/>
          </p:nvPr>
        </p:nvSpPr>
        <p:spPr>
          <a:xfrm>
            <a:off x="1187624" y="2564904"/>
            <a:ext cx="1090464" cy="108012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одержимое 24"/>
          <p:cNvSpPr>
            <a:spLocks noGrp="1"/>
          </p:cNvSpPr>
          <p:nvPr>
            <p:ph sz="half" idx="4294967295"/>
          </p:nvPr>
        </p:nvSpPr>
        <p:spPr>
          <a:xfrm>
            <a:off x="3779912" y="2564904"/>
            <a:ext cx="1090464" cy="108012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одержимое 24"/>
          <p:cNvSpPr>
            <a:spLocks noGrp="1"/>
          </p:cNvSpPr>
          <p:nvPr>
            <p:ph sz="half" idx="4294967295"/>
          </p:nvPr>
        </p:nvSpPr>
        <p:spPr>
          <a:xfrm>
            <a:off x="6372200" y="2564904"/>
            <a:ext cx="1090464" cy="1008112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004048" y="2492896"/>
            <a:ext cx="1224136" cy="1224136"/>
          </a:xfrm>
          <a:prstGeom prst="rect">
            <a:avLst/>
          </a:prstGeom>
          <a:solidFill>
            <a:schemeClr val="bg1"/>
          </a:solidFill>
          <a:ln w="381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6000" dirty="0"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одержимое 24"/>
          <p:cNvSpPr>
            <a:spLocks noGrp="1"/>
          </p:cNvSpPr>
          <p:nvPr>
            <p:ph sz="half" idx="4294967295"/>
          </p:nvPr>
        </p:nvSpPr>
        <p:spPr>
          <a:xfrm>
            <a:off x="5076056" y="2564904"/>
            <a:ext cx="1090464" cy="1080120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6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220486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00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  <p:bldP spid="41" grpId="0" build="p"/>
      <p:bldP spid="4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4" cy="4104456"/>
          </a:xfrm>
        </p:spPr>
        <p:txBody>
          <a:bodyPr/>
          <a:lstStyle/>
          <a:p>
            <a:pPr algn="just">
              <a:buNone/>
            </a:pPr>
            <a:r>
              <a:rPr lang="ru-RU" sz="2500" dirty="0" smtClean="0"/>
              <a:t>    </a:t>
            </a:r>
            <a:r>
              <a:rPr lang="en-US" sz="2500" dirty="0" smtClean="0"/>
              <a:t>                </a:t>
            </a:r>
            <a:r>
              <a:rPr lang="ru-RU" sz="2500" dirty="0" smtClean="0"/>
              <a:t>       </a:t>
            </a:r>
            <a:r>
              <a:rPr lang="ru-RU" sz="25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Ве́тер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- движение, течение, поток</a:t>
            </a:r>
            <a:r>
              <a:rPr lang="en-US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воздуха. По силе своей ветер бывает: ураган, шторм, буря (обычно с бурей соединены гроза и дождь), жестокий, сильный, </a:t>
            </a:r>
            <a:r>
              <a:rPr lang="ru-RU" sz="25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ветри́ща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средний, слабый, тихий ветер или </a:t>
            </a:r>
            <a:r>
              <a:rPr lang="ru-RU" sz="25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ветеро́к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ветеро́чек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; по постоянству силы: ровный порывистый, шквалистый; по постоянству направления: пассатный или полосовой; постоянный; изменчивый, шаткий или переходный; смерч,</a:t>
            </a:r>
            <a:r>
              <a:rPr lang="en-US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вихорь, то есть круговой.</a:t>
            </a:r>
            <a:endParaRPr lang="ru-RU" sz="25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Толковый словарь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484784"/>
            <a:ext cx="792088" cy="603901"/>
          </a:xfrm>
          <a:prstGeom prst="rect">
            <a:avLst/>
          </a:prstGeom>
          <a:noFill/>
        </p:spPr>
      </p:pic>
      <p:pic>
        <p:nvPicPr>
          <p:cNvPr id="12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0657" y="1124744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314267"/>
            <a:ext cx="1008112" cy="517498"/>
          </a:xfrm>
          <a:prstGeom prst="rect">
            <a:avLst/>
          </a:prstGeom>
          <a:noFill/>
        </p:spPr>
      </p:pic>
      <p:pic>
        <p:nvPicPr>
          <p:cNvPr id="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06155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322379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649971"/>
            <a:ext cx="1008112" cy="517498"/>
          </a:xfrm>
          <a:prstGeom prst="rect">
            <a:avLst/>
          </a:prstGeom>
          <a:noFill/>
        </p:spPr>
      </p:pic>
      <p:pic>
        <p:nvPicPr>
          <p:cNvPr id="1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1802099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738203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674307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467544" y="1268760"/>
            <a:ext cx="8136904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Виды ветров:</a:t>
            </a:r>
          </a:p>
          <a:p>
            <a:pPr algn="just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Муссон — периодический ветер, несущий большое количество влаги, дующий зимой с суши на океан, летом — с океана на сушу. Муссоны наблюдаются главным образом в тропическом поясе.</a:t>
            </a:r>
          </a:p>
          <a:p>
            <a:pPr algn="just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Пассаты — постоянные ветры, дующие с довольно постоянной силой трёх-четырёх баллов; направление их практически не меняется, лишь слегка отклоняясь.</a:t>
            </a:r>
            <a:endParaRPr lang="en-US" sz="19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Местные ветры:</a:t>
            </a:r>
          </a:p>
          <a:p>
            <a:pPr algn="just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Бриз — тёплый ветер, дующий с берега на море ночью и с моря на берег днём; в первом случае называется береговым бризом, а во втором — морским.</a:t>
            </a:r>
          </a:p>
          <a:p>
            <a:pPr algn="just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Бора — холодный резкий ветер, дующий с гор на побережье или долину.</a:t>
            </a:r>
          </a:p>
          <a:p>
            <a:pPr algn="ctr"/>
            <a:r>
              <a:rPr lang="ru-RU" sz="19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Фён — сильный тёплый и сухой ветер, дующий с гор на   побережье или долину.</a:t>
            </a:r>
          </a:p>
        </p:txBody>
      </p:sp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12474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376" y="508518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616624" cy="1138138"/>
          </a:xfrm>
        </p:spPr>
        <p:txBody>
          <a:bodyPr/>
          <a:lstStyle/>
          <a:p>
            <a:r>
              <a:rPr lang="ru-RU" sz="48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Словарная работа</a:t>
            </a:r>
            <a:endParaRPr lang="ru-RU" sz="5200" dirty="0" smtClean="0">
              <a:solidFill>
                <a:srgbClr val="FA2A48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2016224"/>
          </a:xfrm>
          <a:ln>
            <a:noFill/>
          </a:ln>
        </p:spPr>
        <p:txBody>
          <a:bodyPr/>
          <a:lstStyle/>
          <a:p>
            <a:pPr marL="0" indent="0" algn="just">
              <a:buNone/>
            </a:pP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Ве́тер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ветеро́к, ветеро́чек,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vi-VN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е́трен</a:t>
            </a:r>
            <a:r>
              <a:rPr lang="ru-RU" sz="40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(погода), в</a:t>
            </a:r>
            <a:r>
              <a:rPr lang="vi-VN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е́трян</a:t>
            </a:r>
            <a:r>
              <a:rPr lang="ru-RU" sz="40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(мельница).</a:t>
            </a:r>
            <a:endParaRPr lang="ru-RU" sz="40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sp>
        <p:nvSpPr>
          <p:cNvPr id="12" name="AutoShape 5"/>
          <p:cNvSpPr>
            <a:spLocks/>
          </p:cNvSpPr>
          <p:nvPr/>
        </p:nvSpPr>
        <p:spPr bwMode="auto">
          <a:xfrm rot="16200000">
            <a:off x="1506811" y="1525638"/>
            <a:ext cx="142875" cy="1357312"/>
          </a:xfrm>
          <a:prstGeom prst="rightBracket">
            <a:avLst>
              <a:gd name="adj" fmla="val 47243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 rot="16200000">
            <a:off x="3883075" y="1525638"/>
            <a:ext cx="142875" cy="1357312"/>
          </a:xfrm>
          <a:prstGeom prst="rightBracket">
            <a:avLst>
              <a:gd name="adj" fmla="val 47243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6200000">
            <a:off x="7014852" y="2210284"/>
            <a:ext cx="144015" cy="1141287"/>
          </a:xfrm>
          <a:prstGeom prst="rightBracket">
            <a:avLst>
              <a:gd name="adj" fmla="val 47243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5"/>
          <p:cNvSpPr>
            <a:spLocks/>
          </p:cNvSpPr>
          <p:nvPr/>
        </p:nvSpPr>
        <p:spPr bwMode="auto">
          <a:xfrm rot="16200000">
            <a:off x="1007604" y="2168860"/>
            <a:ext cx="144018" cy="1224137"/>
          </a:xfrm>
          <a:prstGeom prst="rightBracket">
            <a:avLst>
              <a:gd name="adj" fmla="val 47243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16" name="AutoShape 5"/>
          <p:cNvSpPr>
            <a:spLocks/>
          </p:cNvSpPr>
          <p:nvPr/>
        </p:nvSpPr>
        <p:spPr bwMode="auto">
          <a:xfrm rot="16200000">
            <a:off x="6835403" y="1525638"/>
            <a:ext cx="142875" cy="1357312"/>
          </a:xfrm>
          <a:prstGeom prst="rightBracket">
            <a:avLst>
              <a:gd name="adj" fmla="val 47243"/>
            </a:avLst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56792"/>
            <a:ext cx="883343" cy="576064"/>
          </a:xfrm>
          <a:prstGeom prst="rect">
            <a:avLst/>
          </a:prstGeom>
          <a:noFill/>
        </p:spPr>
      </p:pic>
      <p:pic>
        <p:nvPicPr>
          <p:cNvPr id="18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628800"/>
            <a:ext cx="883343" cy="576064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2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2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2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234147"/>
            <a:ext cx="1008112" cy="517498"/>
          </a:xfrm>
          <a:prstGeom prst="rect">
            <a:avLst/>
          </a:prstGeom>
          <a:noFill/>
        </p:spPr>
      </p:pic>
      <p:pic>
        <p:nvPicPr>
          <p:cNvPr id="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2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78363"/>
            <a:ext cx="1008112" cy="517498"/>
          </a:xfrm>
          <a:prstGeom prst="rect">
            <a:avLst/>
          </a:prstGeom>
          <a:noFill/>
        </p:spPr>
      </p:pic>
      <p:pic>
        <p:nvPicPr>
          <p:cNvPr id="2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3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1008112" cy="517498"/>
          </a:xfrm>
          <a:prstGeom prst="rect">
            <a:avLst/>
          </a:prstGeom>
          <a:noFill/>
        </p:spPr>
      </p:pic>
      <p:pic>
        <p:nvPicPr>
          <p:cNvPr id="3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008112" cy="517498"/>
          </a:xfrm>
          <a:prstGeom prst="rect">
            <a:avLst/>
          </a:prstGeom>
          <a:noFill/>
        </p:spPr>
      </p:pic>
      <p:pic>
        <p:nvPicPr>
          <p:cNvPr id="3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4149080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Проблемная </a:t>
            </a:r>
            <a:b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ситуация</a:t>
            </a:r>
            <a:endParaRPr lang="ru-RU" sz="5400" b="1" i="1" kern="10" dirty="0">
              <a:ln w="15875">
                <a:solidFill>
                  <a:schemeClr val="bg1"/>
                </a:solidFill>
                <a:round/>
                <a:headEnd/>
                <a:tailEnd/>
              </a:ln>
              <a:solidFill>
                <a:srgbClr val="FA2A48"/>
              </a:solidFill>
              <a:effectLst>
                <a:outerShdw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259632" y="1844824"/>
            <a:ext cx="5184576" cy="3993307"/>
          </a:xfrm>
        </p:spPr>
        <p:txBody>
          <a:bodyPr/>
          <a:lstStyle/>
          <a:p>
            <a:pPr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Весна.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Дует лёгкий ветер. 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Лёгкий.</a:t>
            </a:r>
          </a:p>
          <a:p>
            <a:pPr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Тают снега.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628800"/>
            <a:ext cx="883343" cy="576064"/>
          </a:xfrm>
          <a:prstGeom prst="rect">
            <a:avLst/>
          </a:prstGeom>
          <a:noFill/>
        </p:spPr>
      </p:pic>
      <p:sp>
        <p:nvSpPr>
          <p:cNvPr id="12" name="Line 27"/>
          <p:cNvSpPr>
            <a:spLocks noChangeShapeType="1"/>
          </p:cNvSpPr>
          <p:nvPr/>
        </p:nvSpPr>
        <p:spPr bwMode="auto">
          <a:xfrm>
            <a:off x="1259631" y="2420888"/>
            <a:ext cx="1368153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27"/>
          <p:cNvSpPr>
            <a:spLocks noChangeShapeType="1"/>
          </p:cNvSpPr>
          <p:nvPr/>
        </p:nvSpPr>
        <p:spPr bwMode="auto">
          <a:xfrm>
            <a:off x="2699792" y="4581128"/>
            <a:ext cx="115212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27"/>
          <p:cNvSpPr>
            <a:spLocks noChangeShapeType="1"/>
          </p:cNvSpPr>
          <p:nvPr/>
        </p:nvSpPr>
        <p:spPr bwMode="auto">
          <a:xfrm>
            <a:off x="1259632" y="4725144"/>
            <a:ext cx="106528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27"/>
          <p:cNvSpPr>
            <a:spLocks noChangeShapeType="1"/>
          </p:cNvSpPr>
          <p:nvPr/>
        </p:nvSpPr>
        <p:spPr bwMode="auto">
          <a:xfrm>
            <a:off x="1259632" y="4653136"/>
            <a:ext cx="106528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1331640" y="3284984"/>
            <a:ext cx="113729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27"/>
          <p:cNvSpPr>
            <a:spLocks noChangeShapeType="1"/>
          </p:cNvSpPr>
          <p:nvPr/>
        </p:nvSpPr>
        <p:spPr bwMode="auto">
          <a:xfrm>
            <a:off x="1331640" y="3212976"/>
            <a:ext cx="115212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27"/>
          <p:cNvSpPr>
            <a:spLocks noChangeShapeType="1"/>
          </p:cNvSpPr>
          <p:nvPr/>
        </p:nvSpPr>
        <p:spPr bwMode="auto">
          <a:xfrm>
            <a:off x="4139952" y="3140968"/>
            <a:ext cx="1224136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63688" y="1772816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27984" y="2492896"/>
            <a:ext cx="6206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915816" y="3933056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сущ.</a:t>
            </a:r>
            <a:endParaRPr lang="ru-RU" i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63688" y="2420888"/>
            <a:ext cx="4493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91680" y="3933056"/>
            <a:ext cx="43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2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1008112" cy="517498"/>
          </a:xfrm>
          <a:prstGeom prst="rect">
            <a:avLst/>
          </a:prstGeom>
          <a:noFill/>
        </p:spPr>
      </p:pic>
      <p:pic>
        <p:nvPicPr>
          <p:cNvPr id="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1008112" cy="517498"/>
          </a:xfrm>
          <a:prstGeom prst="rect">
            <a:avLst/>
          </a:prstGeom>
          <a:noFill/>
        </p:spPr>
      </p:pic>
      <p:pic>
        <p:nvPicPr>
          <p:cNvPr id="2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2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306155"/>
            <a:ext cx="1008112" cy="517498"/>
          </a:xfrm>
          <a:prstGeom prst="rect">
            <a:avLst/>
          </a:prstGeom>
          <a:noFill/>
        </p:spPr>
      </p:pic>
      <p:pic>
        <p:nvPicPr>
          <p:cNvPr id="3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242259"/>
            <a:ext cx="1008112" cy="517498"/>
          </a:xfrm>
          <a:prstGeom prst="rect">
            <a:avLst/>
          </a:prstGeom>
          <a:noFill/>
        </p:spPr>
      </p:pic>
      <p:pic>
        <p:nvPicPr>
          <p:cNvPr id="3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3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378163"/>
            <a:ext cx="1008112" cy="517498"/>
          </a:xfrm>
          <a:prstGeom prst="rect">
            <a:avLst/>
          </a:prstGeom>
          <a:noFill/>
        </p:spPr>
      </p:pic>
      <p:pic>
        <p:nvPicPr>
          <p:cNvPr id="3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314267"/>
            <a:ext cx="1008112" cy="517498"/>
          </a:xfrm>
          <a:prstGeom prst="rect">
            <a:avLst/>
          </a:prstGeom>
          <a:noFill/>
        </p:spPr>
      </p:pic>
      <p:pic>
        <p:nvPicPr>
          <p:cNvPr id="3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322379"/>
            <a:ext cx="1008112" cy="517498"/>
          </a:xfrm>
          <a:prstGeom prst="rect">
            <a:avLst/>
          </a:prstGeom>
          <a:noFill/>
        </p:spPr>
      </p:pic>
      <p:pic>
        <p:nvPicPr>
          <p:cNvPr id="35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19675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407707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13285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206084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23528" y="1124745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Обозначает: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То, что говорится о подлежащем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(действие)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Отвечает на вопросы: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Что делать? Что сделать?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Подчёркивается:</a:t>
            </a:r>
            <a:endParaRPr lang="en-US" sz="4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Какой частью речи может быть?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Глаголом.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Подлежащее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1124744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Обозначает: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Отвечает на вопросы: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Кто? Что?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Подчёркивается: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Какой частью речи может быть?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Существительным, местоимением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556792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0657" y="1484784"/>
            <a:ext cx="883343" cy="576064"/>
          </a:xfrm>
          <a:prstGeom prst="rect">
            <a:avLst/>
          </a:prstGeom>
          <a:noFill/>
        </p:spPr>
      </p:pic>
      <p:sp>
        <p:nvSpPr>
          <p:cNvPr id="12" name="Line 27"/>
          <p:cNvSpPr>
            <a:spLocks noChangeShapeType="1"/>
          </p:cNvSpPr>
          <p:nvPr/>
        </p:nvSpPr>
        <p:spPr bwMode="auto">
          <a:xfrm>
            <a:off x="3419872" y="4149080"/>
            <a:ext cx="2304256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3275856" y="4797152"/>
            <a:ext cx="2304256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7" name="Line 27"/>
          <p:cNvSpPr>
            <a:spLocks noChangeShapeType="1"/>
          </p:cNvSpPr>
          <p:nvPr/>
        </p:nvSpPr>
        <p:spPr bwMode="auto">
          <a:xfrm>
            <a:off x="3275856" y="4869160"/>
            <a:ext cx="2304256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627784" y="332656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Сказуемое</a:t>
            </a:r>
            <a:endParaRPr lang="ru-RU" sz="5400" dirty="0">
              <a:solidFill>
                <a:srgbClr val="FA2A48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1700808"/>
            <a:ext cx="8496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Грамматическая основа предложения-главные члены предложения  подлежащее и сказуемое</a:t>
            </a:r>
            <a:endParaRPr lang="ru-RU" sz="4000" b="1" dirty="0" smtClean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234147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098243"/>
            <a:ext cx="1008112" cy="517498"/>
          </a:xfrm>
          <a:prstGeom prst="rect">
            <a:avLst/>
          </a:prstGeom>
          <a:noFill/>
        </p:spPr>
      </p:pic>
      <p:pic>
        <p:nvPicPr>
          <p:cNvPr id="2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034347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234147"/>
            <a:ext cx="1008112" cy="517498"/>
          </a:xfrm>
          <a:prstGeom prst="rect">
            <a:avLst/>
          </a:prstGeom>
          <a:noFill/>
        </p:spPr>
      </p:pic>
      <p:pic>
        <p:nvPicPr>
          <p:cNvPr id="2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098243"/>
            <a:ext cx="1008112" cy="517498"/>
          </a:xfrm>
          <a:prstGeom prst="rect">
            <a:avLst/>
          </a:prstGeom>
          <a:noFill/>
        </p:spPr>
      </p:pic>
      <p:pic>
        <p:nvPicPr>
          <p:cNvPr id="2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2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2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0"/>
            <a:ext cx="1008112" cy="517498"/>
          </a:xfrm>
          <a:prstGeom prst="rect">
            <a:avLst/>
          </a:prstGeom>
          <a:noFill/>
        </p:spPr>
      </p:pic>
      <p:pic>
        <p:nvPicPr>
          <p:cNvPr id="2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0"/>
            <a:ext cx="1008112" cy="517498"/>
          </a:xfrm>
          <a:prstGeom prst="rect">
            <a:avLst/>
          </a:prstGeom>
          <a:noFill/>
        </p:spPr>
      </p:pic>
      <p:pic>
        <p:nvPicPr>
          <p:cNvPr id="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3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12474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4408" y="400506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3075" grpId="0"/>
      <p:bldP spid="12" grpId="0" animBg="1"/>
      <p:bldP spid="16" grpId="0" animBg="1"/>
      <p:bldP spid="16" grpId="1" animBg="1"/>
      <p:bldP spid="17" grpId="0" animBg="1"/>
      <p:bldP spid="17" grpId="1" animBg="1"/>
      <p:bldP spid="17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696744" cy="1008112"/>
          </a:xfrm>
        </p:spPr>
        <p:txBody>
          <a:bodyPr/>
          <a:lstStyle/>
          <a:p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+mj-ea"/>
                <a:cs typeface="Times New Roman"/>
              </a:rPr>
              <a:t> </a:t>
            </a:r>
            <a:r>
              <a:rPr lang="ru-RU" sz="48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+mj-ea"/>
                <a:cs typeface="Times New Roman"/>
              </a:rPr>
              <a:t>Второстепенные члены</a:t>
            </a:r>
            <a:r>
              <a:rPr lang="en-US" sz="48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+mj-ea"/>
                <a:cs typeface="Times New Roman"/>
              </a:rPr>
              <a:t> </a:t>
            </a:r>
            <a:r>
              <a:rPr lang="ru-RU" sz="48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ea typeface="+mj-ea"/>
                <a:cs typeface="Times New Roman"/>
              </a:rPr>
              <a:t>предложения 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> </a:t>
            </a:r>
            <a:br>
              <a:rPr lang="ru-RU" sz="5400" b="1" dirty="0" smtClean="0"/>
            </a:br>
            <a:endParaRPr lang="ru-RU" sz="5400" b="1" dirty="0" smtClean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179512" y="1628800"/>
            <a:ext cx="8568952" cy="3600400"/>
          </a:xfrm>
        </p:spPr>
        <p:txBody>
          <a:bodyPr/>
          <a:lstStyle/>
          <a:p>
            <a:pPr indent="0" algn="just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Цель: Узнать, что такое дополнение, определение и обстоятельство. 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Научиться находить дополнения, определения и обстоятельства в предложении. Тренироваться употреблять дополнения, определения и обстоятельства в устной и письменной речи.</a:t>
            </a:r>
            <a:b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412776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1412776"/>
            <a:ext cx="883343" cy="57606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51520" y="134076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1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2162139"/>
            <a:ext cx="1008112" cy="517498"/>
          </a:xfrm>
          <a:prstGeom prst="rect">
            <a:avLst/>
          </a:prstGeom>
          <a:noFill/>
        </p:spPr>
      </p:pic>
      <p:pic>
        <p:nvPicPr>
          <p:cNvPr id="1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3098243"/>
            <a:ext cx="1008112" cy="517498"/>
          </a:xfrm>
          <a:prstGeom prst="rect">
            <a:avLst/>
          </a:prstGeom>
          <a:noFill/>
        </p:spPr>
      </p:pic>
      <p:pic>
        <p:nvPicPr>
          <p:cNvPr id="1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381195" y="4106355"/>
            <a:ext cx="1008112" cy="517498"/>
          </a:xfrm>
          <a:prstGeom prst="rect">
            <a:avLst/>
          </a:prstGeom>
          <a:noFill/>
        </p:spPr>
      </p:pic>
      <p:pic>
        <p:nvPicPr>
          <p:cNvPr id="1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2234147"/>
            <a:ext cx="1008112" cy="517498"/>
          </a:xfrm>
          <a:prstGeom prst="rect">
            <a:avLst/>
          </a:prstGeom>
          <a:noFill/>
        </p:spPr>
      </p:pic>
      <p:pic>
        <p:nvPicPr>
          <p:cNvPr id="1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3242259"/>
            <a:ext cx="1008112" cy="517498"/>
          </a:xfrm>
          <a:prstGeom prst="rect">
            <a:avLst/>
          </a:prstGeom>
          <a:noFill/>
        </p:spPr>
      </p:pic>
      <p:pic>
        <p:nvPicPr>
          <p:cNvPr id="1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245307" y="4250371"/>
            <a:ext cx="1008112" cy="517498"/>
          </a:xfrm>
          <a:prstGeom prst="rect">
            <a:avLst/>
          </a:prstGeom>
          <a:noFill/>
        </p:spPr>
      </p:pic>
      <p:pic>
        <p:nvPicPr>
          <p:cNvPr id="2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2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0"/>
            <a:ext cx="1008112" cy="517498"/>
          </a:xfrm>
          <a:prstGeom prst="rect">
            <a:avLst/>
          </a:prstGeom>
          <a:noFill/>
        </p:spPr>
      </p:pic>
      <p:pic>
        <p:nvPicPr>
          <p:cNvPr id="2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0"/>
            <a:ext cx="1008112" cy="517498"/>
          </a:xfrm>
          <a:prstGeom prst="rect">
            <a:avLst/>
          </a:prstGeom>
          <a:noFill/>
        </p:spPr>
      </p:pic>
      <p:pic>
        <p:nvPicPr>
          <p:cNvPr id="23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1008112" cy="517498"/>
          </a:xfrm>
          <a:prstGeom prst="rect">
            <a:avLst/>
          </a:prstGeom>
          <a:noFill/>
        </p:spPr>
      </p:pic>
      <p:pic>
        <p:nvPicPr>
          <p:cNvPr id="24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124744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515719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Содержимое 3" descr="Рисунок1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" y="0"/>
            <a:ext cx="9131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323528" y="1124744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Обозначает: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признак предмета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Отвечает на вопросы: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Какой? какая? какое? какие?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Чей? чья? чьё? чьи?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Подчёркивается: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Какой частью речи может быть? </a:t>
            </a:r>
          </a:p>
          <a:p>
            <a:pPr algn="ctr"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Прилагательным.</a:t>
            </a:r>
          </a:p>
          <a:p>
            <a:endParaRPr lang="ru-RU" sz="3200" dirty="0"/>
          </a:p>
        </p:txBody>
      </p:sp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06090"/>
          </a:xfrm>
        </p:spPr>
        <p:txBody>
          <a:bodyPr/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Дополнение</a:t>
            </a:r>
            <a:endParaRPr lang="ru-RU" sz="5400" dirty="0" smtClean="0">
              <a:solidFill>
                <a:srgbClr val="FA2A4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6581001"/>
            <a:ext cx="23348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Цыганок Виктория Сергеевна   </a:t>
            </a:r>
          </a:p>
        </p:txBody>
      </p:sp>
      <p:pic>
        <p:nvPicPr>
          <p:cNvPr id="9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484784"/>
            <a:ext cx="883343" cy="576064"/>
          </a:xfrm>
          <a:prstGeom prst="rect">
            <a:avLst/>
          </a:prstGeom>
          <a:noFill/>
        </p:spPr>
      </p:pic>
      <p:pic>
        <p:nvPicPr>
          <p:cNvPr id="10" name="Picture 9" descr="C:\Users\Виктория\Desktop\45251994_24912800_56119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0657" y="1484784"/>
            <a:ext cx="883343" cy="576064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835696" y="332656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Обстоятельство</a:t>
            </a:r>
            <a:endParaRPr lang="ru-RU" sz="5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627784" y="332656"/>
            <a:ext cx="39413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i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A2A48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Определение</a:t>
            </a:r>
            <a:endParaRPr lang="ru-RU" sz="54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933056"/>
            <a:ext cx="260985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2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0"/>
            <a:ext cx="1008112" cy="517498"/>
          </a:xfrm>
          <a:prstGeom prst="rect">
            <a:avLst/>
          </a:prstGeom>
          <a:noFill/>
        </p:spPr>
      </p:pic>
      <p:pic>
        <p:nvPicPr>
          <p:cNvPr id="3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0"/>
            <a:ext cx="1008112" cy="517498"/>
          </a:xfrm>
          <a:prstGeom prst="rect">
            <a:avLst/>
          </a:prstGeom>
          <a:noFill/>
        </p:spPr>
      </p:pic>
      <p:pic>
        <p:nvPicPr>
          <p:cNvPr id="31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0"/>
            <a:ext cx="1008112" cy="517498"/>
          </a:xfrm>
          <a:prstGeom prst="rect">
            <a:avLst/>
          </a:prstGeom>
          <a:noFill/>
        </p:spPr>
      </p:pic>
      <p:pic>
        <p:nvPicPr>
          <p:cNvPr id="32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0"/>
            <a:ext cx="1008112" cy="517498"/>
          </a:xfrm>
          <a:prstGeom prst="rect">
            <a:avLst/>
          </a:prstGeom>
          <a:noFill/>
        </p:spPr>
      </p:pic>
      <p:pic>
        <p:nvPicPr>
          <p:cNvPr id="34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2234147"/>
            <a:ext cx="1008112" cy="517498"/>
          </a:xfrm>
          <a:prstGeom prst="rect">
            <a:avLst/>
          </a:prstGeom>
          <a:noFill/>
        </p:spPr>
      </p:pic>
      <p:pic>
        <p:nvPicPr>
          <p:cNvPr id="35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3170251"/>
            <a:ext cx="1008112" cy="517498"/>
          </a:xfrm>
          <a:prstGeom prst="rect">
            <a:avLst/>
          </a:prstGeom>
          <a:noFill/>
        </p:spPr>
      </p:pic>
      <p:pic>
        <p:nvPicPr>
          <p:cNvPr id="36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45307" y="4106355"/>
            <a:ext cx="1008112" cy="517498"/>
          </a:xfrm>
          <a:prstGeom prst="rect">
            <a:avLst/>
          </a:prstGeom>
          <a:noFill/>
        </p:spPr>
      </p:pic>
      <p:pic>
        <p:nvPicPr>
          <p:cNvPr id="37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865995"/>
            <a:ext cx="1008112" cy="517498"/>
          </a:xfrm>
          <a:prstGeom prst="rect">
            <a:avLst/>
          </a:prstGeom>
          <a:noFill/>
        </p:spPr>
      </p:pic>
      <p:pic>
        <p:nvPicPr>
          <p:cNvPr id="38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2234147"/>
            <a:ext cx="1008112" cy="517498"/>
          </a:xfrm>
          <a:prstGeom prst="rect">
            <a:avLst/>
          </a:prstGeom>
          <a:noFill/>
        </p:spPr>
      </p:pic>
      <p:pic>
        <p:nvPicPr>
          <p:cNvPr id="39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3098243"/>
            <a:ext cx="1008112" cy="51749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1124744"/>
            <a:ext cx="83529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Обозначает: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какой предмет или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явление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направлено действие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Отвечает на вопросы: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Кого? Чего? Кому? Чему? Что? Кем? Чем?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 ком? О чём?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Подчёркивается: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Какой частью речи может быть?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Существительным, местоимением.</a:t>
            </a:r>
            <a:endParaRPr lang="ru-RU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 descr="C:\Users\Виктория\Desktop\45252088_24992025_22761244_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8381195" y="4034347"/>
            <a:ext cx="1008112" cy="517498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51520" y="1268760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Обозначает: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совершается действие, когда совершается действие, где совершается действие, по какой причине совершается действие, с какой целью совершается действие,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Отвечает на вопросы: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Где? Куда? Когда? Откуда? Почему? Зачем? и Как?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Подчёркивается: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Какой частью речи может быть?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Существительным, наречием.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987824" y="5157192"/>
            <a:ext cx="785812" cy="158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995936" y="5157192"/>
            <a:ext cx="785812" cy="158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076056" y="5157192"/>
            <a:ext cx="785812" cy="1587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87824" y="4725144"/>
            <a:ext cx="785813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139952" y="4725144"/>
            <a:ext cx="785813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220072" y="4725144"/>
            <a:ext cx="785813" cy="15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AutoShape 9"/>
          <p:cNvSpPr>
            <a:spLocks noChangeArrowheads="1"/>
          </p:cNvSpPr>
          <p:nvPr/>
        </p:nvSpPr>
        <p:spPr bwMode="auto">
          <a:xfrm>
            <a:off x="5004048" y="4725144"/>
            <a:ext cx="73025" cy="71438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51" name="AutoShape 9"/>
          <p:cNvSpPr>
            <a:spLocks noChangeArrowheads="1"/>
          </p:cNvSpPr>
          <p:nvPr/>
        </p:nvSpPr>
        <p:spPr bwMode="auto">
          <a:xfrm>
            <a:off x="3851920" y="4725144"/>
            <a:ext cx="73025" cy="71438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ln>
                <a:solidFill>
                  <a:srgbClr val="00B050"/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47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052736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4221088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91683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33" descr="C:\Users\Виктория\Desktop\68120178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1916832"/>
            <a:ext cx="576262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8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1"/>
      <p:bldP spid="16" grpId="0"/>
      <p:bldP spid="46" grpId="0" animBg="1"/>
      <p:bldP spid="5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1317</TotalTime>
  <Words>922</Words>
  <Application>Microsoft Office PowerPoint</Application>
  <PresentationFormat>Экран (4:3)</PresentationFormat>
  <Paragraphs>157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Чистописание</vt:lpstr>
      <vt:lpstr>Словарная работа</vt:lpstr>
      <vt:lpstr>Толковый словарь</vt:lpstr>
      <vt:lpstr>Словарная работа</vt:lpstr>
      <vt:lpstr>Проблемная  ситуация</vt:lpstr>
      <vt:lpstr>Подлежащее</vt:lpstr>
      <vt:lpstr>         Второстепенные члены предложения          </vt:lpstr>
      <vt:lpstr>Дополнение</vt:lpstr>
      <vt:lpstr>Слайд 10</vt:lpstr>
      <vt:lpstr> Физминутка</vt:lpstr>
      <vt:lpstr>Творческая работа</vt:lpstr>
      <vt:lpstr>Итог урока</vt:lpstr>
      <vt:lpstr>Домашнее задание</vt:lpstr>
      <vt:lpstr>Молодцы!   Спасибо!</vt:lpstr>
      <vt:lpstr>Литература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Dom</cp:lastModifiedBy>
  <cp:revision>135</cp:revision>
  <dcterms:modified xsi:type="dcterms:W3CDTF">2014-03-12T16:15:27Z</dcterms:modified>
</cp:coreProperties>
</file>