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6" r:id="rId3"/>
    <p:sldId id="277" r:id="rId4"/>
    <p:sldId id="265" r:id="rId5"/>
    <p:sldId id="268" r:id="rId6"/>
    <p:sldId id="267" r:id="rId7"/>
    <p:sldId id="269" r:id="rId8"/>
    <p:sldId id="270" r:id="rId9"/>
    <p:sldId id="274" r:id="rId10"/>
    <p:sldId id="273" r:id="rId11"/>
    <p:sldId id="276" r:id="rId12"/>
    <p:sldId id="272" r:id="rId13"/>
    <p:sldId id="282" r:id="rId14"/>
    <p:sldId id="275" r:id="rId15"/>
    <p:sldId id="278" r:id="rId16"/>
    <p:sldId id="284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FF"/>
    <a:srgbClr val="00CC00"/>
    <a:srgbClr val="FA2A48"/>
    <a:srgbClr val="870316"/>
    <a:srgbClr val="0B0E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3" autoAdjust="0"/>
    <p:restoredTop sz="95652" autoAdjust="0"/>
  </p:normalViewPr>
  <p:slideViewPr>
    <p:cSldViewPr>
      <p:cViewPr varScale="1">
        <p:scale>
          <a:sx n="72" d="100"/>
          <a:sy n="72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E2CA-FC9C-48F8-90ED-8920DD7D2CB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FDB9-4CA1-4CC9-B352-4E84D745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72E4-E312-48F0-AAC9-CECF844CBA1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54A7-90AB-48FB-AB55-C4A34FB4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9C47-6120-4675-A107-F4D24236757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EC95-D3E4-47DA-B356-074ED7B6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A4ED-FE72-42E0-A071-C0B64F88C60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C5B5-88CC-4F40-B9EE-4CAABD56A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4DBA-E600-4912-AB20-A7CBBD8ED14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4181-19ED-44E3-B092-2E0354B80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3560-E45A-431D-A1AC-08603E36B37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65FC-D2C0-4717-91C7-140F2F0A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0C28-AA0B-49F1-8590-83C55BC40AA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5C0-3AE0-4694-BABE-2BB04CE30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07D5-0496-411F-860D-C2A7EF24A45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6DE7-07F5-4228-80AE-6ACA84D9F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8245-E928-4A9F-9A53-6DCB121E920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8A3C-B676-4E21-8B3E-4A08F1C91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1741-0B88-40C1-A484-7B28CA15731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053F-567B-4C04-B70F-86CFB30E8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9DEE-A0E2-41E6-8F3D-481FF192EA1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35C3-3B06-4C38-9BBC-83D3CD5F6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D0491-E353-421F-A1AA-C4529432780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F931D-DEFF-4EAB-8C30-E2C8923BB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hyperlink" Target="http://www.smayli.ru/smile/multyashki-2225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gif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77;&#1085;&#1080;&#1077;%20&#1087;&#1090;&#1080;&#1094;,%20&#1096;&#1091;&#1084;%20&#1074;&#1086;&#1076;&#1099;,%20&#1082;&#1086;&#1083;&#1086;&#1082;&#1086;&#1083;&#1100;&#1095;&#1080;&#1082;&#1080;%20(mp3ostrov.com)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1.gif"/><Relationship Id="rId10" Type="http://schemas.openxmlformats.org/officeDocument/2006/relationships/image" Target="../media/image23.jpeg"/><Relationship Id="rId4" Type="http://schemas.openxmlformats.org/officeDocument/2006/relationships/image" Target="../media/image10.gif"/><Relationship Id="rId9" Type="http://schemas.openxmlformats.org/officeDocument/2006/relationships/image" Target="../media/image22.jpe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utsy.ucoz.ru/blog/3-0-5" TargetMode="External"/><Relationship Id="rId3" Type="http://schemas.openxmlformats.org/officeDocument/2006/relationships/hyperlink" Target="http://www.radikal.ru/" TargetMode="External"/><Relationship Id="rId7" Type="http://schemas.openxmlformats.org/officeDocument/2006/relationships/hyperlink" Target="http://tutsy.ucoz.ru/blog/cvety/1-0-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08.radikal.ru/0804/3b/d168f31e1341.png" TargetMode="External"/><Relationship Id="rId5" Type="http://schemas.openxmlformats.org/officeDocument/2006/relationships/hyperlink" Target="http://img-fotki.yandex.ru/get/3907/ulik-pchelka.0/0_1dde5_54a7fa1b_L" TargetMode="External"/><Relationship Id="rId4" Type="http://schemas.openxmlformats.org/officeDocument/2006/relationships/hyperlink" Target="http://forum.materinstvo.ru/lofiversion/index.php/t80167-300.html" TargetMode="External"/><Relationship Id="rId9" Type="http://schemas.openxmlformats.org/officeDocument/2006/relationships/hyperlink" Target="http://tutsy.ucoz.ru/blog/7-0-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205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3"/>
          <p:cNvSpPr>
            <a:spLocks noChangeArrowheads="1"/>
          </p:cNvSpPr>
          <p:nvPr/>
        </p:nvSpPr>
        <p:spPr bwMode="auto">
          <a:xfrm>
            <a:off x="1475656" y="2564904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3 классе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7" name="Прямоугольник 15"/>
          <p:cNvSpPr>
            <a:spLocks noChangeArrowheads="1"/>
          </p:cNvSpPr>
          <p:nvPr/>
        </p:nvSpPr>
        <p:spPr bwMode="auto">
          <a:xfrm>
            <a:off x="3492500" y="5373688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Прямоугольник 10"/>
          <p:cNvSpPr>
            <a:spLocks noChangeArrowheads="1"/>
          </p:cNvSpPr>
          <p:nvPr/>
        </p:nvSpPr>
        <p:spPr bwMode="auto">
          <a:xfrm>
            <a:off x="899592" y="3212976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Второстепенные члены предложения.</a:t>
            </a:r>
          </a:p>
        </p:txBody>
      </p:sp>
      <p:pic>
        <p:nvPicPr>
          <p:cNvPr id="205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2924175"/>
            <a:ext cx="517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62071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4076700"/>
            <a:ext cx="460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1052513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052513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4581525"/>
            <a:ext cx="503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2133600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2276475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31697">
            <a:off x="754317" y="4013629"/>
            <a:ext cx="465441" cy="42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5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6"/>
            <a:ext cx="2928958" cy="1714512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5" y="2571750"/>
            <a:ext cx="2928938" cy="321468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"/>
          <a:ext cx="9144000" cy="6786585"/>
        </p:xfrm>
        <a:graphic>
          <a:graphicData uri="http://schemas.openxmlformats.org/drawingml/2006/table">
            <a:tbl>
              <a:tblPr firstRow="1" bandRow="1">
                <a:solidFill>
                  <a:srgbClr val="E7FEDA"/>
                </a:solidFill>
                <a:tableStyleId>{5C22544A-7EE6-4342-B048-85BDC9FD1C3A}</a:tableStyleId>
              </a:tblPr>
              <a:tblGrid>
                <a:gridCol w="2892516"/>
                <a:gridCol w="2892517"/>
                <a:gridCol w="3358967"/>
              </a:tblGrid>
              <a:tr h="897668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</a:p>
                    <a:p>
                      <a:pPr algn="ctr"/>
                      <a:r>
                        <a:rPr lang="ru-RU" sz="28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 _  _  _  _</a:t>
                      </a:r>
                      <a:r>
                        <a:rPr lang="ru-RU" sz="2800" b="1" i="1" u="none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_  _</a:t>
                      </a:r>
                      <a:endParaRPr lang="ru-RU" sz="2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2800" i="1" dirty="0">
                        <a:solidFill>
                          <a:srgbClr val="FA2A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Обстоятельство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. _ . _ . _ . _ . _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_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8138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предмет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признак предмета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место, время, способ действия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6690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косвенных падежей (кого? чего? кому? чему? кого? что? кем? чем? о ком? о чём?)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какой? какая? какое?  какие? чей? чья? чьё? чьи?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 где? куда? когда? откуда? почему? зачем? как? 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196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</a:t>
                      </a:r>
                      <a:r>
                        <a:rPr lang="ru-RU" sz="24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существительным или местоимениями в косвенном падеже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прилагательными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наречиями или существительными в косвенных  падежах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41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Грачи вьют гнёзда.</a:t>
                      </a:r>
                    </a:p>
                    <a:p>
                      <a:endParaRPr lang="ru-RU" sz="1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Дует лёгкий ветер. </a:t>
                      </a:r>
                    </a:p>
                    <a:p>
                      <a:endParaRPr lang="ru-RU" sz="1800" b="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Светит ласково солнце.</a:t>
                      </a:r>
                      <a:endParaRPr lang="ru-RU" sz="18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7" y="0"/>
            <a:ext cx="657226" cy="428604"/>
          </a:xfrm>
          <a:prstGeom prst="rect">
            <a:avLst/>
          </a:prstGeom>
          <a:noFill/>
        </p:spPr>
      </p:pic>
      <p:pic>
        <p:nvPicPr>
          <p:cNvPr id="1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7310" y="0"/>
            <a:ext cx="416690" cy="357166"/>
          </a:xfrm>
          <a:prstGeom prst="rect">
            <a:avLst/>
          </a:prstGeom>
          <a:noFill/>
        </p:spPr>
      </p:pic>
      <p:pic>
        <p:nvPicPr>
          <p:cNvPr id="1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6429396"/>
            <a:ext cx="883343" cy="576064"/>
          </a:xfrm>
          <a:prstGeom prst="rect">
            <a:avLst/>
          </a:prstGeom>
          <a:noFill/>
        </p:spPr>
      </p:pic>
      <p:pic>
        <p:nvPicPr>
          <p:cNvPr id="1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6429396"/>
            <a:ext cx="883343" cy="576064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0"/>
            <a:ext cx="834942" cy="357166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0"/>
            <a:ext cx="857256" cy="357166"/>
          </a:xfrm>
          <a:prstGeom prst="rect">
            <a:avLst/>
          </a:prstGeom>
          <a:noFill/>
        </p:spPr>
      </p:pic>
      <p:sp>
        <p:nvSpPr>
          <p:cNvPr id="19" name="Freeform 17"/>
          <p:cNvSpPr>
            <a:spLocks/>
          </p:cNvSpPr>
          <p:nvPr/>
        </p:nvSpPr>
        <p:spPr bwMode="auto">
          <a:xfrm>
            <a:off x="3275856" y="836712"/>
            <a:ext cx="2376487" cy="44450"/>
          </a:xfrm>
          <a:custGeom>
            <a:avLst/>
            <a:gdLst>
              <a:gd name="T0" fmla="*/ 0 w 1905"/>
              <a:gd name="T1" fmla="*/ 2147483647 h 106"/>
              <a:gd name="T2" fmla="*/ 2147483647 w 1905"/>
              <a:gd name="T3" fmla="*/ 2147483647 h 106"/>
              <a:gd name="T4" fmla="*/ 2147483647 w 1905"/>
              <a:gd name="T5" fmla="*/ 0 h 106"/>
              <a:gd name="T6" fmla="*/ 2147483647 w 1905"/>
              <a:gd name="T7" fmla="*/ 2147483647 h 106"/>
              <a:gd name="T8" fmla="*/ 2147483647 w 1905"/>
              <a:gd name="T9" fmla="*/ 0 h 106"/>
              <a:gd name="T10" fmla="*/ 2147483647 w 1905"/>
              <a:gd name="T11" fmla="*/ 2147483647 h 106"/>
              <a:gd name="T12" fmla="*/ 2147483647 w 1905"/>
              <a:gd name="T13" fmla="*/ 0 h 106"/>
              <a:gd name="T14" fmla="*/ 2147483647 w 1905"/>
              <a:gd name="T15" fmla="*/ 2147483647 h 106"/>
              <a:gd name="T16" fmla="*/ 2147483647 w 1905"/>
              <a:gd name="T17" fmla="*/ 0 h 106"/>
              <a:gd name="T18" fmla="*/ 2147483647 w 1905"/>
              <a:gd name="T19" fmla="*/ 2147483647 h 106"/>
              <a:gd name="T20" fmla="*/ 2147483647 w 1905"/>
              <a:gd name="T21" fmla="*/ 0 h 106"/>
              <a:gd name="T22" fmla="*/ 2147483647 w 1905"/>
              <a:gd name="T23" fmla="*/ 2147483647 h 106"/>
              <a:gd name="T24" fmla="*/ 2147483647 w 1905"/>
              <a:gd name="T25" fmla="*/ 0 h 106"/>
              <a:gd name="T26" fmla="*/ 2147483647 w 1905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kern="1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Физминутка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</p:spPr>
        <p:txBody>
          <a:bodyPr/>
          <a:lstStyle/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Очнулись деревья от зимнего сна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апреле по лесу гуляет весна. 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овраге ручьи шаловливо звенят. 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 юга на родину птицы летят.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6" descr="Анимашки Мультяш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653136"/>
            <a:ext cx="1728018" cy="19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7" y="1124745"/>
            <a:ext cx="1152127" cy="88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Анимашки Мультяш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728018" cy="19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Виктория\Desktop\baboch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869160"/>
            <a:ext cx="952500" cy="923925"/>
          </a:xfrm>
          <a:prstGeom prst="rect">
            <a:avLst/>
          </a:prstGeom>
          <a:noFill/>
        </p:spPr>
      </p:pic>
      <p:pic>
        <p:nvPicPr>
          <p:cNvPr id="3076" name="Picture 4" descr="C:\Users\Виктория\Desktop\1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21113">
            <a:off x="5796136" y="1340768"/>
            <a:ext cx="793888" cy="648072"/>
          </a:xfrm>
          <a:prstGeom prst="rect">
            <a:avLst/>
          </a:prstGeom>
          <a:noFill/>
        </p:spPr>
      </p:pic>
      <p:pic>
        <p:nvPicPr>
          <p:cNvPr id="26" name="Picture 4" descr="C:\Users\Виктория\Desktop\1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28757">
            <a:off x="2411760" y="1340768"/>
            <a:ext cx="793888" cy="648072"/>
          </a:xfrm>
          <a:prstGeom prst="rect">
            <a:avLst/>
          </a:prstGeom>
          <a:noFill/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98072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624832">
            <a:off x="2933764" y="5477632"/>
            <a:ext cx="528180" cy="487099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01552">
            <a:off x="5738976" y="5543867"/>
            <a:ext cx="586385" cy="54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32648" cy="936104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Творческая работа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050" name="Picture 2" descr="C:\Users\Виктория\Desktop\images с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132856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530" y="4221088"/>
            <a:ext cx="2632438" cy="2058541"/>
          </a:xfrm>
          <a:prstGeom prst="rect">
            <a:avLst/>
          </a:prstGeom>
          <a:noFill/>
        </p:spPr>
      </p:pic>
      <p:pic>
        <p:nvPicPr>
          <p:cNvPr id="2052" name="Picture 4" descr="C:\Users\Виктория\Desktop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060848"/>
            <a:ext cx="2438400" cy="1876425"/>
          </a:xfrm>
          <a:prstGeom prst="rect">
            <a:avLst/>
          </a:prstGeom>
          <a:noFill/>
        </p:spPr>
      </p:pic>
      <p:pic>
        <p:nvPicPr>
          <p:cNvPr id="2053" name="Picture 5" descr="C:\Users\Виктория\Desktop\40138741_20906480_02_vesna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077072"/>
            <a:ext cx="2952328" cy="2214246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1958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196752"/>
            <a:ext cx="2445030" cy="2376264"/>
          </a:xfrm>
          <a:prstGeom prst="rect">
            <a:avLst/>
          </a:prstGeom>
          <a:noFill/>
        </p:spPr>
      </p:pic>
      <p:pic>
        <p:nvPicPr>
          <p:cNvPr id="23" name="пение птиц, шум воды, колокольчи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31697">
            <a:off x="2624263" y="1493350"/>
            <a:ext cx="465441" cy="429240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354666">
            <a:off x="6018416" y="1505638"/>
            <a:ext cx="437381" cy="403362"/>
          </a:xfrm>
          <a:prstGeom prst="rect">
            <a:avLst/>
          </a:prstGeom>
          <a:noFill/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98072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3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883343" cy="576064"/>
          </a:xfrm>
          <a:prstGeom prst="rect">
            <a:avLst/>
          </a:prstGeom>
          <a:noFill/>
        </p:spPr>
      </p:pic>
      <p:pic>
        <p:nvPicPr>
          <p:cNvPr id="3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628800"/>
            <a:ext cx="883343" cy="576064"/>
          </a:xfrm>
          <a:prstGeom prst="rect">
            <a:avLst/>
          </a:prstGeom>
          <a:noFill/>
        </p:spPr>
      </p:pic>
      <p:pic>
        <p:nvPicPr>
          <p:cNvPr id="3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0"/>
            <a:ext cx="883343" cy="576064"/>
          </a:xfrm>
          <a:prstGeom prst="rect">
            <a:avLst/>
          </a:prstGeom>
          <a:noFill/>
        </p:spPr>
      </p:pic>
      <p:pic>
        <p:nvPicPr>
          <p:cNvPr id="3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88334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68552" cy="922114"/>
          </a:xfrm>
        </p:spPr>
        <p:txBody>
          <a:bodyPr/>
          <a:lstStyle/>
          <a:p>
            <a:pPr>
              <a:defRPr/>
            </a:pP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133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62071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9972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175"/>
            <a:ext cx="517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solidFill>
                  <a:srgbClr val="E7FEDA"/>
                </a:solidFill>
                <a:tableStyleId>{5C22544A-7EE6-4342-B048-85BDC9FD1C3A}</a:tableStyleId>
              </a:tblPr>
              <a:tblGrid>
                <a:gridCol w="2892516"/>
                <a:gridCol w="2892517"/>
                <a:gridCol w="3358967"/>
              </a:tblGrid>
              <a:tr h="1027043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</a:p>
                    <a:p>
                      <a:pPr algn="ctr"/>
                      <a:r>
                        <a:rPr lang="ru-RU" sz="28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 _  _  _  _</a:t>
                      </a:r>
                      <a:r>
                        <a:rPr lang="ru-RU" sz="2800" b="1" i="1" u="none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_  _</a:t>
                      </a:r>
                      <a:endParaRPr lang="ru-RU" sz="2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2800" i="1" dirty="0">
                        <a:solidFill>
                          <a:srgbClr val="FA2A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Обстоятельство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. _ . _ . _ . _ . _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_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92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предмет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признак предмета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место, время, способ действия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5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косвенных падежей (кого? чего? кому? чему? кого? что? кем? чем? о ком? о чём?)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какой? какая? какое?  какие? чей? чья? чьё? чьи?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 где? куда? когда? откуда? почему? зачем? как? 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72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</a:t>
                      </a:r>
                      <a:r>
                        <a:rPr lang="ru-RU" sz="24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существительным или местоимениями в косвенном падеже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прилагательными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наречиями или существительными в косвенных  падежах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Грачи вьют гнёзда.</a:t>
                      </a:r>
                    </a:p>
                    <a:p>
                      <a:endParaRPr lang="ru-RU" sz="1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Дует лёгкий ветер. </a:t>
                      </a:r>
                    </a:p>
                    <a:p>
                      <a:endParaRPr lang="ru-RU" sz="1800" b="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Светит ласково солнце.</a:t>
                      </a:r>
                      <a:endParaRPr lang="ru-RU" sz="18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Freeform 17"/>
          <p:cNvSpPr>
            <a:spLocks/>
          </p:cNvSpPr>
          <p:nvPr/>
        </p:nvSpPr>
        <p:spPr bwMode="auto">
          <a:xfrm>
            <a:off x="3275856" y="836712"/>
            <a:ext cx="2376487" cy="44450"/>
          </a:xfrm>
          <a:custGeom>
            <a:avLst/>
            <a:gdLst>
              <a:gd name="T0" fmla="*/ 0 w 1905"/>
              <a:gd name="T1" fmla="*/ 2147483647 h 106"/>
              <a:gd name="T2" fmla="*/ 2147483647 w 1905"/>
              <a:gd name="T3" fmla="*/ 2147483647 h 106"/>
              <a:gd name="T4" fmla="*/ 2147483647 w 1905"/>
              <a:gd name="T5" fmla="*/ 0 h 106"/>
              <a:gd name="T6" fmla="*/ 2147483647 w 1905"/>
              <a:gd name="T7" fmla="*/ 2147483647 h 106"/>
              <a:gd name="T8" fmla="*/ 2147483647 w 1905"/>
              <a:gd name="T9" fmla="*/ 0 h 106"/>
              <a:gd name="T10" fmla="*/ 2147483647 w 1905"/>
              <a:gd name="T11" fmla="*/ 2147483647 h 106"/>
              <a:gd name="T12" fmla="*/ 2147483647 w 1905"/>
              <a:gd name="T13" fmla="*/ 0 h 106"/>
              <a:gd name="T14" fmla="*/ 2147483647 w 1905"/>
              <a:gd name="T15" fmla="*/ 2147483647 h 106"/>
              <a:gd name="T16" fmla="*/ 2147483647 w 1905"/>
              <a:gd name="T17" fmla="*/ 0 h 106"/>
              <a:gd name="T18" fmla="*/ 2147483647 w 1905"/>
              <a:gd name="T19" fmla="*/ 2147483647 h 106"/>
              <a:gd name="T20" fmla="*/ 2147483647 w 1905"/>
              <a:gd name="T21" fmla="*/ 0 h 106"/>
              <a:gd name="T22" fmla="*/ 2147483647 w 1905"/>
              <a:gd name="T23" fmla="*/ 2147483647 h 106"/>
              <a:gd name="T24" fmla="*/ 2147483647 w 1905"/>
              <a:gd name="T25" fmla="*/ 0 h 106"/>
              <a:gd name="T26" fmla="*/ 2147483647 w 1905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11683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Учебник «Русский язык»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с.133 упр.415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114_25034819_23365801_28a18c8bbacc9690ef6edd331973fcf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733256"/>
            <a:ext cx="2628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Виктория\Desktop\raznoboy_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149080"/>
            <a:ext cx="1225576" cy="1656184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928950"/>
          </a:xfrm>
        </p:spPr>
        <p:txBody>
          <a:bodyPr/>
          <a:lstStyle/>
          <a:p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  <a:b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Спасибо!</a:t>
            </a:r>
            <a:endParaRPr lang="ru-RU" sz="72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baboc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952500" cy="923925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2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</p:spPr>
        <p:txBody>
          <a:bodyPr/>
          <a:lstStyle/>
          <a:p>
            <a:pPr>
              <a:defRPr/>
            </a:pP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3076" name="Содержимое 10"/>
          <p:cNvSpPr>
            <a:spLocks noGrp="1"/>
          </p:cNvSpPr>
          <p:nvPr>
            <p:ph idx="1"/>
          </p:nvPr>
        </p:nvSpPr>
        <p:spPr>
          <a:xfrm>
            <a:off x="395536" y="3501008"/>
            <a:ext cx="8291512" cy="1080121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307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28775"/>
            <a:ext cx="884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700213"/>
            <a:ext cx="884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882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700213"/>
            <a:ext cx="884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00213"/>
            <a:ext cx="882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5492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400526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133600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132856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1967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967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21088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6128" y="13491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600" y="2127920"/>
            <a:ext cx="81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Молодец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350043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3121" y="500042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2643188"/>
            <a:ext cx="270510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3"/>
              </a:rPr>
              <a:t>http://www.radikal.ru/</a:t>
            </a:r>
            <a:r>
              <a:rPr lang="ru-RU" sz="1050" dirty="0"/>
              <a:t>  муравей с цветком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785938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http://forum.materinstvo.ru/lofiversion/index.php/t80167-300.html</a:t>
            </a:r>
            <a:r>
              <a:rPr lang="ru-RU" sz="1050" dirty="0"/>
              <a:t>  птички, лисенок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2000250"/>
            <a:ext cx="5214938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5"/>
              </a:rPr>
              <a:t>http://img-fotki.yandex.ru/get/3907/ulik-pchelka.0/0_1dde5_54a7fa1b_L</a:t>
            </a:r>
            <a:r>
              <a:rPr lang="ru-RU" sz="1050" dirty="0"/>
              <a:t>  пчела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2214563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6"/>
              </a:rPr>
              <a:t>http://i008.radikal.ru/0804/3b/d168f31e1341.png</a:t>
            </a:r>
            <a:r>
              <a:rPr lang="ru-RU" sz="1050" dirty="0"/>
              <a:t>  береста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2428875"/>
            <a:ext cx="3317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7"/>
              </a:rPr>
              <a:t>http://tutsy.ucoz.ru/blog/cvety/1-0-5</a:t>
            </a:r>
            <a:r>
              <a:rPr lang="ru-RU" sz="1050" dirty="0"/>
              <a:t>  цветы, бабочка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3071813"/>
            <a:ext cx="2384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8"/>
              </a:rPr>
              <a:t>http://tutsy.ucoz.ru/blog/3-0-5</a:t>
            </a:r>
            <a:r>
              <a:rPr lang="ru-RU" sz="1050" dirty="0"/>
              <a:t>  цветы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625" y="2857500"/>
            <a:ext cx="2384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9"/>
              </a:rPr>
              <a:t>http://tutsy.ucoz.ru/blog/7-0-5</a:t>
            </a:r>
            <a:r>
              <a:rPr lang="ru-RU" sz="1050" dirty="0"/>
              <a:t> </a:t>
            </a:r>
            <a:r>
              <a:rPr lang="ru-RU" sz="1050" dirty="0" smtClean="0"/>
              <a:t> </a:t>
            </a:r>
            <a:r>
              <a:rPr lang="ru-RU" sz="1050" dirty="0"/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  <a:ln>
            <a:noFill/>
          </a:ln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Чистописание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1036712"/>
          </a:xfrm>
        </p:spPr>
        <p:txBody>
          <a:bodyPr/>
          <a:lstStyle/>
          <a:p>
            <a:pPr algn="ctr">
              <a:buNone/>
            </a:pP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ив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ёв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вё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endParaRPr lang="ru-RU" sz="4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883343" cy="576064"/>
          </a:xfrm>
          <a:prstGeom prst="rect">
            <a:avLst/>
          </a:prstGeom>
          <a:noFill/>
        </p:spPr>
      </p:pic>
      <p:pic>
        <p:nvPicPr>
          <p:cNvPr id="1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883343" cy="576064"/>
          </a:xfrm>
          <a:prstGeom prst="rect">
            <a:avLst/>
          </a:prstGeom>
          <a:noFill/>
        </p:spPr>
      </p:pic>
      <p:pic>
        <p:nvPicPr>
          <p:cNvPr id="1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883343" cy="576064"/>
          </a:xfrm>
          <a:prstGeom prst="rect">
            <a:avLst/>
          </a:prstGeom>
          <a:noFill/>
        </p:spPr>
      </p:pic>
      <p:pic>
        <p:nvPicPr>
          <p:cNvPr id="1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883343" cy="576064"/>
          </a:xfrm>
          <a:prstGeom prst="rect">
            <a:avLst/>
          </a:prstGeom>
          <a:noFill/>
        </p:spPr>
      </p:pic>
      <p:pic>
        <p:nvPicPr>
          <p:cNvPr id="1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883343" cy="576064"/>
          </a:xfrm>
          <a:prstGeom prst="rect">
            <a:avLst/>
          </a:prstGeom>
          <a:noFill/>
        </p:spPr>
      </p:pic>
      <p:pic>
        <p:nvPicPr>
          <p:cNvPr id="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883343" cy="576064"/>
          </a:xfrm>
          <a:prstGeom prst="rect">
            <a:avLst/>
          </a:prstGeom>
          <a:noFill/>
        </p:spPr>
      </p:pic>
      <p:pic>
        <p:nvPicPr>
          <p:cNvPr id="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883343" cy="576064"/>
          </a:xfrm>
          <a:prstGeom prst="rect">
            <a:avLst/>
          </a:prstGeom>
          <a:noFill/>
        </p:spPr>
      </p:pic>
      <p:pic>
        <p:nvPicPr>
          <p:cNvPr id="1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883343" cy="576064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5103067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793987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245679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74373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5817447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5679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245811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04656" cy="792088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Словарная работа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15616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00192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24"/>
          <p:cNvSpPr>
            <a:spLocks noGrp="1"/>
          </p:cNvSpPr>
          <p:nvPr>
            <p:ph sz="half" idx="4294967295"/>
          </p:nvPr>
        </p:nvSpPr>
        <p:spPr>
          <a:xfrm>
            <a:off x="2483768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одержимое 24"/>
          <p:cNvSpPr>
            <a:spLocks noGrp="1"/>
          </p:cNvSpPr>
          <p:nvPr>
            <p:ph sz="half" idx="4294967295"/>
          </p:nvPr>
        </p:nvSpPr>
        <p:spPr>
          <a:xfrm>
            <a:off x="1187624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одержимое 24"/>
          <p:cNvSpPr>
            <a:spLocks noGrp="1"/>
          </p:cNvSpPr>
          <p:nvPr>
            <p:ph sz="half" idx="4294967295"/>
          </p:nvPr>
        </p:nvSpPr>
        <p:spPr>
          <a:xfrm>
            <a:off x="3779912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одержимое 24"/>
          <p:cNvSpPr>
            <a:spLocks noGrp="1"/>
          </p:cNvSpPr>
          <p:nvPr>
            <p:ph sz="half" idx="4294967295"/>
          </p:nvPr>
        </p:nvSpPr>
        <p:spPr>
          <a:xfrm>
            <a:off x="6372200" y="2564904"/>
            <a:ext cx="1090464" cy="10081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4"/>
          <p:cNvSpPr>
            <a:spLocks noGrp="1"/>
          </p:cNvSpPr>
          <p:nvPr>
            <p:ph sz="half" idx="4294967295"/>
          </p:nvPr>
        </p:nvSpPr>
        <p:spPr>
          <a:xfrm>
            <a:off x="5076056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20486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104456"/>
          </a:xfrm>
        </p:spPr>
        <p:txBody>
          <a:bodyPr/>
          <a:lstStyle/>
          <a:p>
            <a:pPr algn="just">
              <a:buNone/>
            </a:pPr>
            <a:r>
              <a:rPr lang="ru-RU" sz="2500" dirty="0" smtClean="0"/>
              <a:t>    </a:t>
            </a:r>
            <a:r>
              <a:rPr lang="en-US" sz="2500" dirty="0" smtClean="0"/>
              <a:t>                </a:t>
            </a:r>
            <a:r>
              <a:rPr lang="ru-RU" sz="2500" dirty="0" smtClean="0"/>
              <a:t>      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Ве́тер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движение, течение, поток</a:t>
            </a:r>
            <a:r>
              <a:rPr lang="en-US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воздуха. По силе своей ветер бывает: ураган, шторм, буря (обычно с бурей соединены гроза и дождь), жестокий, сильный,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ветри́ща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средний, слабый, тихий ветер или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ветеро́к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ветеро́чек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по постоянству силы: ровный порывистый, шквалистый; по постоянству направления: пассатный или полосовой; постоянный; изменчивый, шаткий или переходный; смерч,</a:t>
            </a:r>
            <a:r>
              <a:rPr lang="en-US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вихорь, то есть круговой.</a:t>
            </a:r>
            <a:endParaRPr lang="ru-RU" sz="25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Толковый словарь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84784"/>
            <a:ext cx="792088" cy="603901"/>
          </a:xfrm>
          <a:prstGeom prst="rect">
            <a:avLst/>
          </a:prstGeom>
          <a:noFill/>
        </p:spPr>
      </p:pic>
      <p:pic>
        <p:nvPicPr>
          <p:cNvPr id="1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124744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314267"/>
            <a:ext cx="1008112" cy="517498"/>
          </a:xfrm>
          <a:prstGeom prst="rect">
            <a:avLst/>
          </a:prstGeom>
          <a:noFill/>
        </p:spPr>
      </p:pic>
      <p:pic>
        <p:nvPicPr>
          <p:cNvPr id="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322379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649971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1802099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738203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674307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67544" y="1268760"/>
            <a:ext cx="81369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ветров: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Муссон — периодический ветер, несущий большое количество влаги, дующий зимой с суши на океан, летом — с океана на сушу. Муссоны наблюдаются главным образом в тропическом поясе.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Пассаты — постоянные ветры, дующие с довольно постоянной силой трёх-четырёх баллов; направление их практически не меняется, лишь слегка отклоняясь.</a:t>
            </a:r>
            <a:endParaRPr lang="en-US" sz="19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Местные ветры: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Бриз — тёплый ветер, дующий с берега на море ночью и с моря на берег днём; в первом случае называется береговым бризом, а во втором — морским.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Бора — холодный резкий ветер, дующий с гор на побережье или долину.</a:t>
            </a:r>
          </a:p>
          <a:p>
            <a:pPr algn="ctr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Фён — сильный тёплый и сухой ветер, дующий с гор на   побережье или долину.</a:t>
            </a:r>
          </a:p>
        </p:txBody>
      </p:sp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08518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1138138"/>
          </a:xfrm>
        </p:spPr>
        <p:txBody>
          <a:bodyPr/>
          <a:lstStyle/>
          <a:p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Словарная работа</a:t>
            </a:r>
            <a:endParaRPr lang="ru-RU" sz="5200" dirty="0" smtClean="0">
              <a:solidFill>
                <a:srgbClr val="FA2A48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016224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Ве́тер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ветеро́к, ветеро́чек,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е́трен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(погода), в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е́трян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(мельница).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/>
          </p:cNvSpPr>
          <p:nvPr/>
        </p:nvSpPr>
        <p:spPr bwMode="auto">
          <a:xfrm rot="16200000">
            <a:off x="1506811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 rot="16200000">
            <a:off x="3883075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6200000">
            <a:off x="7014852" y="2210284"/>
            <a:ext cx="144015" cy="1141287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 rot="16200000">
            <a:off x="1007604" y="2168860"/>
            <a:ext cx="144018" cy="1224137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 rot="16200000">
            <a:off x="6835403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883343" cy="576064"/>
          </a:xfrm>
          <a:prstGeom prst="rect">
            <a:avLst/>
          </a:prstGeom>
          <a:noFill/>
        </p:spPr>
      </p:pic>
      <p:pic>
        <p:nvPicPr>
          <p:cNvPr id="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883343" cy="576064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78363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49080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Проблемная </a:t>
            </a:r>
            <a:b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ситуация</a:t>
            </a:r>
            <a:endParaRPr lang="ru-RU" sz="5400" b="1" i="1" kern="1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FA2A48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59632" y="1844824"/>
            <a:ext cx="5184576" cy="3993307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Дует лёгкий ветер.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Лёгкий.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Тают снега.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1259631" y="2420888"/>
            <a:ext cx="13681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2699792" y="4581128"/>
            <a:ext cx="11521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1259632" y="4725144"/>
            <a:ext cx="10652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1259632" y="4653136"/>
            <a:ext cx="10652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1331640" y="3284984"/>
            <a:ext cx="113729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1331640" y="3212976"/>
            <a:ext cx="11521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4139952" y="3140968"/>
            <a:ext cx="122413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177281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2492896"/>
            <a:ext cx="62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393305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2420888"/>
            <a:ext cx="44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3933056"/>
            <a:ext cx="4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78163"/>
            <a:ext cx="1008112" cy="517498"/>
          </a:xfrm>
          <a:prstGeom prst="rect">
            <a:avLst/>
          </a:prstGeom>
          <a:noFill/>
        </p:spPr>
      </p:pic>
      <p:pic>
        <p:nvPicPr>
          <p:cNvPr id="3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314267"/>
            <a:ext cx="1008112" cy="517498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322379"/>
            <a:ext cx="1008112" cy="517498"/>
          </a:xfrm>
          <a:prstGeom prst="rect">
            <a:avLst/>
          </a:prstGeom>
          <a:noFill/>
        </p:spPr>
      </p:pic>
      <p:pic>
        <p:nvPicPr>
          <p:cNvPr id="3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1124745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То, что говорится о подлежащем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(действие)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делать? Что сделать?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Глаголом.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Подлежащее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Кто? Что?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местоимением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556792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484784"/>
            <a:ext cx="883343" cy="576064"/>
          </a:xfrm>
          <a:prstGeom prst="rect">
            <a:avLst/>
          </a:prstGeom>
          <a:noFill/>
        </p:spPr>
      </p:pic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3419872" y="4149080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275856" y="4797152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75856" y="4869160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3265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Сказуемое</a:t>
            </a:r>
            <a:endParaRPr lang="ru-RU" sz="5400" dirty="0">
              <a:solidFill>
                <a:srgbClr val="FA2A4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70080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Грамматическая основа предложения-главные члены предложения  подлежащее и сказуемое</a:t>
            </a:r>
            <a:endParaRPr lang="ru-RU" sz="40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234147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034347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098243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00506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3075" grpId="0"/>
      <p:bldP spid="12" grpId="0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696744" cy="1008112"/>
          </a:xfrm>
        </p:spPr>
        <p:txBody>
          <a:bodyPr/>
          <a:lstStyle/>
          <a:p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Второстепенные члены</a:t>
            </a:r>
            <a:r>
              <a:rPr lang="en-US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предложения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 </a:t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3600400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Узнать, что такое дополнение, определение и обстоятельство.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Научиться находить дополнения, определения и обстоятельства в предложении. Тренироваться употреблять дополнения, определения и обстоятельства в устной и письменной речи.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12776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12776"/>
            <a:ext cx="883343" cy="5760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3407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162139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242259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250371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15719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23528" y="112474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 предмета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Какой? какая? какое? какие?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Чей? чья? чьё? чьи?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Прилагательным.</a:t>
            </a:r>
          </a:p>
          <a:p>
            <a:endParaRPr lang="ru-RU" sz="3200" dirty="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Дополнение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84784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484784"/>
            <a:ext cx="883343" cy="5760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35696" y="33265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Обстоятельство</a:t>
            </a:r>
            <a:endParaRPr lang="ru-RU" sz="5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332656"/>
            <a:ext cx="394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Определение</a:t>
            </a:r>
            <a:endParaRPr lang="ru-RU" sz="5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60985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0"/>
            <a:ext cx="1008112" cy="517498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3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3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3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3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2234147"/>
            <a:ext cx="1008112" cy="517498"/>
          </a:xfrm>
          <a:prstGeom prst="rect">
            <a:avLst/>
          </a:prstGeom>
          <a:noFill/>
        </p:spPr>
      </p:pic>
      <p:pic>
        <p:nvPicPr>
          <p:cNvPr id="3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112474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какой предмет или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явление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направлено действие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Кого? Чего? Кому? Чему? Что? Кем? Чем?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ком? О чём?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местоимением.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4034347"/>
            <a:ext cx="1008112" cy="51749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совершается действие, когда совершается действие, где совершается действие, по какой причине совершается действие, с какой целью совершается действие,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Где? Куда? Когда? Откуда? Почему? Зачем? и Как?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наречием.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987824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995936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76056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7824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139952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20072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5004048" y="4725144"/>
            <a:ext cx="73025" cy="714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3851920" y="4725144"/>
            <a:ext cx="73025" cy="714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22108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1683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91683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/>
      <p:bldP spid="16" grpId="0"/>
      <p:bldP spid="46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1317</TotalTime>
  <Words>922</Words>
  <Application>Microsoft Office PowerPoint</Application>
  <PresentationFormat>Экран (4:3)</PresentationFormat>
  <Paragraphs>157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Чистописание</vt:lpstr>
      <vt:lpstr>Словарная работа</vt:lpstr>
      <vt:lpstr>Толковый словарь</vt:lpstr>
      <vt:lpstr>Словарная работа</vt:lpstr>
      <vt:lpstr>Проблемная  ситуация</vt:lpstr>
      <vt:lpstr>Подлежащее</vt:lpstr>
      <vt:lpstr>         Второстепенные члены предложения          </vt:lpstr>
      <vt:lpstr>Дополнение</vt:lpstr>
      <vt:lpstr>Слайд 10</vt:lpstr>
      <vt:lpstr> Физминутка</vt:lpstr>
      <vt:lpstr>Творческая работа</vt:lpstr>
      <vt:lpstr>Итог урока</vt:lpstr>
      <vt:lpstr>Домашнее задание</vt:lpstr>
      <vt:lpstr>Молодцы!   Спасибо!</vt:lpstr>
      <vt:lpstr>Литература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Dom</cp:lastModifiedBy>
  <cp:revision>135</cp:revision>
  <dcterms:modified xsi:type="dcterms:W3CDTF">2014-03-12T16:15:27Z</dcterms:modified>
</cp:coreProperties>
</file>