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38"/>
  </p:notesMasterIdLst>
  <p:sldIdLst>
    <p:sldId id="256" r:id="rId2"/>
    <p:sldId id="257" r:id="rId3"/>
    <p:sldId id="258" r:id="rId4"/>
    <p:sldId id="259" r:id="rId5"/>
    <p:sldId id="263" r:id="rId6"/>
    <p:sldId id="260" r:id="rId7"/>
    <p:sldId id="280" r:id="rId8"/>
    <p:sldId id="281" r:id="rId9"/>
    <p:sldId id="261" r:id="rId10"/>
    <p:sldId id="262" r:id="rId11"/>
    <p:sldId id="264" r:id="rId12"/>
    <p:sldId id="282" r:id="rId13"/>
    <p:sldId id="283" r:id="rId14"/>
    <p:sldId id="265" r:id="rId15"/>
    <p:sldId id="267" r:id="rId16"/>
    <p:sldId id="266" r:id="rId17"/>
    <p:sldId id="289" r:id="rId18"/>
    <p:sldId id="268" r:id="rId19"/>
    <p:sldId id="269" r:id="rId20"/>
    <p:sldId id="270" r:id="rId21"/>
    <p:sldId id="284" r:id="rId22"/>
    <p:sldId id="285" r:id="rId23"/>
    <p:sldId id="271" r:id="rId24"/>
    <p:sldId id="273" r:id="rId25"/>
    <p:sldId id="274" r:id="rId26"/>
    <p:sldId id="272" r:id="rId27"/>
    <p:sldId id="286" r:id="rId28"/>
    <p:sldId id="287" r:id="rId29"/>
    <p:sldId id="275" r:id="rId30"/>
    <p:sldId id="276" r:id="rId31"/>
    <p:sldId id="277" r:id="rId32"/>
    <p:sldId id="278" r:id="rId33"/>
    <p:sldId id="279" r:id="rId34"/>
    <p:sldId id="288" r:id="rId35"/>
    <p:sldId id="290" r:id="rId36"/>
    <p:sldId id="291" r:id="rId3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4" d="100"/>
          <a:sy n="94" d="100"/>
        </p:scale>
        <p:origin x="-1284" y="3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80D271-C104-4E39-83A9-03C739E1A80D}" type="datetimeFigureOut">
              <a:rPr lang="ru-RU" smtClean="0"/>
              <a:t>01.04.2014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64D186-7F5A-416A-B84A-349D435042DB}" type="slidenum">
              <a:rPr lang="ru-RU" smtClean="0"/>
              <a:t>‹#›</a:t>
            </a:fld>
            <a:endParaRPr lang="ru-RU"/>
          </a:p>
        </p:txBody>
      </p:sp>
    </p:spTree>
    <p:extLst>
      <p:ext uri="{BB962C8B-B14F-4D97-AF65-F5344CB8AC3E}">
        <p14:creationId xmlns:p14="http://schemas.microsoft.com/office/powerpoint/2010/main" val="457539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A664D186-7F5A-416A-B84A-349D435042DB}" type="slidenum">
              <a:rPr lang="ru-RU" smtClean="0"/>
              <a:t>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одзаголовок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52CBDE41-1FF4-4116-96C8-13368A240924}" type="datetime1">
              <a:rPr lang="ru-RU" smtClean="0"/>
              <a:t>01.04.2014</a:t>
            </a:fld>
            <a:endParaRPr lang="ru-RU"/>
          </a:p>
        </p:txBody>
      </p:sp>
      <p:sp>
        <p:nvSpPr>
          <p:cNvPr id="17" name="Нижний колонтитул 16"/>
          <p:cNvSpPr>
            <a:spLocks noGrp="1"/>
          </p:cNvSpPr>
          <p:nvPr>
            <p:ph type="ftr" sz="quarter" idx="11"/>
          </p:nvPr>
        </p:nvSpPr>
        <p:spPr/>
        <p:txBody>
          <a:bodyPr/>
          <a:lstStyle/>
          <a:p>
            <a:r>
              <a:rPr lang="ru-RU" smtClean="0"/>
              <a:t>Ермолова Оксана Владимировна</a:t>
            </a:r>
            <a:endParaRPr lang="ru-RU"/>
          </a:p>
        </p:txBody>
      </p:sp>
      <p:sp>
        <p:nvSpPr>
          <p:cNvPr id="7" name="Прямая соединительная линия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Овал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Овал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Номер слайда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DA166A2-063A-4D30-B739-769C7E628861}" type="slidenum">
              <a:rPr lang="ru-RU" smtClean="0"/>
              <a:pPr/>
              <a:t>‹#›</a:t>
            </a:fld>
            <a:endParaRPr lang="ru-RU"/>
          </a:p>
        </p:txBody>
      </p:sp>
      <p:sp>
        <p:nvSpPr>
          <p:cNvPr id="8" name="Заголовок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71F0D14-8AAC-45F2-84D7-E5C28DDD0968}" type="datetime1">
              <a:rPr lang="ru-RU" smtClean="0"/>
              <a:t>01.04.2014</a:t>
            </a:fld>
            <a:endParaRPr lang="ru-RU"/>
          </a:p>
        </p:txBody>
      </p:sp>
      <p:sp>
        <p:nvSpPr>
          <p:cNvPr id="5" name="Нижний колонтитул 4"/>
          <p:cNvSpPr>
            <a:spLocks noGrp="1"/>
          </p:cNvSpPr>
          <p:nvPr>
            <p:ph type="ftr" sz="quarter" idx="11"/>
          </p:nvPr>
        </p:nvSpPr>
        <p:spPr/>
        <p:txBody>
          <a:bodyPr/>
          <a:lstStyle/>
          <a:p>
            <a:r>
              <a:rPr lang="ru-RU" smtClean="0"/>
              <a:t>Ермолова Оксана Владимировна</a:t>
            </a:r>
            <a:endParaRPr lang="ru-RU"/>
          </a:p>
        </p:txBody>
      </p:sp>
      <p:sp>
        <p:nvSpPr>
          <p:cNvPr id="6" name="Номер слайда 5"/>
          <p:cNvSpPr>
            <a:spLocks noGrp="1"/>
          </p:cNvSpPr>
          <p:nvPr>
            <p:ph type="sldNum" sz="quarter" idx="12"/>
          </p:nvPr>
        </p:nvSpPr>
        <p:spPr/>
        <p:txBody>
          <a:bodyPr/>
          <a:lstStyle/>
          <a:p>
            <a:fld id="{2DA166A2-063A-4D30-B739-769C7E628861}"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2"/>
      </p:bgRef>
    </p:bg>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Прямая соединительная линия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Овал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6915912" y="3009901"/>
            <a:ext cx="457200" cy="441325"/>
          </a:xfrm>
        </p:spPr>
        <p:txBody>
          <a:bodyPr/>
          <a:lstStyle/>
          <a:p>
            <a:fld id="{2DA166A2-063A-4D30-B739-769C7E628861}" type="slidenum">
              <a:rPr lang="ru-RU" smtClean="0"/>
              <a:pPr/>
              <a:t>‹#›</a:t>
            </a:fld>
            <a:endParaRPr lang="ru-RU"/>
          </a:p>
        </p:txBody>
      </p:sp>
      <p:sp>
        <p:nvSpPr>
          <p:cNvPr id="3" name="Вертикальный текст 2"/>
          <p:cNvSpPr>
            <a:spLocks noGrp="1"/>
          </p:cNvSpPr>
          <p:nvPr>
            <p:ph type="body" orient="vert" idx="1"/>
          </p:nvPr>
        </p:nvSpPr>
        <p:spPr>
          <a:xfrm>
            <a:off x="304800" y="304800"/>
            <a:ext cx="6553200" cy="5821366"/>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C47D681-CB74-42EA-A632-7D74E13CB2F4}" type="datetime1">
              <a:rPr lang="ru-RU" smtClean="0"/>
              <a:t>01.04.2014</a:t>
            </a:fld>
            <a:endParaRPr lang="ru-RU"/>
          </a:p>
        </p:txBody>
      </p:sp>
      <p:sp>
        <p:nvSpPr>
          <p:cNvPr id="5" name="Нижний колонтитул 4"/>
          <p:cNvSpPr>
            <a:spLocks noGrp="1"/>
          </p:cNvSpPr>
          <p:nvPr>
            <p:ph type="ftr" sz="quarter" idx="11"/>
          </p:nvPr>
        </p:nvSpPr>
        <p:spPr/>
        <p:txBody>
          <a:bodyPr/>
          <a:lstStyle/>
          <a:p>
            <a:r>
              <a:rPr lang="ru-RU" smtClean="0"/>
              <a:t>Ермолова Оксана Владимировна</a:t>
            </a:r>
            <a:endParaRPr lang="ru-RU"/>
          </a:p>
        </p:txBody>
      </p:sp>
      <p:sp>
        <p:nvSpPr>
          <p:cNvPr id="2" name="Вертикальный заголовок 1"/>
          <p:cNvSpPr>
            <a:spLocks noGrp="1"/>
          </p:cNvSpPr>
          <p:nvPr>
            <p:ph type="title" orient="vert"/>
          </p:nvPr>
        </p:nvSpPr>
        <p:spPr>
          <a:xfrm>
            <a:off x="7391400" y="304801"/>
            <a:ext cx="1447800" cy="5851525"/>
          </a:xfrm>
        </p:spPr>
        <p:txBody>
          <a:bodyPr vert="eaVert"/>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3">
                    <a:shade val="75000"/>
                  </a:schemeClr>
                </a:solidFill>
              </a:defRPr>
            </a:lvl1p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00E6CCC7-A593-45D2-BBBF-D053F70F5C71}" type="datetime1">
              <a:rPr lang="ru-RU" smtClean="0"/>
              <a:t>01.04.2014</a:t>
            </a:fld>
            <a:endParaRPr lang="ru-RU"/>
          </a:p>
        </p:txBody>
      </p:sp>
      <p:sp>
        <p:nvSpPr>
          <p:cNvPr id="5" name="Нижний колонтитул 4"/>
          <p:cNvSpPr>
            <a:spLocks noGrp="1"/>
          </p:cNvSpPr>
          <p:nvPr>
            <p:ph type="ftr" sz="quarter" idx="11"/>
          </p:nvPr>
        </p:nvSpPr>
        <p:spPr/>
        <p:txBody>
          <a:bodyPr/>
          <a:lstStyle/>
          <a:p>
            <a:r>
              <a:rPr lang="ru-RU" smtClean="0"/>
              <a:t>Ермолова Оксана Владимировна</a:t>
            </a:r>
            <a:endParaRPr lang="ru-RU"/>
          </a:p>
        </p:txBody>
      </p:sp>
      <p:sp>
        <p:nvSpPr>
          <p:cNvPr id="6" name="Номер слайда 5"/>
          <p:cNvSpPr>
            <a:spLocks noGrp="1"/>
          </p:cNvSpPr>
          <p:nvPr>
            <p:ph type="sldNum" sz="quarter" idx="12"/>
          </p:nvPr>
        </p:nvSpPr>
        <p:spPr>
          <a:xfrm>
            <a:off x="4361688" y="1026372"/>
            <a:ext cx="457200" cy="441325"/>
          </a:xfrm>
        </p:spPr>
        <p:txBody>
          <a:bodyPr/>
          <a:lstStyle/>
          <a:p>
            <a:fld id="{2DA166A2-063A-4D30-B739-769C7E628861}" type="slidenum">
              <a:rPr lang="ru-RU" smtClean="0"/>
              <a:pPr/>
              <a:t>‹#›</a:t>
            </a:fld>
            <a:endParaRPr lang="ru-RU"/>
          </a:p>
        </p:txBody>
      </p:sp>
      <p:sp>
        <p:nvSpPr>
          <p:cNvPr id="8" name="Содержимое 7"/>
          <p:cNvSpPr>
            <a:spLocks noGrp="1"/>
          </p:cNvSpPr>
          <p:nvPr>
            <p:ph sz="quarter" idx="1"/>
          </p:nvPr>
        </p:nvSpPr>
        <p:spPr>
          <a:xfrm>
            <a:off x="301752" y="1527048"/>
            <a:ext cx="850392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3" name="Прямоугольник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Прямоугольник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Нижний колонтитул 4"/>
          <p:cNvSpPr>
            <a:spLocks noGrp="1"/>
          </p:cNvSpPr>
          <p:nvPr>
            <p:ph type="ftr" sz="quarter" idx="11"/>
          </p:nvPr>
        </p:nvSpPr>
        <p:spPr/>
        <p:txBody>
          <a:bodyPr/>
          <a:lstStyle/>
          <a:p>
            <a:r>
              <a:rPr lang="ru-RU" smtClean="0"/>
              <a:t>Ермолова Оксана Владимировна</a:t>
            </a:r>
            <a:endParaRPr lang="ru-RU"/>
          </a:p>
        </p:txBody>
      </p:sp>
      <p:sp>
        <p:nvSpPr>
          <p:cNvPr id="4" name="Дата 3"/>
          <p:cNvSpPr>
            <a:spLocks noGrp="1"/>
          </p:cNvSpPr>
          <p:nvPr>
            <p:ph type="dt" sz="half" idx="10"/>
          </p:nvPr>
        </p:nvSpPr>
        <p:spPr/>
        <p:txBody>
          <a:bodyPr/>
          <a:lstStyle/>
          <a:p>
            <a:fld id="{D98BB480-2EA7-42B7-8AE0-E1973C7E95D3}" type="datetime1">
              <a:rPr lang="ru-RU" smtClean="0"/>
              <a:t>01.04.2014</a:t>
            </a:fld>
            <a:endParaRPr lang="ru-RU"/>
          </a:p>
        </p:txBody>
      </p:sp>
      <p:sp>
        <p:nvSpPr>
          <p:cNvPr id="8" name="Прямая соединительная линия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Овал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DA166A2-063A-4D30-B739-769C7E628861}" type="slidenum">
              <a:rPr lang="ru-RU" smtClean="0"/>
              <a:pPr/>
              <a:t>‹#›</a:t>
            </a:fld>
            <a:endParaRPr lang="ru-RU"/>
          </a:p>
        </p:txBody>
      </p:sp>
      <p:sp>
        <p:nvSpPr>
          <p:cNvPr id="2" name="Заголовок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758952"/>
          </a:xfrm>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a:xfrm>
            <a:off x="5791200" y="6409944"/>
            <a:ext cx="3044952" cy="365760"/>
          </a:xfrm>
        </p:spPr>
        <p:txBody>
          <a:bodyPr/>
          <a:lstStyle/>
          <a:p>
            <a:fld id="{E11B4D7D-B6FB-4A87-87FE-91CB3A61BEEA}" type="datetime1">
              <a:rPr lang="ru-RU" smtClean="0"/>
              <a:t>01.04.2014</a:t>
            </a:fld>
            <a:endParaRPr lang="ru-RU"/>
          </a:p>
        </p:txBody>
      </p:sp>
      <p:sp>
        <p:nvSpPr>
          <p:cNvPr id="6" name="Нижний колонтитул 5"/>
          <p:cNvSpPr>
            <a:spLocks noGrp="1"/>
          </p:cNvSpPr>
          <p:nvPr>
            <p:ph type="ftr" sz="quarter" idx="11"/>
          </p:nvPr>
        </p:nvSpPr>
        <p:spPr/>
        <p:txBody>
          <a:bodyPr/>
          <a:lstStyle/>
          <a:p>
            <a:r>
              <a:rPr lang="ru-RU" smtClean="0"/>
              <a:t>Ермолова Оксана Владимировна</a:t>
            </a:r>
            <a:endParaRPr lang="ru-RU"/>
          </a:p>
        </p:txBody>
      </p:sp>
      <p:sp>
        <p:nvSpPr>
          <p:cNvPr id="7" name="Номер слайда 6"/>
          <p:cNvSpPr>
            <a:spLocks noGrp="1"/>
          </p:cNvSpPr>
          <p:nvPr>
            <p:ph type="sldNum" sz="quarter" idx="12"/>
          </p:nvPr>
        </p:nvSpPr>
        <p:spPr/>
        <p:txBody>
          <a:bodyPr/>
          <a:lstStyle/>
          <a:p>
            <a:fld id="{2DA166A2-063A-4D30-B739-769C7E628861}" type="slidenum">
              <a:rPr lang="ru-RU" smtClean="0"/>
              <a:pPr/>
              <a:t>‹#›</a:t>
            </a:fld>
            <a:endParaRPr lang="ru-RU"/>
          </a:p>
        </p:txBody>
      </p:sp>
      <p:sp>
        <p:nvSpPr>
          <p:cNvPr id="8" name="Прямая соединительная линия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Содержимое 9"/>
          <p:cNvSpPr>
            <a:spLocks noGrp="1"/>
          </p:cNvSpPr>
          <p:nvPr>
            <p:ph sz="half" idx="1"/>
          </p:nvPr>
        </p:nvSpPr>
        <p:spPr>
          <a:xfrm>
            <a:off x="301752"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Содержимое 11"/>
          <p:cNvSpPr>
            <a:spLocks noGrp="1"/>
          </p:cNvSpPr>
          <p:nvPr>
            <p:ph sz="half" idx="2"/>
          </p:nvPr>
        </p:nvSpPr>
        <p:spPr>
          <a:xfrm>
            <a:off x="4800600"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1">
        <a:schemeClr val="bg2"/>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Прямоугольник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Прямоугольник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Прямоугольник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7B34E177-CEAC-40D8-A2DF-91BCDCEEDD87}" type="datetime1">
              <a:rPr lang="ru-RU" smtClean="0"/>
              <a:t>01.04.2014</a:t>
            </a:fld>
            <a:endParaRPr lang="ru-RU"/>
          </a:p>
        </p:txBody>
      </p:sp>
      <p:sp>
        <p:nvSpPr>
          <p:cNvPr id="8" name="Нижний колонтитул 7"/>
          <p:cNvSpPr>
            <a:spLocks noGrp="1"/>
          </p:cNvSpPr>
          <p:nvPr>
            <p:ph type="ftr" sz="quarter" idx="11"/>
          </p:nvPr>
        </p:nvSpPr>
        <p:spPr>
          <a:xfrm>
            <a:off x="304800" y="6409944"/>
            <a:ext cx="3581400" cy="365760"/>
          </a:xfrm>
        </p:spPr>
        <p:txBody>
          <a:bodyPr/>
          <a:lstStyle/>
          <a:p>
            <a:r>
              <a:rPr lang="ru-RU" smtClean="0"/>
              <a:t>Ермолова Оксана Владимировна</a:t>
            </a:r>
            <a:endParaRPr lang="ru-RU"/>
          </a:p>
        </p:txBody>
      </p:sp>
      <p:sp>
        <p:nvSpPr>
          <p:cNvPr id="15" name="Прямая соединительная линия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Содержимое 23"/>
          <p:cNvSpPr>
            <a:spLocks noGrp="1"/>
          </p:cNvSpPr>
          <p:nvPr>
            <p:ph sz="quarter" idx="2"/>
          </p:nvPr>
        </p:nvSpPr>
        <p:spPr>
          <a:xfrm>
            <a:off x="301752" y="2471383"/>
            <a:ext cx="4041648" cy="3818404"/>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Содержимое 25"/>
          <p:cNvSpPr>
            <a:spLocks noGrp="1"/>
          </p:cNvSpPr>
          <p:nvPr>
            <p:ph sz="quarter" idx="4"/>
          </p:nvPr>
        </p:nvSpPr>
        <p:spPr>
          <a:xfrm>
            <a:off x="4800600" y="2471383"/>
            <a:ext cx="4038600" cy="382219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Овал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Овал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Номер слайда 8"/>
          <p:cNvSpPr>
            <a:spLocks noGrp="1"/>
          </p:cNvSpPr>
          <p:nvPr>
            <p:ph type="sldNum" sz="quarter" idx="12"/>
          </p:nvPr>
        </p:nvSpPr>
        <p:spPr>
          <a:xfrm>
            <a:off x="4343400" y="1042416"/>
            <a:ext cx="457200" cy="441325"/>
          </a:xfrm>
        </p:spPr>
        <p:txBody>
          <a:bodyPr/>
          <a:lstStyle>
            <a:lvl1pPr algn="ctr">
              <a:defRPr/>
            </a:lvl1pPr>
          </a:lstStyle>
          <a:p>
            <a:fld id="{2DA166A2-063A-4D30-B739-769C7E628861}" type="slidenum">
              <a:rPr lang="ru-RU" smtClean="0"/>
              <a:pPr/>
              <a:t>‹#›</a:t>
            </a:fld>
            <a:endParaRPr lang="ru-RU"/>
          </a:p>
        </p:txBody>
      </p:sp>
      <p:sp>
        <p:nvSpPr>
          <p:cNvPr id="23" name="Заголовок 22"/>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9B80343E-2FEB-42BC-A0FE-A938455D8828}" type="datetime1">
              <a:rPr lang="ru-RU" smtClean="0"/>
              <a:t>01.04.2014</a:t>
            </a:fld>
            <a:endParaRPr lang="ru-RU"/>
          </a:p>
        </p:txBody>
      </p:sp>
      <p:sp>
        <p:nvSpPr>
          <p:cNvPr id="4" name="Нижний колонтитул 3"/>
          <p:cNvSpPr>
            <a:spLocks noGrp="1"/>
          </p:cNvSpPr>
          <p:nvPr>
            <p:ph type="ftr" sz="quarter" idx="11"/>
          </p:nvPr>
        </p:nvSpPr>
        <p:spPr/>
        <p:txBody>
          <a:bodyPr/>
          <a:lstStyle/>
          <a:p>
            <a:r>
              <a:rPr lang="ru-RU" smtClean="0"/>
              <a:t>Ермолова Оксана Владимировна</a:t>
            </a:r>
            <a:endParaRPr lang="ru-RU"/>
          </a:p>
        </p:txBody>
      </p:sp>
      <p:sp>
        <p:nvSpPr>
          <p:cNvPr id="5" name="Номер слайда 4"/>
          <p:cNvSpPr>
            <a:spLocks noGrp="1"/>
          </p:cNvSpPr>
          <p:nvPr>
            <p:ph type="sldNum" sz="quarter" idx="12"/>
          </p:nvPr>
        </p:nvSpPr>
        <p:spPr>
          <a:xfrm>
            <a:off x="4343400" y="1036020"/>
            <a:ext cx="457200" cy="441325"/>
          </a:xfrm>
        </p:spPr>
        <p:txBody>
          <a:bodyPr/>
          <a:lstStyle/>
          <a:p>
            <a:fld id="{2DA166A2-063A-4D30-B739-769C7E628861}"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Прямоугольник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Прямоугольник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Дата 1"/>
          <p:cNvSpPr>
            <a:spLocks noGrp="1"/>
          </p:cNvSpPr>
          <p:nvPr>
            <p:ph type="dt" sz="half" idx="10"/>
          </p:nvPr>
        </p:nvSpPr>
        <p:spPr/>
        <p:txBody>
          <a:bodyPr/>
          <a:lstStyle/>
          <a:p>
            <a:fld id="{DEAF5012-2D1A-41E2-8677-311E5CC10FB8}" type="datetime1">
              <a:rPr lang="ru-RU" smtClean="0"/>
              <a:t>01.04.2014</a:t>
            </a:fld>
            <a:endParaRPr lang="ru-RU"/>
          </a:p>
        </p:txBody>
      </p:sp>
      <p:sp>
        <p:nvSpPr>
          <p:cNvPr id="3" name="Нижний колонтитул 2"/>
          <p:cNvSpPr>
            <a:spLocks noGrp="1"/>
          </p:cNvSpPr>
          <p:nvPr>
            <p:ph type="ftr" sz="quarter" idx="11"/>
          </p:nvPr>
        </p:nvSpPr>
        <p:spPr/>
        <p:txBody>
          <a:bodyPr/>
          <a:lstStyle/>
          <a:p>
            <a:r>
              <a:rPr lang="ru-RU" smtClean="0"/>
              <a:t>Ермолова Оксана Владимировна</a:t>
            </a:r>
            <a:endParaRPr lang="ru-RU"/>
          </a:p>
        </p:txBody>
      </p:sp>
      <p:sp>
        <p:nvSpPr>
          <p:cNvPr id="4" name="Номер слайда 3"/>
          <p:cNvSpPr>
            <a:spLocks noGrp="1"/>
          </p:cNvSpPr>
          <p:nvPr>
            <p:ph type="sldNum" sz="quarter" idx="12"/>
          </p:nvPr>
        </p:nvSpPr>
        <p:spPr>
          <a:xfrm>
            <a:off x="4267200" y="6324600"/>
            <a:ext cx="609600" cy="441324"/>
          </a:xfrm>
        </p:spPr>
        <p:txBody>
          <a:bodyPr/>
          <a:lstStyle>
            <a:lvl1pPr>
              <a:defRPr>
                <a:solidFill>
                  <a:srgbClr val="FFFFFF"/>
                </a:solidFill>
              </a:defRPr>
            </a:lvl1pPr>
          </a:lstStyle>
          <a:p>
            <a:fld id="{2DA166A2-063A-4D30-B739-769C7E628861}"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9" name="Прямоугольник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Прямоугольник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оугольник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Прямая соединительная линия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Содержимое 19"/>
          <p:cNvSpPr>
            <a:spLocks noGrp="1"/>
          </p:cNvSpPr>
          <p:nvPr>
            <p:ph sz="quarter" idx="1"/>
          </p:nvPr>
        </p:nvSpPr>
        <p:spPr>
          <a:xfrm>
            <a:off x="3124200" y="685800"/>
            <a:ext cx="5638800" cy="5410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Овал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2DA166A2-063A-4D30-B739-769C7E628861}" type="slidenum">
              <a:rPr lang="ru-RU" smtClean="0"/>
              <a:pPr/>
              <a:t>‹#›</a:t>
            </a:fld>
            <a:endParaRPr lang="ru-RU"/>
          </a:p>
        </p:txBody>
      </p:sp>
      <p:sp>
        <p:nvSpPr>
          <p:cNvPr id="21" name="Прямоугольник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p:txBody>
          <a:bodyPr/>
          <a:lstStyle/>
          <a:p>
            <a:fld id="{52AF05E7-3ADA-4475-98A4-E6D4FF90B68B}" type="datetime1">
              <a:rPr lang="ru-RU" smtClean="0"/>
              <a:t>01.04.2014</a:t>
            </a:fld>
            <a:endParaRPr lang="ru-RU"/>
          </a:p>
        </p:txBody>
      </p:sp>
      <p:sp>
        <p:nvSpPr>
          <p:cNvPr id="6" name="Нижний колонтитул 5"/>
          <p:cNvSpPr>
            <a:spLocks noGrp="1"/>
          </p:cNvSpPr>
          <p:nvPr>
            <p:ph type="ftr" sz="quarter" idx="11"/>
          </p:nvPr>
        </p:nvSpPr>
        <p:spPr>
          <a:xfrm>
            <a:off x="301752" y="6410848"/>
            <a:ext cx="3383280" cy="365760"/>
          </a:xfrm>
        </p:spPr>
        <p:txBody>
          <a:bodyPr/>
          <a:lstStyle/>
          <a:p>
            <a:r>
              <a:rPr lang="ru-RU" smtClean="0"/>
              <a:t>Ермолова Оксана Владимировна</a:t>
            </a:r>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1" name="Прямая соединительная линия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Прямоугольник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Прямоугольник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Овал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Овал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p>
            <a:fld id="{2DA166A2-063A-4D30-B739-769C7E628861}" type="slidenum">
              <a:rPr lang="ru-RU" smtClean="0"/>
              <a:pPr/>
              <a:t>‹#›</a:t>
            </a:fld>
            <a:endParaRPr lang="ru-RU"/>
          </a:p>
        </p:txBody>
      </p:sp>
      <p:sp>
        <p:nvSpPr>
          <p:cNvPr id="2" name="Заголовок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3000375" y="609600"/>
            <a:ext cx="5867400" cy="4267200"/>
          </a:xfrm>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22" name="Прямоугольник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a:xfrm>
            <a:off x="5788152" y="6404984"/>
            <a:ext cx="3044952" cy="365760"/>
          </a:xfrm>
        </p:spPr>
        <p:txBody>
          <a:bodyPr/>
          <a:lstStyle/>
          <a:p>
            <a:fld id="{A4FCEDAA-CE8A-4959-85CD-FF2903E81295}" type="datetime1">
              <a:rPr lang="ru-RU" smtClean="0"/>
              <a:t>01.04.2014</a:t>
            </a:fld>
            <a:endParaRPr lang="ru-RU"/>
          </a:p>
        </p:txBody>
      </p:sp>
      <p:sp>
        <p:nvSpPr>
          <p:cNvPr id="6" name="Нижний колонтитул 5"/>
          <p:cNvSpPr>
            <a:spLocks noGrp="1"/>
          </p:cNvSpPr>
          <p:nvPr>
            <p:ph type="ftr" sz="quarter" idx="11"/>
          </p:nvPr>
        </p:nvSpPr>
        <p:spPr>
          <a:xfrm>
            <a:off x="301752" y="6410848"/>
            <a:ext cx="3584448" cy="365760"/>
          </a:xfrm>
        </p:spPr>
        <p:txBody>
          <a:bodyPr/>
          <a:lstStyle/>
          <a:p>
            <a:r>
              <a:rPr lang="ru-RU" smtClean="0"/>
              <a:t>Ермолова Оксана Владимировна</a:t>
            </a:r>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Дата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77C07488-F1EC-4827-B8E6-FBCCC6A05340}" type="datetime1">
              <a:rPr lang="ru-RU" smtClean="0"/>
              <a:t>01.04.2014</a:t>
            </a:fld>
            <a:endParaRPr lang="ru-RU"/>
          </a:p>
        </p:txBody>
      </p:sp>
      <p:sp>
        <p:nvSpPr>
          <p:cNvPr id="3" name="Нижний колонтитул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r>
              <a:rPr lang="ru-RU" smtClean="0"/>
              <a:t>Ермолова Оксана Владимировна</a:t>
            </a:r>
            <a:endParaRPr lang="ru-RU"/>
          </a:p>
        </p:txBody>
      </p:sp>
      <p:sp>
        <p:nvSpPr>
          <p:cNvPr id="8" name="Прямоугольник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Прямая соединительная линия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Овал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2DA166A2-063A-4D30-B739-769C7E628861}" type="slidenum">
              <a:rPr lang="ru-RU" smtClean="0"/>
              <a:pPr/>
              <a:t>‹#›</a:t>
            </a:fld>
            <a:endParaRPr lang="ru-RU"/>
          </a:p>
        </p:txBody>
      </p:sp>
      <p:sp>
        <p:nvSpPr>
          <p:cNvPr id="22" name="Заголовок 21"/>
          <p:cNvSpPr>
            <a:spLocks noGrp="1"/>
          </p:cNvSpPr>
          <p:nvPr>
            <p:ph type="title"/>
          </p:nvPr>
        </p:nvSpPr>
        <p:spPr>
          <a:xfrm>
            <a:off x="301752" y="228600"/>
            <a:ext cx="8534400" cy="758952"/>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shoyher.narod.ru/Portret/Mozhaevbor.jp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aphorisme.ru/" TargetMode="External"/><Relationship Id="rId2" Type="http://schemas.openxmlformats.org/officeDocument/2006/relationships/hyperlink" Target="http://www.studzona.com/" TargetMode="External"/><Relationship Id="rId1" Type="http://schemas.openxmlformats.org/officeDocument/2006/relationships/slideLayout" Target="../slideLayouts/slideLayout2.xml"/><Relationship Id="rId4" Type="http://schemas.openxmlformats.org/officeDocument/2006/relationships/hyperlink" Target="http://www.thesims.com.ua/"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83568" y="2819400"/>
            <a:ext cx="7992888" cy="1752600"/>
          </a:xfrm>
        </p:spPr>
        <p:txBody>
          <a:bodyPr>
            <a:noAutofit/>
          </a:bodyPr>
          <a:lstStyle/>
          <a:p>
            <a:r>
              <a:rPr lang="ru-RU" sz="4800" dirty="0" smtClean="0">
                <a:solidFill>
                  <a:srgbClr val="002060"/>
                </a:solidFill>
              </a:rPr>
              <a:t>«Деревенская проза. </a:t>
            </a:r>
          </a:p>
          <a:p>
            <a:r>
              <a:rPr lang="ru-RU" sz="4800" dirty="0" smtClean="0">
                <a:solidFill>
                  <a:srgbClr val="002060"/>
                </a:solidFill>
              </a:rPr>
              <a:t>Её яркие представители»</a:t>
            </a:r>
            <a:endParaRPr lang="ru-RU" sz="4800" dirty="0">
              <a:solidFill>
                <a:srgbClr val="002060"/>
              </a:solidFill>
            </a:endParaRPr>
          </a:p>
        </p:txBody>
      </p:sp>
      <p:sp>
        <p:nvSpPr>
          <p:cNvPr id="2" name="Заголовок 1"/>
          <p:cNvSpPr>
            <a:spLocks noGrp="1"/>
          </p:cNvSpPr>
          <p:nvPr>
            <p:ph type="ctrTitle"/>
          </p:nvPr>
        </p:nvSpPr>
        <p:spPr/>
        <p:txBody>
          <a:bodyPr/>
          <a:lstStyle/>
          <a:p>
            <a:r>
              <a:rPr lang="ru-RU" b="1" dirty="0" smtClean="0">
                <a:solidFill>
                  <a:srgbClr val="C00000"/>
                </a:solidFill>
              </a:rPr>
              <a:t>Урок литературы </a:t>
            </a:r>
            <a:br>
              <a:rPr lang="ru-RU" b="1" dirty="0" smtClean="0">
                <a:solidFill>
                  <a:srgbClr val="C00000"/>
                </a:solidFill>
              </a:rPr>
            </a:br>
            <a:r>
              <a:rPr lang="ru-RU" b="1" dirty="0" smtClean="0">
                <a:solidFill>
                  <a:srgbClr val="C00000"/>
                </a:solidFill>
              </a:rPr>
              <a:t>в 11 классе</a:t>
            </a:r>
            <a:endParaRPr lang="ru-RU" b="1" dirty="0">
              <a:solidFill>
                <a:srgbClr val="C0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a:xfrm>
            <a:off x="301752" y="620688"/>
            <a:ext cx="8503920" cy="5478360"/>
          </a:xfrm>
        </p:spPr>
        <p:txBody>
          <a:bodyPr>
            <a:normAutofit fontScale="77500" lnSpcReduction="20000"/>
          </a:bodyPr>
          <a:lstStyle/>
          <a:p>
            <a:r>
              <a:rPr lang="ru-RU" dirty="0" smtClean="0"/>
              <a:t>Валентин Распутин родился в деревне </a:t>
            </a:r>
            <a:r>
              <a:rPr lang="ru-RU" dirty="0" err="1" smtClean="0"/>
              <a:t>Аталанка</a:t>
            </a:r>
            <a:r>
              <a:rPr lang="ru-RU" dirty="0" smtClean="0"/>
              <a:t> Иркутской области. Закончив местную начальную школу, он вынужден был уехать за пятьдесят километров от дома, где находилась средняя школа (об этом периоде впоследствии будет создан знаменитый рассказ «Уроки французского»). После школы поступил на историко-филологический факультет Иркутского университета. Дебютировал в качестве рассказчика (первые сборники “Край возле самого неба” и “Костровые новых городов” вышли в 1966 году). Первым произведением, принёсшим ему известность, стала повесть “Деньги для Марии” (1967). В полную силу талант писателя раскрылся в повести "Последний срок" (1970). Затем последовали повести "Живи и помни" (1974) и "Прощание с Матёрой" (1976), поставившие их автора в ряд лучших современных русских писателей. В 1981 году вышли новые рассказы: "Наташа", "Что передать вороне", "Век живи — век люби". Появление в 1985 году повести Распутина "Пожар" вызвало большой интерес у читателя. В последние годы писатель много времени отдает общественной и публицистической деятельности. Живет и работает в Иркутске.</a:t>
            </a:r>
          </a:p>
          <a:p>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2.jpg"/>
          <p:cNvPicPr>
            <a:picLocks noGrp="1" noChangeAspect="1"/>
          </p:cNvPicPr>
          <p:nvPr>
            <p:ph sz="quarter" idx="1"/>
          </p:nvPr>
        </p:nvPicPr>
        <p:blipFill>
          <a:blip r:embed="rId2" cstate="print"/>
          <a:stretch>
            <a:fillRect/>
          </a:stretch>
        </p:blipFill>
        <p:spPr>
          <a:xfrm>
            <a:off x="395536" y="15007"/>
            <a:ext cx="8424936" cy="6842993"/>
          </a:xfrm>
        </p:spPr>
      </p:pic>
      <p:sp>
        <p:nvSpPr>
          <p:cNvPr id="5" name="Нижний колонтитул 4"/>
          <p:cNvSpPr>
            <a:spLocks noGrp="1"/>
          </p:cNvSpPr>
          <p:nvPr>
            <p:ph type="ftr" sz="quarter" idx="11"/>
          </p:nvPr>
        </p:nvSpPr>
        <p:spPr/>
        <p:txBody>
          <a:bodyPr/>
          <a:lstStyle/>
          <a:p>
            <a:r>
              <a:rPr lang="ru-RU" smtClean="0"/>
              <a:t>Ермолова Оксана Владимировна</a:t>
            </a:r>
            <a:endParaRPr lang="ru-RU"/>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C00000"/>
                </a:solidFill>
              </a:rPr>
              <a:t>Экранизация «Уроки французского»</a:t>
            </a:r>
            <a:endParaRPr lang="ru-RU" b="1" dirty="0">
              <a:solidFill>
                <a:srgbClr val="C00000"/>
              </a:solidFill>
            </a:endParaRPr>
          </a:p>
        </p:txBody>
      </p:sp>
      <p:pic>
        <p:nvPicPr>
          <p:cNvPr id="4" name="Содержимое 3" descr="1018970__uroki_francuzkogo_1978_dvdrip_avi_003880640.jpg"/>
          <p:cNvPicPr>
            <a:picLocks noGrp="1" noChangeAspect="1"/>
          </p:cNvPicPr>
          <p:nvPr>
            <p:ph sz="quarter" idx="1"/>
          </p:nvPr>
        </p:nvPicPr>
        <p:blipFill>
          <a:blip r:embed="rId2" cstate="print"/>
          <a:stretch>
            <a:fillRect/>
          </a:stretch>
        </p:blipFill>
        <p:spPr>
          <a:xfrm>
            <a:off x="899592" y="1196751"/>
            <a:ext cx="7374036" cy="5487655"/>
          </a:xfrm>
        </p:spPr>
      </p:pic>
      <p:pic>
        <p:nvPicPr>
          <p:cNvPr id="5" name="Рисунок 4" descr="iBURDBHM5.jpg"/>
          <p:cNvPicPr>
            <a:picLocks noChangeAspect="1"/>
          </p:cNvPicPr>
          <p:nvPr/>
        </p:nvPicPr>
        <p:blipFill>
          <a:blip r:embed="rId3" cstate="print"/>
          <a:stretch>
            <a:fillRect/>
          </a:stretch>
        </p:blipFill>
        <p:spPr>
          <a:xfrm>
            <a:off x="827584" y="1241376"/>
            <a:ext cx="7488832" cy="56166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C00000"/>
                </a:solidFill>
              </a:rPr>
              <a:t>Экранизация «Живи и помни»</a:t>
            </a:r>
            <a:endParaRPr lang="ru-RU" b="1" dirty="0">
              <a:solidFill>
                <a:srgbClr val="C00000"/>
              </a:solidFill>
            </a:endParaRPr>
          </a:p>
        </p:txBody>
      </p:sp>
      <p:pic>
        <p:nvPicPr>
          <p:cNvPr id="4" name="Содержимое 3" descr="живи и помни.jpg"/>
          <p:cNvPicPr>
            <a:picLocks noGrp="1" noChangeAspect="1"/>
          </p:cNvPicPr>
          <p:nvPr>
            <p:ph sz="quarter" idx="1"/>
          </p:nvPr>
        </p:nvPicPr>
        <p:blipFill>
          <a:blip r:embed="rId2" cstate="print"/>
          <a:stretch>
            <a:fillRect/>
          </a:stretch>
        </p:blipFill>
        <p:spPr>
          <a:xfrm>
            <a:off x="737121" y="1268759"/>
            <a:ext cx="7867327" cy="5244885"/>
          </a:xfrm>
        </p:spPr>
      </p:pic>
      <p:pic>
        <p:nvPicPr>
          <p:cNvPr id="5" name="Рисунок 4" descr="живи и помни2.jpg"/>
          <p:cNvPicPr>
            <a:picLocks noChangeAspect="1"/>
          </p:cNvPicPr>
          <p:nvPr/>
        </p:nvPicPr>
        <p:blipFill>
          <a:blip r:embed="rId3" cstate="print"/>
          <a:stretch>
            <a:fillRect/>
          </a:stretch>
        </p:blipFill>
        <p:spPr>
          <a:xfrm>
            <a:off x="395536" y="1268760"/>
            <a:ext cx="8389756" cy="53228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rgbClr val="C00000"/>
                </a:solidFill>
              </a:rPr>
              <a:t>Виктор Петрович Астафьев (1924-2001)</a:t>
            </a:r>
            <a:endParaRPr lang="ru-RU" dirty="0">
              <a:solidFill>
                <a:srgbClr val="C00000"/>
              </a:solidFill>
            </a:endParaRPr>
          </a:p>
        </p:txBody>
      </p:sp>
      <p:pic>
        <p:nvPicPr>
          <p:cNvPr id="4" name="Содержимое 3" descr="astafev.jpg"/>
          <p:cNvPicPr>
            <a:picLocks noGrp="1" noChangeAspect="1"/>
          </p:cNvPicPr>
          <p:nvPr>
            <p:ph sz="quarter" idx="1"/>
          </p:nvPr>
        </p:nvPicPr>
        <p:blipFill>
          <a:blip r:embed="rId2" cstate="print"/>
          <a:stretch>
            <a:fillRect/>
          </a:stretch>
        </p:blipFill>
        <p:spPr>
          <a:xfrm>
            <a:off x="323528" y="1124744"/>
            <a:ext cx="3653408" cy="5484410"/>
          </a:xfrm>
        </p:spPr>
      </p:pic>
      <p:sp>
        <p:nvSpPr>
          <p:cNvPr id="5" name="TextBox 4"/>
          <p:cNvSpPr txBox="1"/>
          <p:nvPr/>
        </p:nvSpPr>
        <p:spPr>
          <a:xfrm>
            <a:off x="4283968" y="1988840"/>
            <a:ext cx="4320480" cy="2862322"/>
          </a:xfrm>
          <a:prstGeom prst="rect">
            <a:avLst/>
          </a:prstGeom>
          <a:noFill/>
        </p:spPr>
        <p:txBody>
          <a:bodyPr wrap="square" rtlCol="0">
            <a:spAutoFit/>
          </a:bodyPr>
          <a:lstStyle/>
          <a:p>
            <a:r>
              <a:rPr lang="ru-RU" b="1" dirty="0" smtClean="0"/>
              <a:t>«Мы отпели последний плач –человек пятнадцать нашлось плакальщиков о бывшей деревне. Мы и воспевали ее одновременно. Как говорится, </a:t>
            </a:r>
            <a:r>
              <a:rPr lang="ru-RU" b="1" dirty="0" err="1" smtClean="0"/>
              <a:t>восплакали</a:t>
            </a:r>
            <a:r>
              <a:rPr lang="ru-RU" b="1" dirty="0" smtClean="0"/>
              <a:t> хорошо, на достойном уровне. Достойном нашей истории, нашей деревни, нашего крестьянства.» </a:t>
            </a:r>
            <a:r>
              <a:rPr lang="ru-RU" dirty="0" smtClean="0"/>
              <a:t/>
            </a:r>
            <a:br>
              <a:rPr lang="ru-RU" dirty="0" smtClean="0"/>
            </a:br>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sz="quarter" idx="1"/>
          </p:nvPr>
        </p:nvSpPr>
        <p:spPr>
          <a:xfrm>
            <a:off x="301752" y="980728"/>
            <a:ext cx="8503920" cy="5118320"/>
          </a:xfrm>
        </p:spPr>
        <p:txBody>
          <a:bodyPr>
            <a:noAutofit/>
          </a:bodyPr>
          <a:lstStyle/>
          <a:p>
            <a:r>
              <a:rPr lang="ru-RU" sz="2000" dirty="0" smtClean="0">
                <a:latin typeface="Times New Roman" pitchFamily="18" charset="0"/>
                <a:cs typeface="Times New Roman" pitchFamily="18" charset="0"/>
              </a:rPr>
              <a:t>Виктор Астафьев родился в селе Овсянка, что на берегу Енисея. В семь лет потерял мать - она утонула в реке. Он никогда не привыкнет к этой потере. Все ему «не верится, что мамы нет и никогда не будет». Заступницей и кормилицей мальчика стала его бабушка - Екатерина Петровна. </a:t>
            </a:r>
          </a:p>
          <a:p>
            <a:r>
              <a:rPr lang="ru-RU" sz="2000" dirty="0" smtClean="0">
                <a:latin typeface="Times New Roman" pitchFamily="18" charset="0"/>
                <a:cs typeface="Times New Roman" pitchFamily="18" charset="0"/>
              </a:rPr>
              <a:t>«Самостоятельную жизнь я начал сразу, безо всякой подготовки», - напишет впоследствии Астафьев.</a:t>
            </a:r>
          </a:p>
          <a:p>
            <a:r>
              <a:rPr lang="ru-RU" sz="2000" dirty="0" smtClean="0">
                <a:latin typeface="Times New Roman" pitchFamily="18" charset="0"/>
                <a:cs typeface="Times New Roman" pitchFamily="18" charset="0"/>
              </a:rPr>
              <a:t> В творчестве Астафьева в равной мере воплотились две важнейшие темы - военная и деревенская. Война предстала в его произведениях как великая трагедия («Веселый солдат», «Так хочется жить», «Прокляты и убиты» и др.). </a:t>
            </a:r>
          </a:p>
          <a:p>
            <a:r>
              <a:rPr lang="ru-RU" sz="2000" dirty="0" smtClean="0">
                <a:latin typeface="Times New Roman" pitchFamily="18" charset="0"/>
                <a:cs typeface="Times New Roman" pitchFamily="18" charset="0"/>
              </a:rPr>
              <a:t>Деревенская тема поначалу наиболее полно воплотилась в первой книге «Последнего поклона», повести «Ода русскому огороду», рассказе “Жизнь прожить”, многих “</a:t>
            </a:r>
            <a:r>
              <a:rPr lang="ru-RU" sz="2000" dirty="0" err="1" smtClean="0">
                <a:latin typeface="Times New Roman" pitchFamily="18" charset="0"/>
                <a:cs typeface="Times New Roman" pitchFamily="18" charset="0"/>
              </a:rPr>
              <a:t>Затесях</a:t>
            </a:r>
            <a:r>
              <a:rPr lang="ru-RU" sz="2000" dirty="0" smtClean="0">
                <a:latin typeface="Times New Roman" pitchFamily="18" charset="0"/>
                <a:cs typeface="Times New Roman" pitchFamily="18" charset="0"/>
              </a:rPr>
              <a:t>”… В них ощущение “малой родины” с ее подворьем и пашней как гармонического мироздания. Поэтизация естественности природного и хозяйственного круговорота жизни. Включенность в него как мерило истинности существования человека. Своеобычность национальных характеров.</a:t>
            </a:r>
            <a:endParaRPr lang="ru-RU" sz="2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3.jpg"/>
          <p:cNvPicPr>
            <a:picLocks noGrp="1" noChangeAspect="1"/>
          </p:cNvPicPr>
          <p:nvPr>
            <p:ph sz="quarter" idx="1"/>
          </p:nvPr>
        </p:nvPicPr>
        <p:blipFill>
          <a:blip r:embed="rId2" cstate="print"/>
          <a:stretch>
            <a:fillRect/>
          </a:stretch>
        </p:blipFill>
        <p:spPr>
          <a:xfrm>
            <a:off x="611560" y="87015"/>
            <a:ext cx="7992888" cy="684076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посл.поклон.jpg"/>
          <p:cNvPicPr>
            <a:picLocks noGrp="1" noChangeAspect="1"/>
          </p:cNvPicPr>
          <p:nvPr>
            <p:ph sz="quarter" idx="1"/>
          </p:nvPr>
        </p:nvPicPr>
        <p:blipFill>
          <a:blip r:embed="rId2" cstate="print"/>
          <a:stretch>
            <a:fillRect/>
          </a:stretch>
        </p:blipFill>
        <p:spPr>
          <a:xfrm>
            <a:off x="1691680" y="25149"/>
            <a:ext cx="5112568" cy="6766634"/>
          </a:xfrm>
        </p:spPr>
      </p:pic>
      <p:pic>
        <p:nvPicPr>
          <p:cNvPr id="5" name="Рисунок 4" descr="15845.jpg"/>
          <p:cNvPicPr>
            <a:picLocks noChangeAspect="1"/>
          </p:cNvPicPr>
          <p:nvPr/>
        </p:nvPicPr>
        <p:blipFill>
          <a:blip r:embed="rId3" cstate="print"/>
          <a:stretch>
            <a:fillRect/>
          </a:stretch>
        </p:blipFill>
        <p:spPr>
          <a:xfrm>
            <a:off x="162386" y="476672"/>
            <a:ext cx="8802102" cy="5893189"/>
          </a:xfrm>
          <a:prstGeom prst="rect">
            <a:avLst/>
          </a:prstGeom>
        </p:spPr>
      </p:pic>
      <p:sp>
        <p:nvSpPr>
          <p:cNvPr id="6" name="TextBox 5"/>
          <p:cNvSpPr txBox="1"/>
          <p:nvPr/>
        </p:nvSpPr>
        <p:spPr>
          <a:xfrm>
            <a:off x="539552" y="5805264"/>
            <a:ext cx="8424936" cy="523220"/>
          </a:xfrm>
          <a:prstGeom prst="rect">
            <a:avLst/>
          </a:prstGeom>
          <a:noFill/>
        </p:spPr>
        <p:txBody>
          <a:bodyPr wrap="square" rtlCol="0">
            <a:spAutoFit/>
          </a:bodyPr>
          <a:lstStyle/>
          <a:p>
            <a:r>
              <a:rPr lang="ru-RU" sz="2800" b="1" dirty="0" smtClean="0">
                <a:solidFill>
                  <a:schemeClr val="bg1"/>
                </a:solidFill>
              </a:rPr>
              <a:t>Спектакль по роману «Прокляты и убиты»</a:t>
            </a:r>
            <a:endParaRPr lang="ru-RU" sz="28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C00000"/>
                </a:solidFill>
              </a:rPr>
              <a:t>Василий Иванович Белов (1932)</a:t>
            </a:r>
            <a:endParaRPr lang="ru-RU" dirty="0">
              <a:solidFill>
                <a:srgbClr val="C00000"/>
              </a:solidFill>
            </a:endParaRPr>
          </a:p>
        </p:txBody>
      </p:sp>
      <p:pic>
        <p:nvPicPr>
          <p:cNvPr id="4" name="Содержимое 3" descr="belov.jpg"/>
          <p:cNvPicPr>
            <a:picLocks noGrp="1" noChangeAspect="1"/>
          </p:cNvPicPr>
          <p:nvPr>
            <p:ph sz="quarter" idx="1"/>
          </p:nvPr>
        </p:nvPicPr>
        <p:blipFill>
          <a:blip r:embed="rId2" cstate="print"/>
          <a:stretch>
            <a:fillRect/>
          </a:stretch>
        </p:blipFill>
        <p:spPr>
          <a:xfrm>
            <a:off x="179512" y="1048301"/>
            <a:ext cx="3769042" cy="5809699"/>
          </a:xfrm>
        </p:spPr>
      </p:pic>
      <p:sp>
        <p:nvSpPr>
          <p:cNvPr id="5" name="TextBox 4"/>
          <p:cNvSpPr txBox="1"/>
          <p:nvPr/>
        </p:nvSpPr>
        <p:spPr>
          <a:xfrm>
            <a:off x="4355976" y="2132856"/>
            <a:ext cx="4464496" cy="2308324"/>
          </a:xfrm>
          <a:prstGeom prst="rect">
            <a:avLst/>
          </a:prstGeom>
          <a:noFill/>
        </p:spPr>
        <p:txBody>
          <a:bodyPr wrap="square" rtlCol="0">
            <a:spAutoFit/>
          </a:bodyPr>
          <a:lstStyle/>
          <a:p>
            <a:r>
              <a:rPr lang="ru-RU" b="1" dirty="0" smtClean="0"/>
              <a:t>«Не </a:t>
            </a:r>
            <a:r>
              <a:rPr lang="ru-RU" b="1" dirty="0"/>
              <a:t>любить крестьянство - значит не любить самого себя, не понимать или унижать его - значит рубить сук, на котором сидим. Что, впрочем, мы нередко делали в прошлом, делаем не без успеха и теперь...»</a:t>
            </a:r>
            <a:endParaRPr lang="ru-RU" dirty="0"/>
          </a:p>
          <a:p>
            <a:endParaRPr lang="ru-R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a:xfrm>
            <a:off x="301752" y="332656"/>
            <a:ext cx="8503920" cy="5766392"/>
          </a:xfrm>
        </p:spPr>
        <p:txBody>
          <a:bodyPr>
            <a:normAutofit fontScale="92500" lnSpcReduction="10000"/>
          </a:bodyPr>
          <a:lstStyle/>
          <a:p>
            <a:r>
              <a:rPr lang="ru-RU" sz="1800" dirty="0" smtClean="0"/>
              <a:t>Василий Белов родился в деревне </a:t>
            </a:r>
            <a:r>
              <a:rPr lang="ru-RU" sz="1800" dirty="0" err="1" smtClean="0"/>
              <a:t>Тимониха</a:t>
            </a:r>
            <a:r>
              <a:rPr lang="ru-RU" sz="1800" dirty="0" smtClean="0"/>
              <a:t> Вологодской области. Его отец Иван Федорович погиб на войне, мать Анфиса Ивановна в одиночку растила пятерых детей (в своих воспоминаниях «Невозвратные годы» Белов подробно описывает всех деревенских родственников). После семи лет обучения в деревенской школе работал счетоводом, потом окончил ФЗО, где получил специальность слесаря, моториста и электромонтера. Армейскую службу проходил в Ленинграде. В газете Ленинградского военного округа опубликовал первые стихи «На страже Родины», а затем поступил учиться в Литературный институт имени А. М. Горького 1964 года Белов постоянно живёт в Вологде, не порывая связь с «малой родиной» — </a:t>
            </a:r>
            <a:r>
              <a:rPr lang="ru-RU" sz="1800" dirty="0" err="1" smtClean="0"/>
              <a:t>Тимо́нихой</a:t>
            </a:r>
            <a:r>
              <a:rPr lang="ru-RU" sz="1800" dirty="0" smtClean="0"/>
              <a:t>, в которой черпает материал для своего творчества, начиная с повести «Деревня </a:t>
            </a:r>
            <a:r>
              <a:rPr lang="ru-RU" sz="1800" dirty="0" err="1" smtClean="0"/>
              <a:t>Бердяйка</a:t>
            </a:r>
            <a:r>
              <a:rPr lang="ru-RU" sz="1800" dirty="0" smtClean="0"/>
              <a:t>» и книги стихов «Деревенька моя лесная» (обе - 1961). Вслед за ними увидели свет книга рассказов «Знойное лето» (1963) и «Речные излуки» (1964). Публикация повести «Привычное дело» (1966) принесла Белову широкую известность, утвердила за ним репутацию одного из родоначальников и лидеров «деревенской прозы». Эта репутация была упрочена выходом повести «Плотницкие рассказы» (1968). Жизни деревни и коллективизации посвящены романы «Кануны» (1976), “Год великого перелома” (1987) и “Час </a:t>
            </a:r>
            <a:r>
              <a:rPr lang="ru-RU" sz="1800" dirty="0" err="1" smtClean="0"/>
              <a:t>шестый</a:t>
            </a:r>
            <a:r>
              <a:rPr lang="ru-RU" sz="1800" dirty="0" smtClean="0"/>
              <a:t>” (1997- 1998).</a:t>
            </a:r>
          </a:p>
          <a:p>
            <a:r>
              <a:rPr lang="ru-RU" sz="1800" dirty="0" smtClean="0"/>
              <a:t>Многие рассказы и повести Белова, по определению критика Ю.Селезнёва, “небогаты внешними событиями, резкими поворотами сюжета... Нет в них и занимательной интриги. Но они богаты человеком”. По словам другого критика, М.Лобанова: “Ему доступна не речевая шелуха, а дух народного языка и его поэзия”.</a:t>
            </a:r>
          </a:p>
          <a:p>
            <a:endParaRPr lang="ru-RU" sz="1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endParaRPr lang="ru-RU" dirty="0" smtClean="0"/>
          </a:p>
        </p:txBody>
      </p:sp>
      <p:sp>
        <p:nvSpPr>
          <p:cNvPr id="2051" name="Rectangle 3"/>
          <p:cNvSpPr>
            <a:spLocks noGrp="1" noChangeArrowheads="1"/>
          </p:cNvSpPr>
          <p:nvPr>
            <p:ph sz="quarter" idx="1"/>
          </p:nvPr>
        </p:nvSpPr>
        <p:spPr/>
        <p:txBody>
          <a:bodyPr/>
          <a:lstStyle/>
          <a:p>
            <a:pPr eaLnBrk="1" hangingPunct="1"/>
            <a:endParaRPr lang="ru-RU" dirty="0" smtClean="0"/>
          </a:p>
        </p:txBody>
      </p:sp>
      <p:pic>
        <p:nvPicPr>
          <p:cNvPr id="2053" name="Picture 2" descr="C:\Users\Оля\Pictures\book_open-1.jpg"/>
          <p:cNvPicPr>
            <a:picLocks noChangeAspect="1" noChangeArrowheads="1"/>
          </p:cNvPicPr>
          <p:nvPr/>
        </p:nvPicPr>
        <p:blipFill>
          <a:blip r:embed="rId2" cstate="print"/>
          <a:srcRect/>
          <a:stretch>
            <a:fillRect/>
          </a:stretch>
        </p:blipFill>
        <p:spPr bwMode="auto">
          <a:xfrm>
            <a:off x="323850" y="692150"/>
            <a:ext cx="8496300" cy="5473700"/>
          </a:xfrm>
          <a:prstGeom prst="rect">
            <a:avLst/>
          </a:prstGeom>
          <a:noFill/>
          <a:ln w="9525">
            <a:noFill/>
            <a:miter lim="800000"/>
            <a:headEnd/>
            <a:tailEnd/>
          </a:ln>
        </p:spPr>
      </p:pic>
      <p:sp>
        <p:nvSpPr>
          <p:cNvPr id="2054" name="WordArt 8"/>
          <p:cNvSpPr>
            <a:spLocks noChangeArrowheads="1" noChangeShapeType="1" noTextEdit="1"/>
          </p:cNvSpPr>
          <p:nvPr/>
        </p:nvSpPr>
        <p:spPr bwMode="auto">
          <a:xfrm>
            <a:off x="1187624" y="1412875"/>
            <a:ext cx="3312368" cy="3671888"/>
          </a:xfrm>
          <a:prstGeom prst="rect">
            <a:avLst/>
          </a:prstGeom>
        </p:spPr>
        <p:txBody>
          <a:bodyPr wrap="none" fromWordArt="1">
            <a:prstTxWarp prst="textPlain">
              <a:avLst>
                <a:gd name="adj" fmla="val 50000"/>
              </a:avLst>
            </a:prstTxWarp>
          </a:bodyPr>
          <a:lstStyle/>
          <a:p>
            <a:pPr algn="ctr"/>
            <a:r>
              <a:rPr lang="ru-RU" sz="3600" b="1" kern="10" dirty="0">
                <a:ln w="9525">
                  <a:noFill/>
                  <a:round/>
                  <a:headEnd/>
                  <a:tailEnd/>
                </a:ln>
                <a:solidFill>
                  <a:srgbClr val="C00000"/>
                </a:solidFill>
                <a:effectLst>
                  <a:outerShdw dist="45791" dir="2021404" algn="ctr" rotWithShape="0">
                    <a:srgbClr val="B2B2B2">
                      <a:alpha val="79999"/>
                    </a:srgbClr>
                  </a:outerShdw>
                </a:effectLst>
                <a:latin typeface="Times New Roman"/>
                <a:cs typeface="Times New Roman"/>
              </a:rPr>
              <a:t>"Деревенская</a:t>
            </a:r>
          </a:p>
          <a:p>
            <a:pPr algn="ctr"/>
            <a:r>
              <a:rPr lang="ru-RU" sz="3600" b="1" kern="10" dirty="0">
                <a:ln w="9525">
                  <a:noFill/>
                  <a:round/>
                  <a:headEnd/>
                  <a:tailEnd/>
                </a:ln>
                <a:solidFill>
                  <a:srgbClr val="C00000"/>
                </a:solidFill>
                <a:effectLst>
                  <a:outerShdw dist="45791" dir="2021404" algn="ctr" rotWithShape="0">
                    <a:srgbClr val="B2B2B2">
                      <a:alpha val="79999"/>
                    </a:srgbClr>
                  </a:outerShdw>
                </a:effectLst>
                <a:latin typeface="Times New Roman"/>
                <a:cs typeface="Times New Roman"/>
              </a:rPr>
              <a:t>проза</a:t>
            </a:r>
            <a:r>
              <a:rPr lang="ru-RU" sz="3600" b="1" kern="10" dirty="0" smtClean="0">
                <a:ln w="9525">
                  <a:noFill/>
                  <a:round/>
                  <a:headEnd/>
                  <a:tailEnd/>
                </a:ln>
                <a:solidFill>
                  <a:srgbClr val="C00000"/>
                </a:solidFill>
                <a:effectLst>
                  <a:outerShdw dist="45791" dir="2021404" algn="ctr" rotWithShape="0">
                    <a:srgbClr val="B2B2B2">
                      <a:alpha val="79999"/>
                    </a:srgbClr>
                  </a:outerShdw>
                </a:effectLst>
                <a:latin typeface="Times New Roman"/>
                <a:cs typeface="Times New Roman"/>
              </a:rPr>
              <a:t>"</a:t>
            </a:r>
            <a:endParaRPr lang="ru-RU" sz="3600" b="1" kern="10" dirty="0">
              <a:ln w="9525">
                <a:noFill/>
                <a:round/>
                <a:headEnd/>
                <a:tailEnd/>
              </a:ln>
              <a:solidFill>
                <a:srgbClr val="C00000"/>
              </a:solidFill>
              <a:effectLst>
                <a:outerShdw dist="45791" dir="2021404" algn="ctr" rotWithShape="0">
                  <a:srgbClr val="B2B2B2">
                    <a:alpha val="79999"/>
                  </a:srgbClr>
                </a:outerShdw>
              </a:effectLst>
              <a:latin typeface="Times New Roman"/>
              <a:cs typeface="Times New Roman"/>
            </a:endParaRPr>
          </a:p>
        </p:txBody>
      </p:sp>
      <p:sp>
        <p:nvSpPr>
          <p:cNvPr id="24585" name="Text Box 9"/>
          <p:cNvSpPr txBox="1">
            <a:spLocks noChangeArrowheads="1"/>
          </p:cNvSpPr>
          <p:nvPr/>
        </p:nvSpPr>
        <p:spPr bwMode="auto">
          <a:xfrm>
            <a:off x="4716463" y="1196975"/>
            <a:ext cx="3168650" cy="4524315"/>
          </a:xfrm>
          <a:prstGeom prst="rect">
            <a:avLst/>
          </a:prstGeom>
          <a:noFill/>
          <a:ln w="9525">
            <a:noFill/>
            <a:miter lim="800000"/>
            <a:headEnd/>
            <a:tailEnd/>
          </a:ln>
          <a:effectLst/>
        </p:spPr>
        <p:txBody>
          <a:bodyPr>
            <a:spAutoFit/>
          </a:bodyPr>
          <a:lstStyle/>
          <a:p>
            <a:pPr>
              <a:defRPr/>
            </a:pPr>
            <a:r>
              <a:rPr lang="ru-RU" sz="1600" i="1" dirty="0" smtClean="0">
                <a:effectLst>
                  <a:outerShdw blurRad="38100" dist="38100" dir="2700000" algn="tl">
                    <a:srgbClr val="C0C0C0"/>
                  </a:outerShdw>
                </a:effectLst>
                <a:latin typeface="Constantia" pitchFamily="18" charset="0"/>
              </a:rPr>
              <a:t>Удивительно и невыразимо чувство Родины…Какую светлую радость и какую сладчайшую тоску дарит оно, навещая нас то ли в часы разлуки, то ли в счастливый час проникновенности отдыха.</a:t>
            </a:r>
          </a:p>
          <a:p>
            <a:pPr>
              <a:defRPr/>
            </a:pPr>
            <a:r>
              <a:rPr lang="ru-RU" sz="1600" i="1" dirty="0" smtClean="0">
                <a:effectLst>
                  <a:outerShdw blurRad="38100" dist="38100" dir="2700000" algn="tl">
                    <a:srgbClr val="C0C0C0"/>
                  </a:outerShdw>
                </a:effectLst>
                <a:latin typeface="Constantia" pitchFamily="18" charset="0"/>
              </a:rPr>
              <a:t>                        Леонид Леонов</a:t>
            </a:r>
            <a:endParaRPr lang="ru-RU" sz="1600" i="1" dirty="0">
              <a:effectLst>
                <a:outerShdw blurRad="38100" dist="38100" dir="2700000" algn="tl">
                  <a:srgbClr val="C0C0C0"/>
                </a:outerShdw>
              </a:effectLst>
              <a:latin typeface="Constantia" pitchFamily="18" charset="0"/>
            </a:endParaRPr>
          </a:p>
          <a:p>
            <a:pPr>
              <a:defRPr/>
            </a:pPr>
            <a:endParaRPr lang="ru-RU" sz="1600" i="1" dirty="0">
              <a:effectLst>
                <a:outerShdw blurRad="38100" dist="38100" dir="2700000" algn="tl">
                  <a:srgbClr val="C0C0C0"/>
                </a:outerShdw>
              </a:effectLst>
              <a:latin typeface="Constantia" pitchFamily="18" charset="0"/>
            </a:endParaRPr>
          </a:p>
          <a:p>
            <a:pPr>
              <a:defRPr/>
            </a:pPr>
            <a:r>
              <a:rPr lang="ru-RU" sz="1600" i="1" dirty="0">
                <a:effectLst>
                  <a:outerShdw blurRad="38100" dist="38100" dir="2700000" algn="tl">
                    <a:srgbClr val="C0C0C0"/>
                  </a:outerShdw>
                </a:effectLst>
                <a:latin typeface="Constantia" pitchFamily="18" charset="0"/>
              </a:rPr>
              <a:t>             Все последние годы так</a:t>
            </a:r>
          </a:p>
          <a:p>
            <a:pPr>
              <a:defRPr/>
            </a:pPr>
            <a:r>
              <a:rPr lang="ru-RU" sz="1600" i="1" dirty="0">
                <a:effectLst>
                  <a:outerShdw blurRad="38100" dist="38100" dir="2700000" algn="tl">
                    <a:srgbClr val="C0C0C0"/>
                  </a:outerShdw>
                </a:effectLst>
                <a:latin typeface="Constantia" pitchFamily="18" charset="0"/>
              </a:rPr>
              <a:t>             называемая деревенская</a:t>
            </a:r>
          </a:p>
          <a:p>
            <a:pPr>
              <a:defRPr/>
            </a:pPr>
            <a:r>
              <a:rPr lang="ru-RU" sz="1600" i="1" dirty="0">
                <a:effectLst>
                  <a:outerShdw blurRad="38100" dist="38100" dir="2700000" algn="tl">
                    <a:srgbClr val="C0C0C0"/>
                  </a:outerShdw>
                </a:effectLst>
                <a:latin typeface="Constantia" pitchFamily="18" charset="0"/>
              </a:rPr>
              <a:t>             проза больше всего</a:t>
            </a:r>
          </a:p>
          <a:p>
            <a:pPr>
              <a:defRPr/>
            </a:pPr>
            <a:r>
              <a:rPr lang="ru-RU" sz="1600" i="1" dirty="0">
                <a:effectLst>
                  <a:outerShdw blurRad="38100" dist="38100" dir="2700000" algn="tl">
                    <a:srgbClr val="C0C0C0"/>
                  </a:outerShdw>
                </a:effectLst>
                <a:latin typeface="Constantia" pitchFamily="18" charset="0"/>
              </a:rPr>
              <a:t>             занималась</a:t>
            </a:r>
          </a:p>
          <a:p>
            <a:pPr>
              <a:defRPr/>
            </a:pPr>
            <a:r>
              <a:rPr lang="ru-RU" sz="1600" i="1" dirty="0">
                <a:effectLst>
                  <a:outerShdw blurRad="38100" dist="38100" dir="2700000" algn="tl">
                    <a:srgbClr val="C0C0C0"/>
                  </a:outerShdw>
                </a:effectLst>
                <a:latin typeface="Constantia" pitchFamily="18" charset="0"/>
              </a:rPr>
              <a:t>             нравственным   </a:t>
            </a:r>
          </a:p>
          <a:p>
            <a:pPr>
              <a:defRPr/>
            </a:pPr>
            <a:r>
              <a:rPr lang="ru-RU" sz="1600" i="1" dirty="0">
                <a:effectLst>
                  <a:outerShdw blurRad="38100" dist="38100" dir="2700000" algn="tl">
                    <a:srgbClr val="C0C0C0"/>
                  </a:outerShdw>
                </a:effectLst>
                <a:latin typeface="Constantia" pitchFamily="18" charset="0"/>
              </a:rPr>
              <a:t>            здоровьем человека-</a:t>
            </a:r>
          </a:p>
          <a:p>
            <a:pPr>
              <a:defRPr/>
            </a:pPr>
            <a:r>
              <a:rPr lang="ru-RU" sz="1600" i="1" dirty="0">
                <a:effectLst>
                  <a:outerShdw blurRad="38100" dist="38100" dir="2700000" algn="tl">
                    <a:srgbClr val="C0C0C0"/>
                  </a:outerShdw>
                </a:effectLst>
                <a:latin typeface="Constantia" pitchFamily="18" charset="0"/>
              </a:rPr>
              <a:t>            и человека настоящего, и</a:t>
            </a:r>
          </a:p>
          <a:p>
            <a:pPr>
              <a:defRPr/>
            </a:pPr>
            <a:r>
              <a:rPr lang="ru-RU" sz="1600" i="1" dirty="0">
                <a:effectLst>
                  <a:outerShdw blurRad="38100" dist="38100" dir="2700000" algn="tl">
                    <a:srgbClr val="C0C0C0"/>
                  </a:outerShdw>
                </a:effectLst>
                <a:latin typeface="Constantia" pitchFamily="18" charset="0"/>
              </a:rPr>
              <a:t>           человека будущего.</a:t>
            </a:r>
          </a:p>
          <a:p>
            <a:pPr>
              <a:defRPr/>
            </a:pPr>
            <a:r>
              <a:rPr lang="ru-RU" sz="1600" i="1" dirty="0">
                <a:effectLst>
                  <a:outerShdw blurRad="38100" dist="38100" dir="2700000" algn="tl">
                    <a:srgbClr val="C0C0C0"/>
                  </a:outerShdw>
                </a:effectLst>
                <a:latin typeface="Constantia" pitchFamily="18" charset="0"/>
              </a:rPr>
              <a:t>                     Валентин Распутин</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4.jpg"/>
          <p:cNvPicPr>
            <a:picLocks noGrp="1" noChangeAspect="1"/>
          </p:cNvPicPr>
          <p:nvPr>
            <p:ph sz="quarter" idx="1"/>
          </p:nvPr>
        </p:nvPicPr>
        <p:blipFill>
          <a:blip r:embed="rId2" cstate="print"/>
          <a:stretch>
            <a:fillRect/>
          </a:stretch>
        </p:blipFill>
        <p:spPr>
          <a:xfrm>
            <a:off x="395536" y="0"/>
            <a:ext cx="8424936" cy="6915002"/>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C00000"/>
                </a:solidFill>
              </a:rPr>
              <a:t>Экранизация «Целуются зори»</a:t>
            </a:r>
            <a:endParaRPr lang="ru-RU" b="1" dirty="0">
              <a:solidFill>
                <a:srgbClr val="C00000"/>
              </a:solidFill>
            </a:endParaRPr>
          </a:p>
        </p:txBody>
      </p:sp>
      <p:pic>
        <p:nvPicPr>
          <p:cNvPr id="4" name="Содержимое 3" descr="_Целуются_зори_1978.jpg"/>
          <p:cNvPicPr>
            <a:picLocks noGrp="1" noChangeAspect="1"/>
          </p:cNvPicPr>
          <p:nvPr>
            <p:ph sz="quarter" idx="1"/>
          </p:nvPr>
        </p:nvPicPr>
        <p:blipFill>
          <a:blip r:embed="rId2" cstate="print"/>
          <a:stretch>
            <a:fillRect/>
          </a:stretch>
        </p:blipFill>
        <p:spPr>
          <a:xfrm>
            <a:off x="2555776" y="1124744"/>
            <a:ext cx="3888432" cy="5527035"/>
          </a:xfrm>
        </p:spPr>
      </p:pic>
      <p:pic>
        <p:nvPicPr>
          <p:cNvPr id="5" name="Рисунок 4" descr="цел. зори.jpg"/>
          <p:cNvPicPr>
            <a:picLocks noChangeAspect="1"/>
          </p:cNvPicPr>
          <p:nvPr/>
        </p:nvPicPr>
        <p:blipFill>
          <a:blip r:embed="rId3" cstate="print"/>
          <a:stretch>
            <a:fillRect/>
          </a:stretch>
        </p:blipFill>
        <p:spPr>
          <a:xfrm>
            <a:off x="755576" y="980728"/>
            <a:ext cx="7632848" cy="571816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C00000"/>
                </a:solidFill>
              </a:rPr>
              <a:t>Экранизация «</a:t>
            </a:r>
            <a:r>
              <a:rPr lang="ru-RU" b="1" dirty="0" err="1" smtClean="0">
                <a:solidFill>
                  <a:srgbClr val="C00000"/>
                </a:solidFill>
              </a:rPr>
              <a:t>Африканыч</a:t>
            </a:r>
            <a:r>
              <a:rPr lang="ru-RU" b="1" dirty="0" smtClean="0">
                <a:solidFill>
                  <a:srgbClr val="C00000"/>
                </a:solidFill>
              </a:rPr>
              <a:t>»</a:t>
            </a:r>
            <a:endParaRPr lang="ru-RU" b="1" dirty="0">
              <a:solidFill>
                <a:srgbClr val="C00000"/>
              </a:solidFill>
            </a:endParaRPr>
          </a:p>
        </p:txBody>
      </p:sp>
      <p:pic>
        <p:nvPicPr>
          <p:cNvPr id="4" name="Содержимое 3" descr="африканыч..jpg"/>
          <p:cNvPicPr>
            <a:picLocks noGrp="1" noChangeAspect="1"/>
          </p:cNvPicPr>
          <p:nvPr>
            <p:ph sz="quarter" idx="1"/>
          </p:nvPr>
        </p:nvPicPr>
        <p:blipFill>
          <a:blip r:embed="rId2" cstate="print"/>
          <a:stretch>
            <a:fillRect/>
          </a:stretch>
        </p:blipFill>
        <p:spPr>
          <a:xfrm>
            <a:off x="1187624" y="1268760"/>
            <a:ext cx="7200800" cy="5320788"/>
          </a:xfrm>
        </p:spPr>
      </p:pic>
      <p:pic>
        <p:nvPicPr>
          <p:cNvPr id="5" name="Рисунок 4" descr="африканыч.jpg"/>
          <p:cNvPicPr>
            <a:picLocks noChangeAspect="1"/>
          </p:cNvPicPr>
          <p:nvPr/>
        </p:nvPicPr>
        <p:blipFill>
          <a:blip r:embed="rId3" cstate="print"/>
          <a:stretch>
            <a:fillRect/>
          </a:stretch>
        </p:blipFill>
        <p:spPr>
          <a:xfrm>
            <a:off x="1115616" y="1196752"/>
            <a:ext cx="7200800" cy="5400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332656"/>
            <a:ext cx="8534400" cy="758952"/>
          </a:xfrm>
        </p:spPr>
        <p:txBody>
          <a:bodyPr>
            <a:normAutofit fontScale="90000"/>
          </a:bodyPr>
          <a:lstStyle/>
          <a:p>
            <a:r>
              <a:rPr lang="ru-RU" b="1" dirty="0" smtClean="0">
                <a:solidFill>
                  <a:srgbClr val="C00000"/>
                </a:solidFill>
              </a:rPr>
              <a:t>Василий </a:t>
            </a:r>
            <a:r>
              <a:rPr lang="ru-RU" b="1" dirty="0" err="1" smtClean="0">
                <a:solidFill>
                  <a:srgbClr val="C00000"/>
                </a:solidFill>
              </a:rPr>
              <a:t>Макарович</a:t>
            </a:r>
            <a:r>
              <a:rPr lang="ru-RU" b="1" dirty="0" smtClean="0">
                <a:solidFill>
                  <a:srgbClr val="C00000"/>
                </a:solidFill>
              </a:rPr>
              <a:t> Шукшин</a:t>
            </a:r>
            <a:br>
              <a:rPr lang="ru-RU" b="1" dirty="0" smtClean="0">
                <a:solidFill>
                  <a:srgbClr val="C00000"/>
                </a:solidFill>
              </a:rPr>
            </a:br>
            <a:r>
              <a:rPr lang="ru-RU" b="1" dirty="0" smtClean="0">
                <a:solidFill>
                  <a:srgbClr val="C00000"/>
                </a:solidFill>
              </a:rPr>
              <a:t> (1929-1974)</a:t>
            </a:r>
            <a:endParaRPr lang="ru-RU" dirty="0">
              <a:solidFill>
                <a:srgbClr val="C00000"/>
              </a:solidFill>
            </a:endParaRPr>
          </a:p>
        </p:txBody>
      </p:sp>
      <p:pic>
        <p:nvPicPr>
          <p:cNvPr id="4" name="Содержимое 3" descr="shukshin.jpg"/>
          <p:cNvPicPr>
            <a:picLocks noGrp="1" noChangeAspect="1"/>
          </p:cNvPicPr>
          <p:nvPr>
            <p:ph sz="quarter" idx="1"/>
          </p:nvPr>
        </p:nvPicPr>
        <p:blipFill>
          <a:blip r:embed="rId2" cstate="print"/>
          <a:stretch>
            <a:fillRect/>
          </a:stretch>
        </p:blipFill>
        <p:spPr>
          <a:xfrm>
            <a:off x="323528" y="1345704"/>
            <a:ext cx="4593580" cy="5512296"/>
          </a:xfrm>
        </p:spPr>
      </p:pic>
      <p:sp>
        <p:nvSpPr>
          <p:cNvPr id="5" name="TextBox 4"/>
          <p:cNvSpPr txBox="1"/>
          <p:nvPr/>
        </p:nvSpPr>
        <p:spPr>
          <a:xfrm>
            <a:off x="5220072" y="2276872"/>
            <a:ext cx="3672408" cy="1754326"/>
          </a:xfrm>
          <a:prstGeom prst="rect">
            <a:avLst/>
          </a:prstGeom>
          <a:noFill/>
        </p:spPr>
        <p:txBody>
          <a:bodyPr wrap="square" rtlCol="0">
            <a:spAutoFit/>
          </a:bodyPr>
          <a:lstStyle/>
          <a:p>
            <a:r>
              <a:rPr lang="ru-RU" dirty="0" smtClean="0"/>
              <a:t> </a:t>
            </a:r>
            <a:r>
              <a:rPr lang="ru-RU" b="1" dirty="0" smtClean="0"/>
              <a:t> </a:t>
            </a:r>
            <a:r>
              <a:rPr lang="ru-RU" b="1" dirty="0"/>
              <a:t>«Я не мог ни о чем рассказывать, зная деревню… Я был здесь смел, я был здесь сколько возможно самостоятелен».</a:t>
            </a:r>
            <a:endParaRPr lang="ru-RU" dirty="0"/>
          </a:p>
          <a:p>
            <a:endParaRPr lang="ru-RU"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normAutofit fontScale="70000" lnSpcReduction="20000"/>
          </a:bodyPr>
          <a:lstStyle/>
          <a:p>
            <a:r>
              <a:rPr lang="ru-RU" dirty="0" smtClean="0"/>
              <a:t>Его родина - село Сростки Алтайского края, родители - крестьяне. После окончания школы Шукшин служил на флоте, работал грузчиком, слесарем, учителем, директором школы. Затем окончил режиссёрский факультет </a:t>
            </a:r>
            <a:r>
              <a:rPr lang="ru-RU" dirty="0" err="1" smtClean="0"/>
              <a:t>ВГИКа</a:t>
            </a:r>
            <a:r>
              <a:rPr lang="ru-RU" dirty="0" smtClean="0"/>
              <a:t>, после чего начался его триумфальный путь в кинематографе как режиссёра, актёра и сценариста. </a:t>
            </a:r>
          </a:p>
          <a:p>
            <a:r>
              <a:rPr lang="ru-RU" dirty="0" smtClean="0"/>
              <a:t>Дебют в прозе состоялся в 1961 году, когда его рассказы опубликовал журнал “Октябрь”, а уже через два года (одновременно с выходом его первого фильма “Живёт такой парень”) вышел и первый сборник рассказов “Сельские жители”. Впоследствии при жизни автора выходили сборники “Там, вдали” (1968), “Земляки” (1970), “Характеры” (1973).</a:t>
            </a:r>
          </a:p>
          <a:p>
            <a:r>
              <a:rPr lang="ru-RU" dirty="0" smtClean="0"/>
              <a:t>Героями рассказов обычно становились деревенские жители, так или иначе сталкивающиеся с городом, либо, наоборот, горожане, попавшие в село. Деревенский человек при этом чаще всего наивен, простодушен, доброжелателен, однако город встречает его отнюдь не ласково и быстро окорачивает все его благие порывы</a:t>
            </a:r>
          </a:p>
          <a:p>
            <a:endParaRPr lang="ru-RU"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sz="quarter" idx="1"/>
          </p:nvPr>
        </p:nvSpPr>
        <p:spPr/>
        <p:txBody>
          <a:bodyPr>
            <a:normAutofit fontScale="70000" lnSpcReduction="20000"/>
          </a:bodyPr>
          <a:lstStyle/>
          <a:p>
            <a:r>
              <a:rPr lang="ru-RU" dirty="0" smtClean="0"/>
              <a:t>Помимо рассказов Шукшиным созданы два романа - традиционно-семейный “Любавины” (1965), повествующий о деревне двадцатых годов, и кинороман о Степане Разине “Я пришёл дать вам волю” (1971). Кроме того, перу его принадлежат такие киноповести, как “Калина красная” (1973), ставшая самым знаменитым фильмом Шукшина, “Позови меня в даль светлую...” (1975), а также фантастическая сказка-притча “До третьих петухов” (1974), неоконченная повесть-притча “А поутру они проснулись...” (1974), повесть-сказка “Точка зрения” (1974).</a:t>
            </a:r>
          </a:p>
          <a:p>
            <a:r>
              <a:rPr lang="ru-RU" dirty="0" smtClean="0"/>
              <a:t>Незадолго до своей скоропостижной кончины Шукшин получил разрешение на съёмку фильма о Разине, личность которого он считал чрезвычайно важной для понимания русского характера. Говоря словами критика </a:t>
            </a:r>
            <a:r>
              <a:rPr lang="ru-RU" dirty="0" err="1" smtClean="0"/>
              <a:t>В.Сигова</a:t>
            </a:r>
            <a:r>
              <a:rPr lang="ru-RU" dirty="0" smtClean="0"/>
              <a:t>, в нём “разгульное вольнолюбие, бесшабашная и нередко бесцельная активность, способность к порыву и полёту, неумение умерять страсти...” - то есть те черты и качества, которые Шукшин придал и многим другим своим персонажам, в полной мере представляющим современную ему деревню.</a:t>
            </a:r>
          </a:p>
          <a:p>
            <a:endParaRPr lang="ru-RU"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5.jpg"/>
          <p:cNvPicPr>
            <a:picLocks noGrp="1" noChangeAspect="1"/>
          </p:cNvPicPr>
          <p:nvPr>
            <p:ph sz="quarter" idx="1"/>
          </p:nvPr>
        </p:nvPicPr>
        <p:blipFill>
          <a:blip r:embed="rId2" cstate="print"/>
          <a:stretch>
            <a:fillRect/>
          </a:stretch>
        </p:blipFill>
        <p:spPr>
          <a:xfrm>
            <a:off x="323528" y="-21505"/>
            <a:ext cx="8496944" cy="6912768"/>
          </a:xfrm>
        </p:spPr>
      </p:pic>
      <p:sp>
        <p:nvSpPr>
          <p:cNvPr id="5" name="Нижний колонтитул 4"/>
          <p:cNvSpPr>
            <a:spLocks noGrp="1"/>
          </p:cNvSpPr>
          <p:nvPr>
            <p:ph type="ftr" sz="quarter" idx="11"/>
          </p:nvPr>
        </p:nvSpPr>
        <p:spPr/>
        <p:txBody>
          <a:bodyPr/>
          <a:lstStyle/>
          <a:p>
            <a:r>
              <a:rPr lang="ru-RU" smtClean="0"/>
              <a:t>Ермолова Оксана Владимировна</a:t>
            </a:r>
            <a:endParaRPr lang="ru-RU"/>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C00000"/>
                </a:solidFill>
              </a:rPr>
              <a:t>Экранизация «Калина красная»</a:t>
            </a:r>
            <a:endParaRPr lang="ru-RU" b="1" dirty="0">
              <a:solidFill>
                <a:srgbClr val="C00000"/>
              </a:solidFill>
            </a:endParaRPr>
          </a:p>
        </p:txBody>
      </p:sp>
      <p:pic>
        <p:nvPicPr>
          <p:cNvPr id="4" name="Содержимое 3" descr="i.jpg"/>
          <p:cNvPicPr>
            <a:picLocks noGrp="1" noChangeAspect="1"/>
          </p:cNvPicPr>
          <p:nvPr>
            <p:ph sz="quarter" idx="1"/>
          </p:nvPr>
        </p:nvPicPr>
        <p:blipFill>
          <a:blip r:embed="rId2" cstate="print"/>
          <a:stretch>
            <a:fillRect/>
          </a:stretch>
        </p:blipFill>
        <p:spPr>
          <a:xfrm>
            <a:off x="2592301" y="1340768"/>
            <a:ext cx="4227349" cy="5328592"/>
          </a:xfrm>
        </p:spPr>
      </p:pic>
      <p:pic>
        <p:nvPicPr>
          <p:cNvPr id="5" name="Рисунок 4" descr="1261633117_kalina_krasnaja_avi_image1.jpg"/>
          <p:cNvPicPr>
            <a:picLocks noChangeAspect="1"/>
          </p:cNvPicPr>
          <p:nvPr/>
        </p:nvPicPr>
        <p:blipFill>
          <a:blip r:embed="rId3" cstate="print"/>
          <a:stretch>
            <a:fillRect/>
          </a:stretch>
        </p:blipFill>
        <p:spPr>
          <a:xfrm>
            <a:off x="683568" y="1052736"/>
            <a:ext cx="7385308" cy="5578748"/>
          </a:xfrm>
          <a:prstGeom prst="rect">
            <a:avLst/>
          </a:prstGeom>
        </p:spPr>
      </p:pic>
      <p:pic>
        <p:nvPicPr>
          <p:cNvPr id="6" name="Рисунок 5" descr="Калина красная.jpg2.jpg"/>
          <p:cNvPicPr>
            <a:picLocks noChangeAspect="1"/>
          </p:cNvPicPr>
          <p:nvPr/>
        </p:nvPicPr>
        <p:blipFill>
          <a:blip r:embed="rId4" cstate="print"/>
          <a:stretch>
            <a:fillRect/>
          </a:stretch>
        </p:blipFill>
        <p:spPr>
          <a:xfrm>
            <a:off x="827584" y="1268760"/>
            <a:ext cx="7019340" cy="531768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C00000"/>
                </a:solidFill>
              </a:rPr>
              <a:t>Роли Шукшина</a:t>
            </a:r>
            <a:endParaRPr lang="ru-RU" b="1" dirty="0">
              <a:solidFill>
                <a:srgbClr val="C00000"/>
              </a:solidFill>
            </a:endParaRPr>
          </a:p>
        </p:txBody>
      </p:sp>
      <p:pic>
        <p:nvPicPr>
          <p:cNvPr id="4" name="Содержимое 3" descr="тамара семина и василий шукшин в фильме Два Федора.jpg"/>
          <p:cNvPicPr>
            <a:picLocks noGrp="1" noChangeAspect="1"/>
          </p:cNvPicPr>
          <p:nvPr>
            <p:ph sz="quarter" idx="1"/>
          </p:nvPr>
        </p:nvPicPr>
        <p:blipFill>
          <a:blip r:embed="rId2" cstate="print"/>
          <a:stretch>
            <a:fillRect/>
          </a:stretch>
        </p:blipFill>
        <p:spPr>
          <a:xfrm>
            <a:off x="1187624" y="1052736"/>
            <a:ext cx="6796673" cy="5328592"/>
          </a:xfrm>
        </p:spPr>
      </p:pic>
      <p:pic>
        <p:nvPicPr>
          <p:cNvPr id="5" name="Рисунок 4" descr="vasili_shukshin51.jpg"/>
          <p:cNvPicPr>
            <a:picLocks noChangeAspect="1"/>
          </p:cNvPicPr>
          <p:nvPr/>
        </p:nvPicPr>
        <p:blipFill>
          <a:blip r:embed="rId3" cstate="print"/>
          <a:stretch>
            <a:fillRect/>
          </a:stretch>
        </p:blipFill>
        <p:spPr>
          <a:xfrm>
            <a:off x="500778" y="952499"/>
            <a:ext cx="7959654" cy="5912885"/>
          </a:xfrm>
          <a:prstGeom prst="rect">
            <a:avLst/>
          </a:prstGeom>
        </p:spPr>
      </p:pic>
      <p:pic>
        <p:nvPicPr>
          <p:cNvPr id="6" name="Рисунок 5" descr="Печки-лавочки.jpg"/>
          <p:cNvPicPr>
            <a:picLocks noChangeAspect="1"/>
          </p:cNvPicPr>
          <p:nvPr/>
        </p:nvPicPr>
        <p:blipFill>
          <a:blip r:embed="rId4" cstate="print"/>
          <a:stretch>
            <a:fillRect/>
          </a:stretch>
        </p:blipFill>
        <p:spPr>
          <a:xfrm>
            <a:off x="611560" y="908720"/>
            <a:ext cx="7776864" cy="6195569"/>
          </a:xfrm>
          <a:prstGeom prst="rect">
            <a:avLst/>
          </a:prstGeom>
        </p:spPr>
      </p:pic>
      <p:pic>
        <p:nvPicPr>
          <p:cNvPr id="7" name="Рисунок 6" descr="Судьба человека.jpg"/>
          <p:cNvPicPr>
            <a:picLocks noChangeAspect="1"/>
          </p:cNvPicPr>
          <p:nvPr/>
        </p:nvPicPr>
        <p:blipFill>
          <a:blip r:embed="rId5" cstate="print"/>
          <a:stretch>
            <a:fillRect/>
          </a:stretch>
        </p:blipFill>
        <p:spPr>
          <a:xfrm>
            <a:off x="1331640" y="980728"/>
            <a:ext cx="6192687" cy="623424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404664"/>
            <a:ext cx="8534400" cy="758952"/>
          </a:xfrm>
        </p:spPr>
        <p:txBody>
          <a:bodyPr>
            <a:normAutofit fontScale="90000"/>
          </a:bodyPr>
          <a:lstStyle/>
          <a:p>
            <a:r>
              <a:rPr lang="ru-RU" dirty="0" smtClean="0"/>
              <a:t/>
            </a:r>
            <a:br>
              <a:rPr lang="ru-RU" dirty="0" smtClean="0"/>
            </a:br>
            <a:r>
              <a:rPr lang="ru-RU" b="1" dirty="0" smtClean="0">
                <a:solidFill>
                  <a:srgbClr val="C00000"/>
                </a:solidFill>
              </a:rPr>
              <a:t>Борис Андреевич </a:t>
            </a:r>
            <a:r>
              <a:rPr lang="ru-RU" b="1" dirty="0" err="1" smtClean="0">
                <a:solidFill>
                  <a:srgbClr val="C00000"/>
                </a:solidFill>
              </a:rPr>
              <a:t>Можаев</a:t>
            </a:r>
            <a:r>
              <a:rPr lang="ru-RU" b="1" dirty="0" smtClean="0">
                <a:solidFill>
                  <a:srgbClr val="C00000"/>
                </a:solidFill>
              </a:rPr>
              <a:t/>
            </a:r>
            <a:br>
              <a:rPr lang="ru-RU" b="1" dirty="0" smtClean="0">
                <a:solidFill>
                  <a:srgbClr val="C00000"/>
                </a:solidFill>
              </a:rPr>
            </a:br>
            <a:r>
              <a:rPr lang="ru-RU" b="1" dirty="0" smtClean="0">
                <a:solidFill>
                  <a:srgbClr val="C00000"/>
                </a:solidFill>
              </a:rPr>
              <a:t> (1923 - 1996)</a:t>
            </a:r>
            <a:endParaRPr lang="ru-RU" dirty="0">
              <a:solidFill>
                <a:srgbClr val="C00000"/>
              </a:solidFill>
            </a:endParaRPr>
          </a:p>
        </p:txBody>
      </p:sp>
      <p:pic>
        <p:nvPicPr>
          <p:cNvPr id="4" name="Picture 12" descr="Картинка 1 из 589">
            <a:hlinkClick r:id="rId2"/>
          </p:cNvPr>
          <p:cNvPicPr>
            <a:picLocks noGrp="1" noChangeAspect="1" noChangeArrowheads="1"/>
          </p:cNvPicPr>
          <p:nvPr>
            <p:ph sz="quarter" idx="1"/>
          </p:nvPr>
        </p:nvPicPr>
        <p:blipFill>
          <a:blip r:embed="rId3" cstate="print"/>
          <a:srcRect/>
          <a:stretch>
            <a:fillRect/>
          </a:stretch>
        </p:blipFill>
        <p:spPr bwMode="auto">
          <a:xfrm>
            <a:off x="179512" y="1143518"/>
            <a:ext cx="4684930" cy="5714482"/>
          </a:xfrm>
          <a:prstGeom prst="rect">
            <a:avLst/>
          </a:prstGeom>
          <a:noFill/>
          <a:ln w="9525">
            <a:noFill/>
            <a:miter lim="800000"/>
            <a:headEnd/>
            <a:tailEnd/>
          </a:ln>
        </p:spPr>
      </p:pic>
      <p:sp>
        <p:nvSpPr>
          <p:cNvPr id="5" name="TextBox 4"/>
          <p:cNvSpPr txBox="1"/>
          <p:nvPr/>
        </p:nvSpPr>
        <p:spPr>
          <a:xfrm>
            <a:off x="5220072" y="1916832"/>
            <a:ext cx="3312368" cy="3139321"/>
          </a:xfrm>
          <a:prstGeom prst="rect">
            <a:avLst/>
          </a:prstGeom>
          <a:noFill/>
        </p:spPr>
        <p:txBody>
          <a:bodyPr wrap="square" rtlCol="0">
            <a:spAutoFit/>
          </a:bodyPr>
          <a:lstStyle/>
          <a:p>
            <a:r>
              <a:rPr lang="ru-RU" b="1" dirty="0"/>
              <a:t>«Пора и проснуться. Пора уж понять простую истину – всё начинается с земли. Не бывает крепкой державы, земля которой не кормит свой народ. Мужик должен возродиться, если мы хотим жить в достатке и быть независимым государством</a:t>
            </a:r>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sz="quarter" idx="1"/>
          </p:nvPr>
        </p:nvSpPr>
        <p:spPr/>
        <p:txBody>
          <a:bodyPr>
            <a:normAutofit fontScale="92500" lnSpcReduction="20000"/>
          </a:bodyPr>
          <a:lstStyle/>
          <a:p>
            <a:r>
              <a:rPr lang="ru-RU" b="1" dirty="0" smtClean="0"/>
              <a:t>Деревенская проза</a:t>
            </a:r>
            <a:r>
              <a:rPr lang="ru-RU" dirty="0" smtClean="0"/>
              <a:t> - направление в русской литературе 1960-1980-х годов, осмысляющее драматическую судьбу крестьянства, русской деревни в 20 веке, отмеченное обостренным вниманием к вопросам нравственности, к взаимоотношениям человека и природы. </a:t>
            </a:r>
          </a:p>
          <a:p>
            <a:r>
              <a:rPr lang="ru-RU" b="1" dirty="0" smtClean="0"/>
              <a:t>Крупнейшими представителями</a:t>
            </a:r>
            <a:r>
              <a:rPr lang="ru-RU" dirty="0" smtClean="0"/>
              <a:t>, «патриархами» направления считаются </a:t>
            </a:r>
            <a:r>
              <a:rPr lang="ru-RU" dirty="0" smtClean="0">
                <a:hlinkClick r:id=""/>
              </a:rPr>
              <a:t>Ф.А.Абрамов</a:t>
            </a:r>
            <a:r>
              <a:rPr lang="ru-RU" dirty="0" smtClean="0"/>
              <a:t>, </a:t>
            </a:r>
            <a:r>
              <a:rPr lang="ru-RU" dirty="0" smtClean="0">
                <a:hlinkClick r:id=""/>
              </a:rPr>
              <a:t>В.И.Белов</a:t>
            </a:r>
            <a:r>
              <a:rPr lang="ru-RU" dirty="0" smtClean="0"/>
              <a:t>, </a:t>
            </a:r>
            <a:r>
              <a:rPr lang="ru-RU" dirty="0" smtClean="0">
                <a:hlinkClick r:id=""/>
              </a:rPr>
              <a:t>В.Г.Распутин</a:t>
            </a:r>
            <a:r>
              <a:rPr lang="ru-RU" dirty="0" smtClean="0"/>
              <a:t>. Ярким и самобытным представителем «деревенской прозы» младшего поколения стал писатель и кинорежиссёр </a:t>
            </a:r>
            <a:r>
              <a:rPr lang="ru-RU" dirty="0" smtClean="0">
                <a:hlinkClick r:id=""/>
              </a:rPr>
              <a:t>В.М.Шукшин</a:t>
            </a:r>
            <a:r>
              <a:rPr lang="ru-RU" dirty="0" smtClean="0"/>
              <a:t>. Также деревенская проза представлена произведениями В. Липатова, </a:t>
            </a:r>
            <a:r>
              <a:rPr lang="ru-RU" dirty="0" smtClean="0">
                <a:hlinkClick r:id=""/>
              </a:rPr>
              <a:t>В. Астафьева</a:t>
            </a:r>
            <a:r>
              <a:rPr lang="ru-RU" dirty="0" smtClean="0"/>
              <a:t>, Е. Носова, </a:t>
            </a:r>
            <a:r>
              <a:rPr lang="ru-RU" dirty="0" smtClean="0">
                <a:hlinkClick r:id=""/>
              </a:rPr>
              <a:t>Б. </a:t>
            </a:r>
            <a:r>
              <a:rPr lang="ru-RU" dirty="0" err="1" smtClean="0">
                <a:hlinkClick r:id=""/>
              </a:rPr>
              <a:t>Можаева</a:t>
            </a:r>
            <a:r>
              <a:rPr lang="ru-RU" dirty="0" smtClean="0"/>
              <a:t> и других авторов. </a:t>
            </a:r>
            <a:endParaRPr lang="ru-RU"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normAutofit fontScale="92500" lnSpcReduction="10000"/>
          </a:bodyPr>
          <a:lstStyle/>
          <a:p>
            <a:r>
              <a:rPr lang="ru-RU" dirty="0" smtClean="0"/>
              <a:t>Борис </a:t>
            </a:r>
            <a:r>
              <a:rPr lang="ru-RU" dirty="0" err="1" smtClean="0"/>
              <a:t>Можаев</a:t>
            </a:r>
            <a:r>
              <a:rPr lang="ru-RU" dirty="0" smtClean="0"/>
              <a:t> родился в селе </a:t>
            </a:r>
            <a:r>
              <a:rPr lang="ru-RU" dirty="0" err="1" smtClean="0"/>
              <a:t>Пителино</a:t>
            </a:r>
            <a:r>
              <a:rPr lang="ru-RU" dirty="0" smtClean="0"/>
              <a:t> Рязанской губернии. В 1940 году, окончив школу, поступил на кораблестроительный факультет. В 1941 году был мобилизован, служил в Советской Армии до 1954 года. В 1948 году окончил Высшее инженерно-техническое училище ВМФ в Ленинграде. Будучи курсантом, посещал лекции на филологическом факультете Ленинградского университета. Проходил службу на флоте военным инженером в Порт-Артуре, Владивостоке. После демобилизации стал дальневосточным собственным корреспондентом «Строительной газеты», впоследствии работал в «Известиях». </a:t>
            </a:r>
          </a:p>
          <a:p>
            <a:endParaRPr lang="ru-RU"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normAutofit fontScale="70000" lnSpcReduction="20000"/>
          </a:bodyPr>
          <a:lstStyle/>
          <a:p>
            <a:r>
              <a:rPr lang="ru-RU" dirty="0" smtClean="0"/>
              <a:t>По сути, первым произведением </a:t>
            </a:r>
            <a:r>
              <a:rPr lang="ru-RU" dirty="0" err="1" smtClean="0"/>
              <a:t>Можаева</a:t>
            </a:r>
            <a:r>
              <a:rPr lang="ru-RU" dirty="0" smtClean="0"/>
              <a:t> на деревенскую тему стала повесть “Полюшко-поле” (1965). В 1966 году в “Новом мире” было опубликовано произведение, поставившее </a:t>
            </a:r>
            <a:r>
              <a:rPr lang="ru-RU" dirty="0" err="1" smtClean="0"/>
              <a:t>Можаева</a:t>
            </a:r>
            <a:r>
              <a:rPr lang="ru-RU" dirty="0" smtClean="0"/>
              <a:t> в ряд самых ярких представителей деревенской прозы, - повесть “Живой” (первоначально ей было дано название “Из жизни Фёдора Кузькина”). О житье-бытье советской деревни </a:t>
            </a:r>
            <a:r>
              <a:rPr lang="ru-RU" dirty="0" err="1" smtClean="0"/>
              <a:t>Можаевым</a:t>
            </a:r>
            <a:r>
              <a:rPr lang="ru-RU" dirty="0" smtClean="0"/>
              <a:t> написаны также трагикомическая “История села Брёхова, писанная Петром Афанасьевичем Булкиным” (1968), “Старица </a:t>
            </a:r>
            <a:r>
              <a:rPr lang="ru-RU" dirty="0" err="1" smtClean="0"/>
              <a:t>Прошкина</a:t>
            </a:r>
            <a:r>
              <a:rPr lang="ru-RU" dirty="0" smtClean="0"/>
              <a:t>” (1966), “Без цели” (1965) и другие рассказы и очерки. Но главным его произведением стал роман-дилогия “Мужики и бабы”. Действие романа, так же как и некоторых других произведений писателя, происходит в вымышленном </a:t>
            </a:r>
            <a:r>
              <a:rPr lang="ru-RU" dirty="0" err="1" smtClean="0"/>
              <a:t>Тихановском</a:t>
            </a:r>
            <a:r>
              <a:rPr lang="ru-RU" dirty="0" smtClean="0"/>
              <a:t> районе Рязанской области. </a:t>
            </a:r>
          </a:p>
          <a:p>
            <a:r>
              <a:rPr lang="ru-RU" dirty="0" smtClean="0"/>
              <a:t>Талант, острый полемический дар, глубокая эрудиция, сделали </a:t>
            </a:r>
            <a:r>
              <a:rPr lang="ru-RU" dirty="0" err="1" smtClean="0"/>
              <a:t>Можаева</a:t>
            </a:r>
            <a:r>
              <a:rPr lang="ru-RU" dirty="0" smtClean="0"/>
              <a:t> видным публицистом и очеркистом, соединявшим в себе компетентность, яркий язык и бесстрашие. Как ни свирепствовала цензура, </a:t>
            </a:r>
            <a:r>
              <a:rPr lang="ru-RU" dirty="0" err="1" smtClean="0"/>
              <a:t>Можаев</a:t>
            </a:r>
            <a:r>
              <a:rPr lang="ru-RU" dirty="0" smtClean="0"/>
              <a:t> защищал хозяйскую независимость работника, экономическую самостоятельность земледельца - из года в год, из жанра в жанр, будь то очерк или роман, статья или сценарий. </a:t>
            </a:r>
          </a:p>
          <a:p>
            <a:endParaRPr lang="ru-RU"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lstStyle/>
          <a:p>
            <a:r>
              <a:rPr lang="ru-RU" dirty="0" smtClean="0"/>
              <a:t>Для прозы </a:t>
            </a:r>
            <a:r>
              <a:rPr lang="ru-RU" dirty="0" err="1" smtClean="0"/>
              <a:t>Можаева</a:t>
            </a:r>
            <a:r>
              <a:rPr lang="ru-RU" dirty="0" smtClean="0"/>
              <a:t> характерны острая публицистичность, документальная основа многих произведений, а также тяготение к сатире, юмору, анекдоту. Его герои - люди в основном отважные, активные, обладающие “безграничностью человеческого упорства, порождённого любовью к независимости”.</a:t>
            </a:r>
            <a:endParaRPr lang="ru-RU"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6.jpg"/>
          <p:cNvPicPr>
            <a:picLocks noGrp="1" noChangeAspect="1"/>
          </p:cNvPicPr>
          <p:nvPr>
            <p:ph sz="quarter" idx="1"/>
          </p:nvPr>
        </p:nvPicPr>
        <p:blipFill>
          <a:blip r:embed="rId2" cstate="print"/>
          <a:stretch>
            <a:fillRect/>
          </a:stretch>
        </p:blipFill>
        <p:spPr>
          <a:xfrm>
            <a:off x="251521" y="15006"/>
            <a:ext cx="8712968" cy="6842993"/>
          </a:xfrm>
        </p:spPr>
      </p:pic>
      <p:sp>
        <p:nvSpPr>
          <p:cNvPr id="5" name="Нижний колонтитул 4"/>
          <p:cNvSpPr>
            <a:spLocks noGrp="1"/>
          </p:cNvSpPr>
          <p:nvPr>
            <p:ph type="ftr" sz="quarter" idx="11"/>
          </p:nvPr>
        </p:nvSpPr>
        <p:spPr/>
        <p:txBody>
          <a:bodyPr/>
          <a:lstStyle/>
          <a:p>
            <a:r>
              <a:rPr lang="ru-RU" smtClean="0"/>
              <a:t>Ермолова Оксана Владимировна</a:t>
            </a:r>
            <a:endParaRPr lang="ru-RU"/>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мужики и бабы.jpg"/>
          <p:cNvPicPr>
            <a:picLocks noGrp="1" noChangeAspect="1"/>
          </p:cNvPicPr>
          <p:nvPr>
            <p:ph sz="quarter" idx="1"/>
          </p:nvPr>
        </p:nvPicPr>
        <p:blipFill>
          <a:blip r:embed="rId2" cstate="print"/>
          <a:stretch>
            <a:fillRect/>
          </a:stretch>
        </p:blipFill>
        <p:spPr>
          <a:xfrm>
            <a:off x="2195736" y="203979"/>
            <a:ext cx="4176464" cy="6392547"/>
          </a:xfrm>
        </p:spPr>
      </p:pic>
      <p:pic>
        <p:nvPicPr>
          <p:cNvPr id="5" name="Рисунок 4" descr="хозяин тайги.jpg"/>
          <p:cNvPicPr>
            <a:picLocks noChangeAspect="1"/>
          </p:cNvPicPr>
          <p:nvPr/>
        </p:nvPicPr>
        <p:blipFill>
          <a:blip r:embed="rId3" cstate="print"/>
          <a:stretch>
            <a:fillRect/>
          </a:stretch>
        </p:blipFill>
        <p:spPr>
          <a:xfrm>
            <a:off x="2195736" y="0"/>
            <a:ext cx="4625509" cy="70440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solidFill>
                  <a:srgbClr val="C00000"/>
                </a:solidFill>
              </a:rPr>
              <a:t>Домашнее задание.</a:t>
            </a:r>
            <a:endParaRPr lang="ru-RU" dirty="0">
              <a:solidFill>
                <a:srgbClr val="C00000"/>
              </a:solidFill>
            </a:endParaRPr>
          </a:p>
        </p:txBody>
      </p:sp>
      <p:sp>
        <p:nvSpPr>
          <p:cNvPr id="3" name="Содержимое 2"/>
          <p:cNvSpPr>
            <a:spLocks noGrp="1"/>
          </p:cNvSpPr>
          <p:nvPr>
            <p:ph sz="quarter" idx="1"/>
          </p:nvPr>
        </p:nvSpPr>
        <p:spPr/>
        <p:txBody>
          <a:bodyPr/>
          <a:lstStyle/>
          <a:p>
            <a:r>
              <a:rPr lang="ru-RU" dirty="0" smtClean="0"/>
              <a:t>Читать и готовить к анализу повесть В. Распутина «Прощание с Матерой»</a:t>
            </a:r>
          </a:p>
          <a:p>
            <a:r>
              <a:rPr lang="ru-RU" dirty="0" smtClean="0"/>
              <a:t>Составить устные характеристики главных героев.</a:t>
            </a:r>
            <a:endParaRPr lang="ru-RU"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C00000"/>
                </a:solidFill>
              </a:rPr>
              <a:t>Источники:</a:t>
            </a:r>
            <a:endParaRPr lang="ru-RU" dirty="0">
              <a:solidFill>
                <a:srgbClr val="C00000"/>
              </a:solidFill>
            </a:endParaRPr>
          </a:p>
        </p:txBody>
      </p:sp>
      <p:sp>
        <p:nvSpPr>
          <p:cNvPr id="3" name="Содержимое 2"/>
          <p:cNvSpPr>
            <a:spLocks noGrp="1"/>
          </p:cNvSpPr>
          <p:nvPr>
            <p:ph sz="quarter" idx="1"/>
          </p:nvPr>
        </p:nvSpPr>
        <p:spPr/>
        <p:txBody>
          <a:bodyPr/>
          <a:lstStyle/>
          <a:p>
            <a:r>
              <a:rPr lang="ru-RU" dirty="0" smtClean="0"/>
              <a:t>Литература. 11 класс. учебник по ред. В.П. Журавлева</a:t>
            </a:r>
          </a:p>
          <a:p>
            <a:r>
              <a:rPr lang="ru-RU" dirty="0" smtClean="0"/>
              <a:t>Сайт «</a:t>
            </a:r>
            <a:r>
              <a:rPr lang="ru-RU" dirty="0" err="1" smtClean="0"/>
              <a:t>Википедия</a:t>
            </a:r>
            <a:r>
              <a:rPr lang="ru-RU" dirty="0" smtClean="0"/>
              <a:t>»</a:t>
            </a:r>
          </a:p>
          <a:p>
            <a:r>
              <a:rPr lang="ru-RU" dirty="0" smtClean="0"/>
              <a:t>Сайт «Централизованной библиотечной системы г. Апатиты»</a:t>
            </a:r>
          </a:p>
          <a:p>
            <a:r>
              <a:rPr lang="ru-RU" dirty="0" smtClean="0"/>
              <a:t>Сайт «</a:t>
            </a:r>
            <a:r>
              <a:rPr lang="ru-RU" dirty="0" err="1" smtClean="0"/>
              <a:t>Яндекс</a:t>
            </a:r>
            <a:r>
              <a:rPr lang="ru-RU" dirty="0" smtClean="0"/>
              <a:t> – картинки»</a:t>
            </a:r>
          </a:p>
          <a:p>
            <a:r>
              <a:rPr lang="en-US" dirty="0" smtClean="0">
                <a:hlinkClick r:id="rId2"/>
              </a:rPr>
              <a:t>http://www.studzona.com</a:t>
            </a:r>
            <a:endParaRPr lang="en-US" dirty="0" smtClean="0"/>
          </a:p>
          <a:p>
            <a:r>
              <a:rPr lang="en-US" dirty="0" smtClean="0">
                <a:hlinkClick r:id="rId3"/>
              </a:rPr>
              <a:t>http://www.aphorisme.ru</a:t>
            </a:r>
            <a:endParaRPr lang="en-US" dirty="0" smtClean="0"/>
          </a:p>
          <a:p>
            <a:r>
              <a:rPr lang="en-US" dirty="0" smtClean="0">
                <a:hlinkClick r:id="rId4"/>
              </a:rPr>
              <a:t>http://www.thesims.com.ua</a:t>
            </a:r>
            <a:endParaRPr lang="en-US" dirty="0" smtClean="0"/>
          </a:p>
          <a:p>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404664"/>
            <a:ext cx="8534400" cy="758952"/>
          </a:xfrm>
        </p:spPr>
        <p:txBody>
          <a:bodyPr>
            <a:normAutofit fontScale="90000"/>
          </a:bodyPr>
          <a:lstStyle/>
          <a:p>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b="1" dirty="0" smtClean="0">
                <a:solidFill>
                  <a:srgbClr val="C00000"/>
                </a:solidFill>
              </a:rPr>
              <a:t>Фёдор Александрович Абрамов</a:t>
            </a:r>
            <a:br>
              <a:rPr lang="ru-RU" b="1" dirty="0" smtClean="0">
                <a:solidFill>
                  <a:srgbClr val="C00000"/>
                </a:solidFill>
              </a:rPr>
            </a:br>
            <a:r>
              <a:rPr lang="ru-RU" b="1" dirty="0" smtClean="0">
                <a:solidFill>
                  <a:srgbClr val="C00000"/>
                </a:solidFill>
              </a:rPr>
              <a:t> (1920-1983)</a:t>
            </a:r>
            <a:endParaRPr lang="ru-RU" dirty="0">
              <a:solidFill>
                <a:srgbClr val="C00000"/>
              </a:solidFill>
            </a:endParaRPr>
          </a:p>
        </p:txBody>
      </p:sp>
      <p:sp>
        <p:nvSpPr>
          <p:cNvPr id="3" name="Содержимое 2"/>
          <p:cNvSpPr>
            <a:spLocks noGrp="1"/>
          </p:cNvSpPr>
          <p:nvPr>
            <p:ph sz="quarter" idx="1"/>
          </p:nvPr>
        </p:nvSpPr>
        <p:spPr>
          <a:xfrm>
            <a:off x="301752" y="1412776"/>
            <a:ext cx="8503920" cy="4686272"/>
          </a:xfrm>
        </p:spPr>
        <p:txBody>
          <a:bodyPr/>
          <a:lstStyle/>
          <a:p>
            <a:r>
              <a:rPr lang="ru-RU" b="1" dirty="0" smtClean="0"/>
              <a:t>«Я горжусь тем, что я вышел из деревни»</a:t>
            </a:r>
            <a:endParaRPr lang="ru-RU" dirty="0"/>
          </a:p>
        </p:txBody>
      </p:sp>
      <p:pic>
        <p:nvPicPr>
          <p:cNvPr id="4" name="Рисунок 3" descr="abramov.jpg"/>
          <p:cNvPicPr>
            <a:picLocks noChangeAspect="1"/>
          </p:cNvPicPr>
          <p:nvPr/>
        </p:nvPicPr>
        <p:blipFill>
          <a:blip r:embed="rId2" cstate="print"/>
          <a:stretch>
            <a:fillRect/>
          </a:stretch>
        </p:blipFill>
        <p:spPr>
          <a:xfrm>
            <a:off x="539552" y="1916832"/>
            <a:ext cx="2844899" cy="4741498"/>
          </a:xfrm>
          <a:prstGeom prst="rect">
            <a:avLst/>
          </a:prstGeom>
        </p:spPr>
      </p:pic>
      <p:sp>
        <p:nvSpPr>
          <p:cNvPr id="5" name="TextBox 4"/>
          <p:cNvSpPr txBox="1"/>
          <p:nvPr/>
        </p:nvSpPr>
        <p:spPr>
          <a:xfrm>
            <a:off x="3779912" y="1916832"/>
            <a:ext cx="4896544" cy="6473761"/>
          </a:xfrm>
          <a:prstGeom prst="rect">
            <a:avLst/>
          </a:prstGeom>
          <a:noFill/>
        </p:spPr>
        <p:txBody>
          <a:bodyPr wrap="square" rtlCol="0">
            <a:spAutoFit/>
          </a:bodyPr>
          <a:lstStyle/>
          <a:p>
            <a:r>
              <a:rPr lang="ru-RU" sz="2000" b="1" i="1" dirty="0" smtClean="0"/>
              <a:t>Отзывы читателей:</a:t>
            </a:r>
          </a:p>
          <a:p>
            <a:endParaRPr lang="ru-RU" sz="2000" b="1" i="1" dirty="0" smtClean="0"/>
          </a:p>
          <a:p>
            <a:r>
              <a:rPr lang="ru-RU" sz="2000" b="1" i="1" dirty="0" smtClean="0"/>
              <a:t>«Абрамов - уникальный автор, очень искренний и правдивый. Его произведения западают в душу и помнятся до мельчайших деталей».</a:t>
            </a:r>
          </a:p>
          <a:p>
            <a:endParaRPr lang="ru-RU" sz="2000" b="1" i="1" dirty="0"/>
          </a:p>
          <a:p>
            <a:r>
              <a:rPr lang="ru-RU" sz="2000" b="1" i="1" dirty="0" smtClean="0"/>
              <a:t>«Потрясающие книги о жизни и труде, о любви и о войне. Классика.»</a:t>
            </a:r>
          </a:p>
          <a:p>
            <a:endParaRPr lang="ru-RU" sz="2000" b="1" i="1" dirty="0"/>
          </a:p>
          <a:p>
            <a:r>
              <a:rPr lang="ru-RU" sz="2000" b="1" i="1" dirty="0" smtClean="0"/>
              <a:t>«Такие книги читать обязательно надо, чтобы не быть Иванами, не помнящими родства».</a:t>
            </a:r>
          </a:p>
          <a:p>
            <a:endParaRPr lang="ru-RU" i="1" dirty="0"/>
          </a:p>
          <a:p>
            <a:endParaRPr lang="ru-RU" i="1" dirty="0" smtClean="0"/>
          </a:p>
          <a:p>
            <a:endParaRPr lang="ru-RU" i="1" dirty="0"/>
          </a:p>
          <a:p>
            <a:endParaRPr lang="ru-RU" i="1" dirty="0" smtClean="0"/>
          </a:p>
          <a:p>
            <a:r>
              <a:rPr lang="ru-RU" i="1" dirty="0" smtClean="0"/>
              <a:t> </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a:xfrm>
            <a:off x="301752" y="980728"/>
            <a:ext cx="8503920" cy="5118320"/>
          </a:xfrm>
        </p:spPr>
        <p:txBody>
          <a:bodyPr>
            <a:normAutofit fontScale="77500" lnSpcReduction="20000"/>
          </a:bodyPr>
          <a:lstStyle/>
          <a:p>
            <a:r>
              <a:rPr lang="ru-RU" dirty="0" smtClean="0"/>
              <a:t>Федор Абрамов родился в селе Веркола Архангельской области. С третьего курса филологического факультета ЛГУ ушёл в народное ополчение. После ранения его вывезли из блокадного города по льду Ладожского озера. Как нестроевик был оставлен в тыловых частях, затем взят в органы контрразведки “</a:t>
            </a:r>
            <a:r>
              <a:rPr lang="ru-RU" dirty="0" err="1" smtClean="0"/>
              <a:t>Смерш</a:t>
            </a:r>
            <a:r>
              <a:rPr lang="ru-RU" dirty="0" smtClean="0"/>
              <a:t>”, где прослужил до конца войны. Вернувшись в ЛГУ, закончил его с отличием, затем несколько лет заведовал там кафедрой советской литературы.</a:t>
            </a:r>
          </a:p>
          <a:p>
            <a:r>
              <a:rPr lang="ru-RU" dirty="0" smtClean="0"/>
              <a:t>Всё своё творчество Абрамов посвятил родной северной деревне. Главным его детищем стала тетралогия о большой семье </a:t>
            </a:r>
            <a:r>
              <a:rPr lang="ru-RU" dirty="0" err="1" smtClean="0"/>
              <a:t>Пряслиных</a:t>
            </a:r>
            <a:r>
              <a:rPr lang="ru-RU" dirty="0" smtClean="0"/>
              <a:t> и их селе </a:t>
            </a:r>
            <a:r>
              <a:rPr lang="ru-RU" dirty="0" err="1" smtClean="0"/>
              <a:t>Пекашино</a:t>
            </a:r>
            <a:r>
              <a:rPr lang="ru-RU" dirty="0" smtClean="0"/>
              <a:t>. Действие первого романа “Братья и сёстры” (1958) охватывает весну и лето 1942 года; второго - “Две зимы и три лета” (1968) - 1945-1948 годы; события третьего - “Пути-перепутья” (1973) - происходят в 1951 году. Заключительный роман – «Дом» - рассказывает о деревне 70-х. В романах через историю семьи показана вся история страны. Для писателя </a:t>
            </a:r>
            <a:r>
              <a:rPr lang="ru-RU" dirty="0" err="1" smtClean="0"/>
              <a:t>Пряслины</a:t>
            </a:r>
            <a:r>
              <a:rPr lang="ru-RU" dirty="0" smtClean="0"/>
              <a:t> - самый «крепкий корень» жизни. Они отнюдь не идеальные люди, но на них стоит деревня и вся страна.</a:t>
            </a:r>
          </a:p>
          <a:p>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1.jpg"/>
          <p:cNvPicPr>
            <a:picLocks noGrp="1" noChangeAspect="1"/>
          </p:cNvPicPr>
          <p:nvPr>
            <p:ph sz="quarter" idx="1"/>
          </p:nvPr>
        </p:nvPicPr>
        <p:blipFill>
          <a:blip r:embed="rId2" cstate="print"/>
          <a:stretch>
            <a:fillRect/>
          </a:stretch>
        </p:blipFill>
        <p:spPr>
          <a:xfrm>
            <a:off x="179512" y="15007"/>
            <a:ext cx="8784976" cy="6768752"/>
          </a:xfrm>
        </p:spPr>
      </p:pic>
      <p:sp>
        <p:nvSpPr>
          <p:cNvPr id="5" name="Нижний колонтитул 4"/>
          <p:cNvSpPr>
            <a:spLocks noGrp="1"/>
          </p:cNvSpPr>
          <p:nvPr>
            <p:ph type="ftr" sz="quarter" idx="11"/>
          </p:nvPr>
        </p:nvSpPr>
        <p:spPr/>
        <p:txBody>
          <a:bodyPr/>
          <a:lstStyle/>
          <a:p>
            <a:r>
              <a:rPr lang="ru-RU" smtClean="0"/>
              <a:t>Ермолова Оксана Владимировна</a:t>
            </a:r>
            <a:endParaRPr lang="ru-RU"/>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0"/>
            <a:ext cx="8534400" cy="1268760"/>
          </a:xfrm>
        </p:spPr>
        <p:txBody>
          <a:bodyPr>
            <a:normAutofit fontScale="90000"/>
          </a:bodyPr>
          <a:lstStyle/>
          <a:p>
            <a:r>
              <a:rPr lang="ru-RU" b="1" dirty="0" smtClean="0">
                <a:solidFill>
                  <a:srgbClr val="C00000"/>
                </a:solidFill>
              </a:rPr>
              <a:t/>
            </a:r>
            <a:br>
              <a:rPr lang="ru-RU" b="1" dirty="0" smtClean="0">
                <a:solidFill>
                  <a:srgbClr val="C00000"/>
                </a:solidFill>
              </a:rPr>
            </a:br>
            <a:r>
              <a:rPr lang="ru-RU" b="1" dirty="0" smtClean="0">
                <a:solidFill>
                  <a:srgbClr val="C00000"/>
                </a:solidFill>
              </a:rPr>
              <a:t/>
            </a:r>
            <a:br>
              <a:rPr lang="ru-RU" b="1" dirty="0" smtClean="0">
                <a:solidFill>
                  <a:srgbClr val="C00000"/>
                </a:solidFill>
              </a:rPr>
            </a:br>
            <a:r>
              <a:rPr lang="ru-RU" b="1" dirty="0" smtClean="0">
                <a:solidFill>
                  <a:srgbClr val="C00000"/>
                </a:solidFill>
              </a:rPr>
              <a:t/>
            </a:r>
            <a:br>
              <a:rPr lang="ru-RU" b="1" dirty="0" smtClean="0">
                <a:solidFill>
                  <a:srgbClr val="C00000"/>
                </a:solidFill>
              </a:rPr>
            </a:br>
            <a:r>
              <a:rPr lang="ru-RU" b="1" dirty="0" smtClean="0">
                <a:solidFill>
                  <a:srgbClr val="C00000"/>
                </a:solidFill>
              </a:rPr>
              <a:t>Фрагмент спектакля по произведению «Братья и сестры»</a:t>
            </a:r>
            <a:endParaRPr lang="ru-RU" b="1" dirty="0">
              <a:solidFill>
                <a:srgbClr val="C00000"/>
              </a:solidFill>
            </a:endParaRPr>
          </a:p>
        </p:txBody>
      </p:sp>
      <p:pic>
        <p:nvPicPr>
          <p:cNvPr id="4" name="Содержимое 3" descr="спектакль по братьям и сестрам.jpg"/>
          <p:cNvPicPr>
            <a:picLocks noGrp="1" noChangeAspect="1"/>
          </p:cNvPicPr>
          <p:nvPr>
            <p:ph sz="quarter" idx="1"/>
          </p:nvPr>
        </p:nvPicPr>
        <p:blipFill>
          <a:blip r:embed="rId2" cstate="print"/>
          <a:stretch>
            <a:fillRect/>
          </a:stretch>
        </p:blipFill>
        <p:spPr>
          <a:xfrm>
            <a:off x="1115615" y="1556793"/>
            <a:ext cx="6446637" cy="4834978"/>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rgbClr val="C00000"/>
                </a:solidFill>
              </a:rPr>
              <a:t>Экранизация «О чем плачут лошади»</a:t>
            </a:r>
            <a:endParaRPr lang="ru-RU" b="1" dirty="0">
              <a:solidFill>
                <a:srgbClr val="C00000"/>
              </a:solidFill>
            </a:endParaRPr>
          </a:p>
        </p:txBody>
      </p:sp>
      <p:pic>
        <p:nvPicPr>
          <p:cNvPr id="4" name="Содержимое 3" descr="о чем плачут лошади.jpg"/>
          <p:cNvPicPr>
            <a:picLocks noGrp="1" noChangeAspect="1"/>
          </p:cNvPicPr>
          <p:nvPr>
            <p:ph sz="quarter" idx="1"/>
          </p:nvPr>
        </p:nvPicPr>
        <p:blipFill>
          <a:blip r:embed="rId2" cstate="print"/>
          <a:stretch>
            <a:fillRect/>
          </a:stretch>
        </p:blipFill>
        <p:spPr>
          <a:xfrm>
            <a:off x="-614436" y="980728"/>
            <a:ext cx="5760640" cy="4320480"/>
          </a:xfrm>
        </p:spPr>
      </p:pic>
      <p:pic>
        <p:nvPicPr>
          <p:cNvPr id="5" name="Рисунок 4" descr="iT7G83716.jpg"/>
          <p:cNvPicPr>
            <a:picLocks noChangeAspect="1"/>
          </p:cNvPicPr>
          <p:nvPr/>
        </p:nvPicPr>
        <p:blipFill>
          <a:blip r:embed="rId3" cstate="print"/>
          <a:stretch>
            <a:fillRect/>
          </a:stretch>
        </p:blipFill>
        <p:spPr>
          <a:xfrm>
            <a:off x="3035831" y="2276872"/>
            <a:ext cx="6108169" cy="45811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rgbClr val="C00000"/>
                </a:solidFill>
              </a:rPr>
              <a:t>Валентин Григорьевич Распутин (1937)</a:t>
            </a:r>
            <a:endParaRPr lang="ru-RU" dirty="0">
              <a:solidFill>
                <a:srgbClr val="C00000"/>
              </a:solidFill>
            </a:endParaRPr>
          </a:p>
        </p:txBody>
      </p:sp>
      <p:pic>
        <p:nvPicPr>
          <p:cNvPr id="4" name="Содержимое 3" descr="rasputin.jpg"/>
          <p:cNvPicPr>
            <a:picLocks noGrp="1" noChangeAspect="1"/>
          </p:cNvPicPr>
          <p:nvPr>
            <p:ph sz="quarter" idx="1"/>
          </p:nvPr>
        </p:nvPicPr>
        <p:blipFill>
          <a:blip r:embed="rId2" cstate="print"/>
          <a:stretch>
            <a:fillRect/>
          </a:stretch>
        </p:blipFill>
        <p:spPr>
          <a:xfrm>
            <a:off x="323528" y="1124744"/>
            <a:ext cx="3693790" cy="5574265"/>
          </a:xfrm>
        </p:spPr>
      </p:pic>
      <p:sp>
        <p:nvSpPr>
          <p:cNvPr id="5" name="TextBox 4"/>
          <p:cNvSpPr txBox="1"/>
          <p:nvPr/>
        </p:nvSpPr>
        <p:spPr>
          <a:xfrm>
            <a:off x="4283968" y="1844824"/>
            <a:ext cx="4392488" cy="1569660"/>
          </a:xfrm>
          <a:prstGeom prst="rect">
            <a:avLst/>
          </a:prstGeom>
          <a:noFill/>
        </p:spPr>
        <p:txBody>
          <a:bodyPr wrap="square" rtlCol="0">
            <a:spAutoFit/>
          </a:bodyPr>
          <a:lstStyle/>
          <a:p>
            <a:r>
              <a:rPr lang="ru-RU" sz="2400" b="1" dirty="0" smtClean="0"/>
              <a:t>«Я вырос в деревне, она меня вскормила, и рассказать о ней – моя обязанность». </a:t>
            </a:r>
            <a:endParaRPr lang="ru-RU" sz="2400" b="1"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фициальная">
  <a:themeElements>
    <a:clrScheme name="Официальная">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Официальная">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127</TotalTime>
  <Words>2009</Words>
  <Application>Microsoft Office PowerPoint</Application>
  <PresentationFormat>Экран (4:3)</PresentationFormat>
  <Paragraphs>86</Paragraphs>
  <Slides>36</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36</vt:i4>
      </vt:variant>
    </vt:vector>
  </HeadingPairs>
  <TitlesOfParts>
    <vt:vector size="37" baseType="lpstr">
      <vt:lpstr>Официальная</vt:lpstr>
      <vt:lpstr>Урок литературы  в 11 классе</vt:lpstr>
      <vt:lpstr>Презентация PowerPoint</vt:lpstr>
      <vt:lpstr>Презентация PowerPoint</vt:lpstr>
      <vt:lpstr>    Фёдор Александрович Абрамов  (1920-1983)</vt:lpstr>
      <vt:lpstr>Презентация PowerPoint</vt:lpstr>
      <vt:lpstr>Презентация PowerPoint</vt:lpstr>
      <vt:lpstr>   Фрагмент спектакля по произведению «Братья и сестры»</vt:lpstr>
      <vt:lpstr>Экранизация «О чем плачут лошади»</vt:lpstr>
      <vt:lpstr>Валентин Григорьевич Распутин (1937)</vt:lpstr>
      <vt:lpstr>Презентация PowerPoint</vt:lpstr>
      <vt:lpstr>Презентация PowerPoint</vt:lpstr>
      <vt:lpstr>Экранизация «Уроки французского»</vt:lpstr>
      <vt:lpstr>Экранизация «Живи и помни»</vt:lpstr>
      <vt:lpstr>Виктор Петрович Астафьев (1924-2001)</vt:lpstr>
      <vt:lpstr>Презентация PowerPoint</vt:lpstr>
      <vt:lpstr>Презентация PowerPoint</vt:lpstr>
      <vt:lpstr>Презентация PowerPoint</vt:lpstr>
      <vt:lpstr>Василий Иванович Белов (1932)</vt:lpstr>
      <vt:lpstr>Презентация PowerPoint</vt:lpstr>
      <vt:lpstr>Презентация PowerPoint</vt:lpstr>
      <vt:lpstr>Экранизация «Целуются зори»</vt:lpstr>
      <vt:lpstr>Экранизация «Африканыч»</vt:lpstr>
      <vt:lpstr>Василий Макарович Шукшин  (1929-1974)</vt:lpstr>
      <vt:lpstr>Презентация PowerPoint</vt:lpstr>
      <vt:lpstr>Презентация PowerPoint</vt:lpstr>
      <vt:lpstr>Презентация PowerPoint</vt:lpstr>
      <vt:lpstr>Экранизация «Калина красная»</vt:lpstr>
      <vt:lpstr>Роли Шукшина</vt:lpstr>
      <vt:lpstr> Борис Андреевич Можаев  (1923 - 1996)</vt:lpstr>
      <vt:lpstr>Презентация PowerPoint</vt:lpstr>
      <vt:lpstr>Презентация PowerPoint</vt:lpstr>
      <vt:lpstr>Презентация PowerPoint</vt:lpstr>
      <vt:lpstr>Презентация PowerPoint</vt:lpstr>
      <vt:lpstr>Презентация PowerPoint</vt:lpstr>
      <vt:lpstr>Домашнее задание.</vt:lpstr>
      <vt:lpstr>Источники:</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Урок литературы в 11 классе</dc:title>
  <dc:creator>Завуч</dc:creator>
  <cp:lastModifiedBy>Клиент</cp:lastModifiedBy>
  <cp:revision>22</cp:revision>
  <dcterms:created xsi:type="dcterms:W3CDTF">2013-11-19T11:19:29Z</dcterms:created>
  <dcterms:modified xsi:type="dcterms:W3CDTF">2014-04-01T06:26:32Z</dcterms:modified>
</cp:coreProperties>
</file>