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3996" r:id="rId2"/>
    <p:sldMasterId id="2147484008" r:id="rId3"/>
    <p:sldMasterId id="2147484020" r:id="rId4"/>
    <p:sldMasterId id="214748403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8" r:id="rId15"/>
    <p:sldId id="269" r:id="rId16"/>
    <p:sldId id="270" r:id="rId17"/>
    <p:sldId id="271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B0D1498-A543-4CFA-93B9-4DFABB503D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91159DE-DDB3-4945-912F-55D82703E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498-A543-4CFA-93B9-4DFABB503D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9DE-DDB3-4945-912F-55D82703E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498-A543-4CFA-93B9-4DFABB503D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9DE-DDB3-4945-912F-55D82703E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3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1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8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45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8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56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92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4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498-A543-4CFA-93B9-4DFABB503D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9DE-DDB3-4945-912F-55D82703E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41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68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92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4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38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41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36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36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34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7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498-A543-4CFA-93B9-4DFABB503D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9DE-DDB3-4945-912F-55D82703E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96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47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06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20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53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6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93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1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12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498-A543-4CFA-93B9-4DFABB503D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9DE-DDB3-4945-912F-55D82703ED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5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72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55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32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2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55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24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37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58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6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498-A543-4CFA-93B9-4DFABB503D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9DE-DDB3-4945-912F-55D82703ED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8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134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54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07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90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9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498-A543-4CFA-93B9-4DFABB503D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9DE-DDB3-4945-912F-55D82703E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498-A543-4CFA-93B9-4DFABB503D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9DE-DDB3-4945-912F-55D82703E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B0D1498-A543-4CFA-93B9-4DFABB503D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91159DE-DDB3-4945-912F-55D82703E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B0D1498-A543-4CFA-93B9-4DFABB503D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91159DE-DDB3-4945-912F-55D82703E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B0D1498-A543-4CFA-93B9-4DFABB503DB4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91159DE-DDB3-4945-912F-55D82703ED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7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8F31-4570-40F5-BDCD-3FED99C2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8053-5A30-4EAC-8C33-CB35D34EA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2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200800" cy="28803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kk-KZ" sz="3200" dirty="0"/>
              <a:t>А</a:t>
            </a:r>
            <a:r>
              <a:rPr lang="kk-KZ" sz="3200" dirty="0" smtClean="0"/>
              <a:t>та-аналармен және оқушылармен математикада жұмысты интербелсенді түрде жұмыс істеу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Интерактивные </a:t>
            </a:r>
            <a:r>
              <a:rPr lang="ru-RU" sz="3200" dirty="0" smtClean="0"/>
              <a:t>формы работы по математике с учащимися и родителями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509120"/>
            <a:ext cx="3024336" cy="1008112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Учитель математики ШЛ №20</a:t>
            </a:r>
          </a:p>
          <a:p>
            <a:pPr algn="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Харитонович Т.И. 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0691" y="142852"/>
            <a:ext cx="3070215" cy="306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73501">
            <a:off x="630002" y="1664360"/>
            <a:ext cx="3417246" cy="479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3637">
            <a:off x="5077991" y="1689703"/>
            <a:ext cx="3390259" cy="47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223749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6632"/>
            <a:ext cx="2666628" cy="30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2606">
            <a:off x="579453" y="1182749"/>
            <a:ext cx="3414864" cy="451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632">
            <a:off x="5214368" y="1116588"/>
            <a:ext cx="3408323" cy="48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451299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7533">
            <a:off x="862383" y="923952"/>
            <a:ext cx="3657606" cy="528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777754" cy="40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099641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58217"/>
            <a:ext cx="84296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2200" b="1" dirty="0">
                <a:solidFill>
                  <a:srgbClr val="0000CC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Результаты сдачи </a:t>
            </a:r>
            <a:r>
              <a:rPr lang="ru-RU" sz="2200" b="1" dirty="0" smtClean="0">
                <a:solidFill>
                  <a:srgbClr val="0000CC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ЕНТ </a:t>
            </a:r>
            <a:br>
              <a:rPr lang="ru-RU" sz="2200" b="1" dirty="0" smtClean="0">
                <a:solidFill>
                  <a:srgbClr val="0000CC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CC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Математика </a:t>
            </a:r>
            <a:endParaRPr lang="ru-RU" sz="2200" b="1" dirty="0">
              <a:solidFill>
                <a:srgbClr val="0000CC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Диаграмма 1"/>
          <p:cNvPicPr>
            <a:picLocks noChangeArrowheads="1"/>
          </p:cNvPicPr>
          <p:nvPr/>
        </p:nvPicPr>
        <p:blipFill>
          <a:blip r:embed="rId2" cstate="print"/>
          <a:srcRect b="-18"/>
          <a:stretch>
            <a:fillRect/>
          </a:stretch>
        </p:blipFill>
        <p:spPr bwMode="auto">
          <a:xfrm>
            <a:off x="107504" y="1142984"/>
            <a:ext cx="892899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704385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2204865"/>
            <a:ext cx="6231467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89" y="2924944"/>
            <a:ext cx="2747587" cy="159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7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1891" y="2204864"/>
            <a:ext cx="2376264" cy="36004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Профессор </a:t>
            </a:r>
            <a:r>
              <a:rPr lang="ru-RU" sz="2000" dirty="0" err="1" smtClean="0">
                <a:solidFill>
                  <a:schemeClr val="tx1"/>
                </a:solidFill>
              </a:rPr>
              <a:t>Левитас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704856" cy="1036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« Гораздо важнее - знание методов познания и преобразования мира»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75" y="2996952"/>
            <a:ext cx="313738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9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488832" cy="35283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      </a:t>
            </a:r>
            <a:br>
              <a:rPr lang="ru-RU" dirty="0"/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ориентация образовательных учреждений должна смениться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-ориентированным образованием, нацеленным на формирование у выпускника готовности эффективно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соорганизовывать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внутренние (знания, умения, ценности, психологические особенности и т.п.) и внешние (информационные, человеческие, материальные и т.п.) ресурсы для достижения поставленной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цели.Одним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приоритетов региональной системы образования должно стать достижение нового образовательного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результата–формирование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компетентностей учащихся.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943852"/>
            <a:ext cx="633670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Конкурентоспособность на современном рынке труда требует изменения целей образования.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99992" y="1756183"/>
            <a:ext cx="216024" cy="396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2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1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32848" cy="86895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400" dirty="0" smtClean="0"/>
              <a:t>Ключевые компетенции: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287" y="3156358"/>
            <a:ext cx="2141545" cy="3693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err="1" smtClean="0"/>
              <a:t>Самоменеджмент</a:t>
            </a:r>
            <a:endParaRPr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254761" y="3171746"/>
            <a:ext cx="198964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Коммуникативная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14529" y="3156357"/>
            <a:ext cx="21095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Информационная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8160724">
            <a:off x="1825950" y="2377328"/>
            <a:ext cx="1080120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42855" y="2072138"/>
            <a:ext cx="8350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1869">
            <a:off x="4222024" y="2175011"/>
            <a:ext cx="748028" cy="72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1224136" cy="195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0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416824" cy="12024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Для формирования информационной компетенции способствуют такие методы обучения, как: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029" y="2060848"/>
            <a:ext cx="7146371" cy="1405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с книгой и учебником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-наглядные и практические методы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с компьютером.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616755"/>
            <a:ext cx="741682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Формированию коммуникативной компетентности способствуют такие методы обучения, как: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352330"/>
            <a:ext cx="712879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-беседа;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-собеседования;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-дискуссия.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компетенций в решении проблем в наибольшей степени способствуют следующие методы обучения: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21"/>
            <a:ext cx="7128792" cy="194421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 «мозгового штурма», проблемное обучение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-«круглый стол», метод «мозговая атака»,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 анализа конкретной ситуации,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-пресс-конференция ,проектный метод, портфолио и др.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93298" y="2132856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092276" y="4730757"/>
            <a:ext cx="1086609" cy="150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6912768" cy="374441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компетенций учащихся способствуют не только уроки, но и вся внеклассная работа по предмету- это кружковая работа, спец. курсы по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момент разработано 2 кружковых занятия: «Закономерности окружающего мира», «Эрудит» и 6 спец. курсов: « Решение задач с параметрами» (10-11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«Специальные методы решения задач»(8-9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«Практикум по решению задач»(11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«Практикум по решению задач»(8-9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«Графики и функции»(10-11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«Дифференцирование и интегрирование»(10-11кл.). Из них рецензированы – 5.</a:t>
            </a:r>
          </a:p>
        </p:txBody>
      </p:sp>
    </p:spTree>
    <p:extLst>
      <p:ext uri="{BB962C8B-B14F-4D97-AF65-F5344CB8AC3E}">
        <p14:creationId xmlns:p14="http://schemas.microsoft.com/office/powerpoint/2010/main" val="29961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908720"/>
            <a:ext cx="6768752" cy="712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0497" y="1700808"/>
            <a:ext cx="7200800" cy="41857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</a:rPr>
              <a:t>2010 </a:t>
            </a:r>
            <a:r>
              <a:rPr lang="ru-RU" sz="1400" b="1" dirty="0" smtClean="0">
                <a:solidFill>
                  <a:schemeClr val="tx1"/>
                </a:solidFill>
              </a:rPr>
              <a:t>год:</a:t>
            </a:r>
            <a:endParaRPr lang="ru-RU" sz="1400" b="1" dirty="0">
              <a:solidFill>
                <a:schemeClr val="tx1"/>
              </a:solidFill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Участие  в городском конкурсе проектов среди школьников. Тема: «Цифры и числа управляют миром» (Аскар </a:t>
            </a:r>
            <a:r>
              <a:rPr lang="ru-RU" sz="1400" b="1" dirty="0" err="1">
                <a:solidFill>
                  <a:schemeClr val="tx1"/>
                </a:solidFill>
              </a:rPr>
              <a:t>Асель</a:t>
            </a:r>
            <a:r>
              <a:rPr lang="ru-RU" sz="1400" b="1" dirty="0">
                <a:solidFill>
                  <a:schemeClr val="tx1"/>
                </a:solidFill>
              </a:rPr>
              <a:t>, 9 класс);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</a:rPr>
              <a:t>2011 год:</a:t>
            </a:r>
            <a:endParaRPr lang="ru-RU" sz="1400" b="1" dirty="0">
              <a:solidFill>
                <a:schemeClr val="tx1"/>
              </a:solidFill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II место на городской 49-й </a:t>
            </a:r>
            <a:r>
              <a:rPr lang="ru-RU" sz="1400" b="1" dirty="0" err="1">
                <a:solidFill>
                  <a:schemeClr val="tx1"/>
                </a:solidFill>
              </a:rPr>
              <a:t>олипиаде</a:t>
            </a:r>
            <a:r>
              <a:rPr lang="ru-RU" sz="1400" b="1" dirty="0">
                <a:solidFill>
                  <a:schemeClr val="tx1"/>
                </a:solidFill>
              </a:rPr>
              <a:t> по математике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    (</a:t>
            </a:r>
            <a:r>
              <a:rPr lang="ru-RU" sz="1400" b="1" dirty="0" err="1">
                <a:solidFill>
                  <a:schemeClr val="tx1"/>
                </a:solidFill>
              </a:rPr>
              <a:t>Уахитов</a:t>
            </a:r>
            <a:r>
              <a:rPr lang="ru-RU" sz="1400" b="1" dirty="0">
                <a:solidFill>
                  <a:schemeClr val="tx1"/>
                </a:solidFill>
              </a:rPr>
              <a:t> А., 8 класс);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II </a:t>
            </a:r>
            <a:r>
              <a:rPr lang="ru-RU" sz="1400" b="1" dirty="0">
                <a:solidFill>
                  <a:schemeClr val="tx1"/>
                </a:solidFill>
              </a:rPr>
              <a:t>место в VII – научно-практической конференции школьников школы-лицея№20;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    Тема: «Симметрия вокруг нас» (Струкова Л., 8 класс);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2012 г.: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   I </a:t>
            </a:r>
            <a:r>
              <a:rPr lang="ru-RU" sz="1400" b="1" dirty="0">
                <a:solidFill>
                  <a:schemeClr val="tx1"/>
                </a:solidFill>
              </a:rPr>
              <a:t>место на городской 50-ой олимпиаде по математике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    (</a:t>
            </a:r>
            <a:r>
              <a:rPr lang="ru-RU" sz="1400" b="1" dirty="0" err="1">
                <a:solidFill>
                  <a:schemeClr val="tx1"/>
                </a:solidFill>
              </a:rPr>
              <a:t>Уахитов</a:t>
            </a:r>
            <a:r>
              <a:rPr lang="ru-RU" sz="1400" b="1" dirty="0">
                <a:solidFill>
                  <a:schemeClr val="tx1"/>
                </a:solidFill>
              </a:rPr>
              <a:t> А., 9 класс); III место на городской 50-ой олимпиаде по математике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    (</a:t>
            </a:r>
            <a:r>
              <a:rPr lang="ru-RU" sz="1400" b="1" dirty="0" err="1">
                <a:solidFill>
                  <a:schemeClr val="tx1"/>
                </a:solidFill>
              </a:rPr>
              <a:t>Байсеитова</a:t>
            </a:r>
            <a:r>
              <a:rPr lang="ru-RU" sz="1400" b="1" dirty="0">
                <a:solidFill>
                  <a:schemeClr val="tx1"/>
                </a:solidFill>
              </a:rPr>
              <a:t> Д., 9 класс). 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2013 г.: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   </a:t>
            </a:r>
            <a:r>
              <a:rPr lang="en-US" sz="1400" b="1" dirty="0" smtClean="0">
                <a:solidFill>
                  <a:schemeClr val="tx1"/>
                </a:solidFill>
              </a:rPr>
              <a:t>III </a:t>
            </a:r>
            <a:r>
              <a:rPr lang="kk-KZ" sz="1400" b="1" dirty="0" smtClean="0">
                <a:solidFill>
                  <a:schemeClr val="tx1"/>
                </a:solidFill>
              </a:rPr>
              <a:t>место в Республиканском и </a:t>
            </a:r>
            <a:r>
              <a:rPr lang="en-US" sz="1400" b="1" dirty="0" smtClean="0">
                <a:solidFill>
                  <a:schemeClr val="tx1"/>
                </a:solidFill>
              </a:rPr>
              <a:t>III </a:t>
            </a:r>
            <a:r>
              <a:rPr lang="ru-RU" sz="1400" b="1" dirty="0" smtClean="0">
                <a:solidFill>
                  <a:schemeClr val="tx1"/>
                </a:solidFill>
              </a:rPr>
              <a:t>место в Международном</a:t>
            </a:r>
            <a:r>
              <a:rPr lang="kk-KZ" sz="1400" b="1" dirty="0" smtClean="0">
                <a:solidFill>
                  <a:schemeClr val="tx1"/>
                </a:solidFill>
              </a:rPr>
              <a:t> конкурсе проектов школьников Аскар Асель(11 кл.)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94</TotalTime>
  <Words>168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Кнопка</vt:lpstr>
      <vt:lpstr>Тема Office</vt:lpstr>
      <vt:lpstr>1_Тема Office</vt:lpstr>
      <vt:lpstr>2_Тема Office</vt:lpstr>
      <vt:lpstr>3_Тема Office</vt:lpstr>
      <vt:lpstr>  Ата-аналармен және оқушылармен математикада жұмысты интербелсенді түрде жұмыс істеу   Интерактивные формы работы по математике с учащимися и родителями</vt:lpstr>
      <vt:lpstr>Профессор Левитас</vt:lpstr>
      <vt:lpstr>Презентация PowerPoint</vt:lpstr>
      <vt:lpstr>Презентация PowerPoint</vt:lpstr>
      <vt:lpstr>Ключевые компетенции:</vt:lpstr>
      <vt:lpstr>Для формирования информационной компетенции способствуют такие методы обучения, как:</vt:lpstr>
      <vt:lpstr>Формированию компетенций в решении проблем в наибольшей степени способствуют следующие методы обучения:</vt:lpstr>
      <vt:lpstr>Формированию компетенций учащихся способствуют не только уроки, но и вся внеклассная работа по предмету- это кружковая работа, спец. курсы по предмету.   На данный момент разработано 2 кружковых занятия: «Закономерности окружающего мира», «Эрудит» и 6 спец. курсов: « Решение задач с параметрами» (10-11 кл.), «Специальные методы решения задач»(8-9 кл.), «Практикум по решению задач»(11 кл.), «Практикум по решению задач»(8-9 кл.), «Графики и функции»(10-11 кл.), «Дифференцирование и интегрирование»(10-11кл.). Из них рецензированы – 5.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сдачи ЕНТ  Математика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формы работы по математике с учащимися и родителями</dc:title>
  <dc:creator>1</dc:creator>
  <cp:lastModifiedBy>Жиренова</cp:lastModifiedBy>
  <cp:revision>11</cp:revision>
  <dcterms:created xsi:type="dcterms:W3CDTF">2014-01-27T04:21:35Z</dcterms:created>
  <dcterms:modified xsi:type="dcterms:W3CDTF">2014-04-07T08:08:36Z</dcterms:modified>
</cp:coreProperties>
</file>