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7" r:id="rId25"/>
    <p:sldId id="288" r:id="rId26"/>
    <p:sldId id="284" r:id="rId27"/>
    <p:sldId id="289" r:id="rId28"/>
    <p:sldId id="285" r:id="rId29"/>
    <p:sldId id="286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F2052D-D843-476F-9E87-20D897F13C53}">
          <p14:sldIdLst>
            <p14:sldId id="256"/>
            <p14:sldId id="257"/>
            <p14:sldId id="258"/>
            <p14:sldId id="263"/>
            <p14:sldId id="265"/>
          </p14:sldIdLst>
        </p14:section>
        <p14:section name="Раздел без заголовка" id="{0BC99A73-D72C-4F05-ACE3-DE26C91D49B1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7"/>
            <p14:sldId id="288"/>
            <p14:sldId id="284"/>
            <p14:sldId id="289"/>
            <p14:sldId id="285"/>
            <p14:sldId id="286"/>
            <p14:sldId id="290"/>
            <p14:sldId id="291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51CA7-AA99-4E87-AF9F-CFC3F39CF6CE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865BC-A171-4E6A-972F-A289AB98A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1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65BC-A171-4E6A-972F-A289AB98A5A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7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65BC-A171-4E6A-972F-A289AB98A5A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8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ic.ipicture.ru/uploads/081007/ux4Ag6P3ff.p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ульти уроки\ФОНЫ\школьные\9f6201301ab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D:\мульти уроки\ФОНЫ\школьные\891028f0eb4f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8215370" cy="5239602"/>
          </a:xfrm>
          <a:prstGeom prst="rect">
            <a:avLst/>
          </a:prstGeom>
          <a:noFill/>
        </p:spPr>
      </p:pic>
      <p:pic>
        <p:nvPicPr>
          <p:cNvPr id="15" name="Picture 10" descr="C:\Documents and Settings\Администратор\Рабочий стол\Электронка\64557903c638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3927503">
            <a:off x="-34950" y="591185"/>
            <a:ext cx="1071570" cy="9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C:\Documents and Settings\Администратор\Рабочий стол\Электронка\343daf36c467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6324194">
            <a:off x="88028" y="3042329"/>
            <a:ext cx="891867" cy="86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 userDrawn="1"/>
        </p:nvSpPr>
        <p:spPr>
          <a:xfrm rot="21102161">
            <a:off x="62032" y="1844385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 rot="1233620">
            <a:off x="190240" y="3646859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÷</a:t>
            </a:r>
            <a:endParaRPr lang="ru-RU" sz="7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857232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8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10" descr="C:\Documents and Settings\Администратор\Рабочий стол\Электронка\64557903c638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8710109">
            <a:off x="8113071" y="4004544"/>
            <a:ext cx="1071570" cy="9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Картинка 145 из 3346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500570"/>
            <a:ext cx="20574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C:\Documents and Settings\Администратор\Рабочий стол\Электронка\cf5a34b5b136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20818884">
            <a:off x="7871241" y="115476"/>
            <a:ext cx="1157283" cy="11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 userDrawn="1"/>
        </p:nvSpPr>
        <p:spPr>
          <a:xfrm>
            <a:off x="8429652" y="12858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8614689" y="271462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0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×</a:t>
            </a:r>
            <a:endParaRPr lang="ru-RU" sz="5400" b="1" i="0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11" descr="C:\Documents and Settings\Администратор\Рабочий стол\Электронка\343daf36c467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8036202">
            <a:off x="7938763" y="2101042"/>
            <a:ext cx="891867" cy="86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 userDrawn="1"/>
        </p:nvSpPr>
        <p:spPr>
          <a:xfrm rot="21102161">
            <a:off x="7344960" y="5324648"/>
            <a:ext cx="1587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+b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" name="Picture 10" descr="C:\Documents and Settings\Администратор\Рабочий стол\Электронка\64557903c638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3927503">
            <a:off x="6394470" y="5645353"/>
            <a:ext cx="1071570" cy="9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мульти уроки\ФОНЫ\школьные\9f6201301ab4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Documents and Settings\Администратор\Рабочий стол\Рисунок1.png"/>
          <p:cNvPicPr>
            <a:picLocks noChangeAspect="1" noChangeArrowheads="1"/>
          </p:cNvPicPr>
          <p:nvPr userDrawn="1"/>
        </p:nvPicPr>
        <p:blipFill>
          <a:blip r:embed="rId14" cstate="print"/>
          <a:srcRect l="24660" r="13698" b="1901"/>
          <a:stretch>
            <a:fillRect/>
          </a:stretch>
        </p:blipFill>
        <p:spPr bwMode="auto">
          <a:xfrm>
            <a:off x="0" y="142852"/>
            <a:ext cx="714348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proshkolu.ru/user/Olg-a-ndreevna/file/1666768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kurer-sreda.ru/files/galaber/2009/11/index-600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hyperlink" Target="http://www.proshkolu.ru/user/latypowa77/file/1924334/" TargetMode="External"/><Relationship Id="rId3" Type="http://schemas.openxmlformats.org/officeDocument/2006/relationships/hyperlink" Target="http://www.proshkolu.ru/user/valent5/file/2143133/" TargetMode="External"/><Relationship Id="rId7" Type="http://schemas.openxmlformats.org/officeDocument/2006/relationships/hyperlink" Target="http://www.proshkolu.ru/user/sverdlovchanka/file/1568660/" TargetMode="External"/><Relationship Id="rId12" Type="http://schemas.openxmlformats.org/officeDocument/2006/relationships/image" Target="../media/image3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11" Type="http://schemas.openxmlformats.org/officeDocument/2006/relationships/hyperlink" Target="http://www.proshkolu.ru/user/sverdlovchanka/file/1631989/" TargetMode="External"/><Relationship Id="rId5" Type="http://schemas.openxmlformats.org/officeDocument/2006/relationships/hyperlink" Target="http://www.proshkolu.ru/user/valent5/file/2075097/" TargetMode="External"/><Relationship Id="rId10" Type="http://schemas.openxmlformats.org/officeDocument/2006/relationships/image" Target="../media/image33.gif"/><Relationship Id="rId4" Type="http://schemas.openxmlformats.org/officeDocument/2006/relationships/image" Target="../media/image30.gif"/><Relationship Id="rId9" Type="http://schemas.openxmlformats.org/officeDocument/2006/relationships/hyperlink" Target="http://www.proshkolu.ru/user/sverdlovchanka/file/1568638/" TargetMode="External"/><Relationship Id="rId14" Type="http://schemas.openxmlformats.org/officeDocument/2006/relationships/image" Target="../media/image3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www.proshkolu.ru/user/valent5/file/221865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www.proshkolu.ru/user/valent5/file/2044703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48908" y="1196752"/>
            <a:ext cx="70959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Қызықты есептер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Занимательные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задачи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214290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Четыре гири весят 40 кг. Определи вес самой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тяжёлой,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если каждая следующая в три раза тяжелее предыдущей.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988840"/>
            <a:ext cx="8245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Century Schoolbook" pitchFamily="18" charset="0"/>
              </a:rPr>
              <a:t>Пусть </a:t>
            </a:r>
            <a:r>
              <a:rPr lang="ru-RU" sz="2400" b="1" dirty="0" err="1" smtClean="0">
                <a:solidFill>
                  <a:srgbClr val="008000"/>
                </a:solidFill>
                <a:latin typeface="Century Schoolbook" pitchFamily="18" charset="0"/>
              </a:rPr>
              <a:t>х</a:t>
            </a:r>
            <a:r>
              <a:rPr lang="ru-RU" sz="2400" b="1" dirty="0" smtClean="0">
                <a:solidFill>
                  <a:srgbClr val="008000"/>
                </a:solidFill>
                <a:latin typeface="Century Schoolbook" pitchFamily="18" charset="0"/>
              </a:rPr>
              <a:t> кг – самая лёгкая гиря . Тогда 3х кг – следующая гиря , 9х кг – средняя гиря, а тяжёлая – 27х кг. Известно что все 4 гири весят – 40 кг. </a:t>
            </a:r>
            <a:endParaRPr lang="ru-RU" sz="24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189169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>
                <a:solidFill>
                  <a:srgbClr val="008000"/>
                </a:solidFill>
                <a:latin typeface="Century Schoolbook" pitchFamily="18" charset="0"/>
              </a:rPr>
              <a:t>1</a:t>
            </a:r>
            <a:r>
              <a:rPr lang="ru-RU" sz="2400" b="1" dirty="0" smtClean="0">
                <a:solidFill>
                  <a:srgbClr val="008000"/>
                </a:solidFill>
                <a:latin typeface="Century Schoolbook" pitchFamily="18" charset="0"/>
              </a:rPr>
              <a:t>) х + 3х + 9х + 27х = 40</a:t>
            </a:r>
          </a:p>
          <a:p>
            <a:r>
              <a:rPr lang="ru-RU" sz="2400" b="1" dirty="0">
                <a:solidFill>
                  <a:srgbClr val="008000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Century Schoolbook" pitchFamily="18" charset="0"/>
              </a:rPr>
              <a:t>    40х = 40</a:t>
            </a:r>
            <a:endParaRPr lang="ru-RU" sz="24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r>
              <a:rPr lang="ru-RU" sz="2400" b="1" dirty="0" smtClean="0">
                <a:solidFill>
                  <a:srgbClr val="008000"/>
                </a:solidFill>
                <a:latin typeface="Century Schoolbook" pitchFamily="18" charset="0"/>
              </a:rPr>
              <a:t>      х = 1</a:t>
            </a:r>
          </a:p>
          <a:p>
            <a:r>
              <a:rPr lang="ru-RU" sz="2400" b="1" dirty="0" smtClean="0">
                <a:solidFill>
                  <a:srgbClr val="008000"/>
                </a:solidFill>
                <a:latin typeface="Century Schoolbook" pitchFamily="18" charset="0"/>
              </a:rPr>
              <a:t>1 кг – весит самая лёгкая гиря</a:t>
            </a:r>
            <a:r>
              <a:rPr lang="ru-RU" sz="2400" b="1" dirty="0" smtClean="0">
                <a:solidFill>
                  <a:srgbClr val="003300"/>
                </a:solidFill>
                <a:latin typeface="Century Schoolbook" pitchFamily="18" charset="0"/>
              </a:rPr>
              <a:t> .</a:t>
            </a:r>
            <a:endParaRPr lang="ru-RU" sz="24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795237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>
                <a:solidFill>
                  <a:srgbClr val="008000"/>
                </a:solidFill>
                <a:latin typeface="Century Schoolbook" pitchFamily="18" charset="0"/>
              </a:rPr>
              <a:t>2</a:t>
            </a:r>
            <a:r>
              <a:rPr lang="ru-RU" sz="2400" b="1" dirty="0" smtClean="0">
                <a:solidFill>
                  <a:srgbClr val="008000"/>
                </a:solidFill>
                <a:latin typeface="Century Schoolbook" pitchFamily="18" charset="0"/>
              </a:rPr>
              <a:t>) 1 * 3 = 3 (кг) – лёгкая гиря .</a:t>
            </a:r>
          </a:p>
          <a:p>
            <a:r>
              <a:rPr lang="ru-RU" sz="2400" b="1" dirty="0">
                <a:solidFill>
                  <a:srgbClr val="008000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Century Schoolbook" pitchFamily="18" charset="0"/>
              </a:rPr>
              <a:t>3) 1 * 9 = 9 (кг) – средняя по весу гиря .</a:t>
            </a:r>
          </a:p>
          <a:p>
            <a:r>
              <a:rPr lang="ru-RU" sz="2400" b="1" dirty="0">
                <a:solidFill>
                  <a:srgbClr val="008000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Century Schoolbook" pitchFamily="18" charset="0"/>
              </a:rPr>
              <a:t>4) 1 * 27 = 27 (кг) – тяжёлая гиря .</a:t>
            </a:r>
          </a:p>
          <a:p>
            <a:endParaRPr lang="ru-RU" sz="24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Ответ : 27 кг  .  </a:t>
            </a:r>
          </a:p>
        </p:txBody>
      </p:sp>
      <p:sp>
        <p:nvSpPr>
          <p:cNvPr id="8" name="Freeform 21"/>
          <p:cNvSpPr>
            <a:spLocks/>
          </p:cNvSpPr>
          <p:nvPr/>
        </p:nvSpPr>
        <p:spPr bwMode="auto">
          <a:xfrm>
            <a:off x="5580112" y="3040087"/>
            <a:ext cx="857256" cy="1189031"/>
          </a:xfrm>
          <a:custGeom>
            <a:avLst/>
            <a:gdLst/>
            <a:ahLst/>
            <a:cxnLst>
              <a:cxn ang="0">
                <a:pos x="272" y="804"/>
              </a:cxn>
              <a:cxn ang="0">
                <a:pos x="98" y="798"/>
              </a:cxn>
              <a:cxn ang="0">
                <a:pos x="20" y="744"/>
              </a:cxn>
              <a:cxn ang="0">
                <a:pos x="2" y="576"/>
              </a:cxn>
              <a:cxn ang="0">
                <a:pos x="20" y="270"/>
              </a:cxn>
              <a:cxn ang="0">
                <a:pos x="122" y="204"/>
              </a:cxn>
              <a:cxn ang="0">
                <a:pos x="164" y="162"/>
              </a:cxn>
              <a:cxn ang="0">
                <a:pos x="104" y="108"/>
              </a:cxn>
              <a:cxn ang="0">
                <a:pos x="80" y="48"/>
              </a:cxn>
              <a:cxn ang="0">
                <a:pos x="158" y="6"/>
              </a:cxn>
              <a:cxn ang="0">
                <a:pos x="315" y="12"/>
              </a:cxn>
              <a:cxn ang="0">
                <a:pos x="422" y="42"/>
              </a:cxn>
              <a:cxn ang="0">
                <a:pos x="422" y="90"/>
              </a:cxn>
              <a:cxn ang="0">
                <a:pos x="356" y="162"/>
              </a:cxn>
              <a:cxn ang="0">
                <a:pos x="392" y="204"/>
              </a:cxn>
              <a:cxn ang="0">
                <a:pos x="494" y="240"/>
              </a:cxn>
              <a:cxn ang="0">
                <a:pos x="518" y="432"/>
              </a:cxn>
              <a:cxn ang="0">
                <a:pos x="519" y="564"/>
              </a:cxn>
              <a:cxn ang="0">
                <a:pos x="502" y="750"/>
              </a:cxn>
              <a:cxn ang="0">
                <a:pos x="434" y="798"/>
              </a:cxn>
              <a:cxn ang="0">
                <a:pos x="284" y="804"/>
              </a:cxn>
            </a:cxnLst>
            <a:rect l="0" t="0" r="r" b="b"/>
            <a:pathLst>
              <a:path w="522" h="808">
                <a:moveTo>
                  <a:pt x="272" y="804"/>
                </a:moveTo>
                <a:cubicBezTo>
                  <a:pt x="243" y="804"/>
                  <a:pt x="140" y="808"/>
                  <a:pt x="98" y="798"/>
                </a:cubicBezTo>
                <a:cubicBezTo>
                  <a:pt x="56" y="788"/>
                  <a:pt x="36" y="781"/>
                  <a:pt x="20" y="744"/>
                </a:cubicBezTo>
                <a:cubicBezTo>
                  <a:pt x="4" y="707"/>
                  <a:pt x="2" y="655"/>
                  <a:pt x="2" y="576"/>
                </a:cubicBezTo>
                <a:cubicBezTo>
                  <a:pt x="2" y="497"/>
                  <a:pt x="0" y="332"/>
                  <a:pt x="20" y="270"/>
                </a:cubicBezTo>
                <a:cubicBezTo>
                  <a:pt x="40" y="208"/>
                  <a:pt x="98" y="222"/>
                  <a:pt x="122" y="204"/>
                </a:cubicBezTo>
                <a:cubicBezTo>
                  <a:pt x="146" y="186"/>
                  <a:pt x="167" y="178"/>
                  <a:pt x="164" y="162"/>
                </a:cubicBezTo>
                <a:cubicBezTo>
                  <a:pt x="161" y="146"/>
                  <a:pt x="118" y="127"/>
                  <a:pt x="104" y="108"/>
                </a:cubicBezTo>
                <a:cubicBezTo>
                  <a:pt x="90" y="89"/>
                  <a:pt x="71" y="65"/>
                  <a:pt x="80" y="48"/>
                </a:cubicBezTo>
                <a:cubicBezTo>
                  <a:pt x="89" y="31"/>
                  <a:pt x="119" y="12"/>
                  <a:pt x="158" y="6"/>
                </a:cubicBezTo>
                <a:cubicBezTo>
                  <a:pt x="197" y="0"/>
                  <a:pt x="271" y="6"/>
                  <a:pt x="315" y="12"/>
                </a:cubicBezTo>
                <a:cubicBezTo>
                  <a:pt x="359" y="18"/>
                  <a:pt x="404" y="29"/>
                  <a:pt x="422" y="42"/>
                </a:cubicBezTo>
                <a:cubicBezTo>
                  <a:pt x="440" y="55"/>
                  <a:pt x="433" y="70"/>
                  <a:pt x="422" y="90"/>
                </a:cubicBezTo>
                <a:cubicBezTo>
                  <a:pt x="411" y="110"/>
                  <a:pt x="361" y="143"/>
                  <a:pt x="356" y="162"/>
                </a:cubicBezTo>
                <a:cubicBezTo>
                  <a:pt x="351" y="181"/>
                  <a:pt x="369" y="191"/>
                  <a:pt x="392" y="204"/>
                </a:cubicBezTo>
                <a:cubicBezTo>
                  <a:pt x="415" y="217"/>
                  <a:pt x="473" y="202"/>
                  <a:pt x="494" y="240"/>
                </a:cubicBezTo>
                <a:cubicBezTo>
                  <a:pt x="515" y="278"/>
                  <a:pt x="514" y="378"/>
                  <a:pt x="518" y="432"/>
                </a:cubicBezTo>
                <a:cubicBezTo>
                  <a:pt x="522" y="486"/>
                  <a:pt x="522" y="511"/>
                  <a:pt x="519" y="564"/>
                </a:cubicBezTo>
                <a:cubicBezTo>
                  <a:pt x="516" y="617"/>
                  <a:pt x="516" y="711"/>
                  <a:pt x="502" y="750"/>
                </a:cubicBezTo>
                <a:cubicBezTo>
                  <a:pt x="488" y="789"/>
                  <a:pt x="470" y="789"/>
                  <a:pt x="434" y="798"/>
                </a:cubicBezTo>
                <a:cubicBezTo>
                  <a:pt x="398" y="807"/>
                  <a:pt x="315" y="803"/>
                  <a:pt x="284" y="804"/>
                </a:cubicBezTo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333333"/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6429388" y="3643314"/>
            <a:ext cx="702980" cy="860106"/>
          </a:xfrm>
          <a:custGeom>
            <a:avLst/>
            <a:gdLst/>
            <a:ahLst/>
            <a:cxnLst>
              <a:cxn ang="0">
                <a:pos x="272" y="804"/>
              </a:cxn>
              <a:cxn ang="0">
                <a:pos x="98" y="798"/>
              </a:cxn>
              <a:cxn ang="0">
                <a:pos x="20" y="744"/>
              </a:cxn>
              <a:cxn ang="0">
                <a:pos x="2" y="576"/>
              </a:cxn>
              <a:cxn ang="0">
                <a:pos x="20" y="270"/>
              </a:cxn>
              <a:cxn ang="0">
                <a:pos x="122" y="204"/>
              </a:cxn>
              <a:cxn ang="0">
                <a:pos x="164" y="162"/>
              </a:cxn>
              <a:cxn ang="0">
                <a:pos x="104" y="108"/>
              </a:cxn>
              <a:cxn ang="0">
                <a:pos x="80" y="48"/>
              </a:cxn>
              <a:cxn ang="0">
                <a:pos x="158" y="6"/>
              </a:cxn>
              <a:cxn ang="0">
                <a:pos x="315" y="12"/>
              </a:cxn>
              <a:cxn ang="0">
                <a:pos x="422" y="42"/>
              </a:cxn>
              <a:cxn ang="0">
                <a:pos x="422" y="90"/>
              </a:cxn>
              <a:cxn ang="0">
                <a:pos x="356" y="162"/>
              </a:cxn>
              <a:cxn ang="0">
                <a:pos x="392" y="204"/>
              </a:cxn>
              <a:cxn ang="0">
                <a:pos x="494" y="240"/>
              </a:cxn>
              <a:cxn ang="0">
                <a:pos x="518" y="432"/>
              </a:cxn>
              <a:cxn ang="0">
                <a:pos x="519" y="564"/>
              </a:cxn>
              <a:cxn ang="0">
                <a:pos x="502" y="750"/>
              </a:cxn>
              <a:cxn ang="0">
                <a:pos x="434" y="798"/>
              </a:cxn>
              <a:cxn ang="0">
                <a:pos x="284" y="804"/>
              </a:cxn>
            </a:cxnLst>
            <a:rect l="0" t="0" r="r" b="b"/>
            <a:pathLst>
              <a:path w="522" h="808">
                <a:moveTo>
                  <a:pt x="272" y="804"/>
                </a:moveTo>
                <a:cubicBezTo>
                  <a:pt x="243" y="804"/>
                  <a:pt x="140" y="808"/>
                  <a:pt x="98" y="798"/>
                </a:cubicBezTo>
                <a:cubicBezTo>
                  <a:pt x="56" y="788"/>
                  <a:pt x="36" y="781"/>
                  <a:pt x="20" y="744"/>
                </a:cubicBezTo>
                <a:cubicBezTo>
                  <a:pt x="4" y="707"/>
                  <a:pt x="2" y="655"/>
                  <a:pt x="2" y="576"/>
                </a:cubicBezTo>
                <a:cubicBezTo>
                  <a:pt x="2" y="497"/>
                  <a:pt x="0" y="332"/>
                  <a:pt x="20" y="270"/>
                </a:cubicBezTo>
                <a:cubicBezTo>
                  <a:pt x="40" y="208"/>
                  <a:pt x="98" y="222"/>
                  <a:pt x="122" y="204"/>
                </a:cubicBezTo>
                <a:cubicBezTo>
                  <a:pt x="146" y="186"/>
                  <a:pt x="167" y="178"/>
                  <a:pt x="164" y="162"/>
                </a:cubicBezTo>
                <a:cubicBezTo>
                  <a:pt x="161" y="146"/>
                  <a:pt x="118" y="127"/>
                  <a:pt x="104" y="108"/>
                </a:cubicBezTo>
                <a:cubicBezTo>
                  <a:pt x="90" y="89"/>
                  <a:pt x="71" y="65"/>
                  <a:pt x="80" y="48"/>
                </a:cubicBezTo>
                <a:cubicBezTo>
                  <a:pt x="89" y="31"/>
                  <a:pt x="119" y="12"/>
                  <a:pt x="158" y="6"/>
                </a:cubicBezTo>
                <a:cubicBezTo>
                  <a:pt x="197" y="0"/>
                  <a:pt x="271" y="6"/>
                  <a:pt x="315" y="12"/>
                </a:cubicBezTo>
                <a:cubicBezTo>
                  <a:pt x="359" y="18"/>
                  <a:pt x="404" y="29"/>
                  <a:pt x="422" y="42"/>
                </a:cubicBezTo>
                <a:cubicBezTo>
                  <a:pt x="440" y="55"/>
                  <a:pt x="433" y="70"/>
                  <a:pt x="422" y="90"/>
                </a:cubicBezTo>
                <a:cubicBezTo>
                  <a:pt x="411" y="110"/>
                  <a:pt x="361" y="143"/>
                  <a:pt x="356" y="162"/>
                </a:cubicBezTo>
                <a:cubicBezTo>
                  <a:pt x="351" y="181"/>
                  <a:pt x="369" y="191"/>
                  <a:pt x="392" y="204"/>
                </a:cubicBezTo>
                <a:cubicBezTo>
                  <a:pt x="415" y="217"/>
                  <a:pt x="473" y="202"/>
                  <a:pt x="494" y="240"/>
                </a:cubicBezTo>
                <a:cubicBezTo>
                  <a:pt x="515" y="278"/>
                  <a:pt x="514" y="378"/>
                  <a:pt x="518" y="432"/>
                </a:cubicBezTo>
                <a:cubicBezTo>
                  <a:pt x="522" y="486"/>
                  <a:pt x="522" y="511"/>
                  <a:pt x="519" y="564"/>
                </a:cubicBezTo>
                <a:cubicBezTo>
                  <a:pt x="516" y="617"/>
                  <a:pt x="516" y="711"/>
                  <a:pt x="502" y="750"/>
                </a:cubicBezTo>
                <a:cubicBezTo>
                  <a:pt x="488" y="789"/>
                  <a:pt x="470" y="789"/>
                  <a:pt x="434" y="798"/>
                </a:cubicBezTo>
                <a:cubicBezTo>
                  <a:pt x="398" y="807"/>
                  <a:pt x="315" y="803"/>
                  <a:pt x="284" y="804"/>
                </a:cubicBezTo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333333"/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Freeform 21"/>
          <p:cNvSpPr>
            <a:spLocks/>
          </p:cNvSpPr>
          <p:nvPr/>
        </p:nvSpPr>
        <p:spPr bwMode="auto">
          <a:xfrm>
            <a:off x="7120401" y="4082927"/>
            <a:ext cx="560674" cy="698281"/>
          </a:xfrm>
          <a:custGeom>
            <a:avLst/>
            <a:gdLst/>
            <a:ahLst/>
            <a:cxnLst>
              <a:cxn ang="0">
                <a:pos x="272" y="804"/>
              </a:cxn>
              <a:cxn ang="0">
                <a:pos x="98" y="798"/>
              </a:cxn>
              <a:cxn ang="0">
                <a:pos x="20" y="744"/>
              </a:cxn>
              <a:cxn ang="0">
                <a:pos x="2" y="576"/>
              </a:cxn>
              <a:cxn ang="0">
                <a:pos x="20" y="270"/>
              </a:cxn>
              <a:cxn ang="0">
                <a:pos x="122" y="204"/>
              </a:cxn>
              <a:cxn ang="0">
                <a:pos x="164" y="162"/>
              </a:cxn>
              <a:cxn ang="0">
                <a:pos x="104" y="108"/>
              </a:cxn>
              <a:cxn ang="0">
                <a:pos x="80" y="48"/>
              </a:cxn>
              <a:cxn ang="0">
                <a:pos x="158" y="6"/>
              </a:cxn>
              <a:cxn ang="0">
                <a:pos x="315" y="12"/>
              </a:cxn>
              <a:cxn ang="0">
                <a:pos x="422" y="42"/>
              </a:cxn>
              <a:cxn ang="0">
                <a:pos x="422" y="90"/>
              </a:cxn>
              <a:cxn ang="0">
                <a:pos x="356" y="162"/>
              </a:cxn>
              <a:cxn ang="0">
                <a:pos x="392" y="204"/>
              </a:cxn>
              <a:cxn ang="0">
                <a:pos x="494" y="240"/>
              </a:cxn>
              <a:cxn ang="0">
                <a:pos x="518" y="432"/>
              </a:cxn>
              <a:cxn ang="0">
                <a:pos x="519" y="564"/>
              </a:cxn>
              <a:cxn ang="0">
                <a:pos x="502" y="750"/>
              </a:cxn>
              <a:cxn ang="0">
                <a:pos x="434" y="798"/>
              </a:cxn>
              <a:cxn ang="0">
                <a:pos x="284" y="804"/>
              </a:cxn>
            </a:cxnLst>
            <a:rect l="0" t="0" r="r" b="b"/>
            <a:pathLst>
              <a:path w="522" h="808">
                <a:moveTo>
                  <a:pt x="272" y="804"/>
                </a:moveTo>
                <a:cubicBezTo>
                  <a:pt x="243" y="804"/>
                  <a:pt x="140" y="808"/>
                  <a:pt x="98" y="798"/>
                </a:cubicBezTo>
                <a:cubicBezTo>
                  <a:pt x="56" y="788"/>
                  <a:pt x="36" y="781"/>
                  <a:pt x="20" y="744"/>
                </a:cubicBezTo>
                <a:cubicBezTo>
                  <a:pt x="4" y="707"/>
                  <a:pt x="2" y="655"/>
                  <a:pt x="2" y="576"/>
                </a:cubicBezTo>
                <a:cubicBezTo>
                  <a:pt x="2" y="497"/>
                  <a:pt x="0" y="332"/>
                  <a:pt x="20" y="270"/>
                </a:cubicBezTo>
                <a:cubicBezTo>
                  <a:pt x="40" y="208"/>
                  <a:pt x="98" y="222"/>
                  <a:pt x="122" y="204"/>
                </a:cubicBezTo>
                <a:cubicBezTo>
                  <a:pt x="146" y="186"/>
                  <a:pt x="167" y="178"/>
                  <a:pt x="164" y="162"/>
                </a:cubicBezTo>
                <a:cubicBezTo>
                  <a:pt x="161" y="146"/>
                  <a:pt x="118" y="127"/>
                  <a:pt x="104" y="108"/>
                </a:cubicBezTo>
                <a:cubicBezTo>
                  <a:pt x="90" y="89"/>
                  <a:pt x="71" y="65"/>
                  <a:pt x="80" y="48"/>
                </a:cubicBezTo>
                <a:cubicBezTo>
                  <a:pt x="89" y="31"/>
                  <a:pt x="119" y="12"/>
                  <a:pt x="158" y="6"/>
                </a:cubicBezTo>
                <a:cubicBezTo>
                  <a:pt x="197" y="0"/>
                  <a:pt x="271" y="6"/>
                  <a:pt x="315" y="12"/>
                </a:cubicBezTo>
                <a:cubicBezTo>
                  <a:pt x="359" y="18"/>
                  <a:pt x="404" y="29"/>
                  <a:pt x="422" y="42"/>
                </a:cubicBezTo>
                <a:cubicBezTo>
                  <a:pt x="440" y="55"/>
                  <a:pt x="433" y="70"/>
                  <a:pt x="422" y="90"/>
                </a:cubicBezTo>
                <a:cubicBezTo>
                  <a:pt x="411" y="110"/>
                  <a:pt x="361" y="143"/>
                  <a:pt x="356" y="162"/>
                </a:cubicBezTo>
                <a:cubicBezTo>
                  <a:pt x="351" y="181"/>
                  <a:pt x="369" y="191"/>
                  <a:pt x="392" y="204"/>
                </a:cubicBezTo>
                <a:cubicBezTo>
                  <a:pt x="415" y="217"/>
                  <a:pt x="473" y="202"/>
                  <a:pt x="494" y="240"/>
                </a:cubicBezTo>
                <a:cubicBezTo>
                  <a:pt x="515" y="278"/>
                  <a:pt x="514" y="378"/>
                  <a:pt x="518" y="432"/>
                </a:cubicBezTo>
                <a:cubicBezTo>
                  <a:pt x="522" y="486"/>
                  <a:pt x="522" y="511"/>
                  <a:pt x="519" y="564"/>
                </a:cubicBezTo>
                <a:cubicBezTo>
                  <a:pt x="516" y="617"/>
                  <a:pt x="516" y="711"/>
                  <a:pt x="502" y="750"/>
                </a:cubicBezTo>
                <a:cubicBezTo>
                  <a:pt x="488" y="789"/>
                  <a:pt x="470" y="789"/>
                  <a:pt x="434" y="798"/>
                </a:cubicBezTo>
                <a:cubicBezTo>
                  <a:pt x="398" y="807"/>
                  <a:pt x="315" y="803"/>
                  <a:pt x="284" y="804"/>
                </a:cubicBezTo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333333"/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>
            <a:off x="7652400" y="4487321"/>
            <a:ext cx="428628" cy="428058"/>
          </a:xfrm>
          <a:custGeom>
            <a:avLst/>
            <a:gdLst/>
            <a:ahLst/>
            <a:cxnLst>
              <a:cxn ang="0">
                <a:pos x="272" y="804"/>
              </a:cxn>
              <a:cxn ang="0">
                <a:pos x="98" y="798"/>
              </a:cxn>
              <a:cxn ang="0">
                <a:pos x="20" y="744"/>
              </a:cxn>
              <a:cxn ang="0">
                <a:pos x="2" y="576"/>
              </a:cxn>
              <a:cxn ang="0">
                <a:pos x="20" y="270"/>
              </a:cxn>
              <a:cxn ang="0">
                <a:pos x="122" y="204"/>
              </a:cxn>
              <a:cxn ang="0">
                <a:pos x="164" y="162"/>
              </a:cxn>
              <a:cxn ang="0">
                <a:pos x="104" y="108"/>
              </a:cxn>
              <a:cxn ang="0">
                <a:pos x="80" y="48"/>
              </a:cxn>
              <a:cxn ang="0">
                <a:pos x="158" y="6"/>
              </a:cxn>
              <a:cxn ang="0">
                <a:pos x="315" y="12"/>
              </a:cxn>
              <a:cxn ang="0">
                <a:pos x="422" y="42"/>
              </a:cxn>
              <a:cxn ang="0">
                <a:pos x="422" y="90"/>
              </a:cxn>
              <a:cxn ang="0">
                <a:pos x="356" y="162"/>
              </a:cxn>
              <a:cxn ang="0">
                <a:pos x="392" y="204"/>
              </a:cxn>
              <a:cxn ang="0">
                <a:pos x="494" y="240"/>
              </a:cxn>
              <a:cxn ang="0">
                <a:pos x="518" y="432"/>
              </a:cxn>
              <a:cxn ang="0">
                <a:pos x="519" y="564"/>
              </a:cxn>
              <a:cxn ang="0">
                <a:pos x="502" y="750"/>
              </a:cxn>
              <a:cxn ang="0">
                <a:pos x="434" y="798"/>
              </a:cxn>
              <a:cxn ang="0">
                <a:pos x="284" y="804"/>
              </a:cxn>
            </a:cxnLst>
            <a:rect l="0" t="0" r="r" b="b"/>
            <a:pathLst>
              <a:path w="522" h="808">
                <a:moveTo>
                  <a:pt x="272" y="804"/>
                </a:moveTo>
                <a:cubicBezTo>
                  <a:pt x="243" y="804"/>
                  <a:pt x="140" y="808"/>
                  <a:pt x="98" y="798"/>
                </a:cubicBezTo>
                <a:cubicBezTo>
                  <a:pt x="56" y="788"/>
                  <a:pt x="36" y="781"/>
                  <a:pt x="20" y="744"/>
                </a:cubicBezTo>
                <a:cubicBezTo>
                  <a:pt x="4" y="707"/>
                  <a:pt x="2" y="655"/>
                  <a:pt x="2" y="576"/>
                </a:cubicBezTo>
                <a:cubicBezTo>
                  <a:pt x="2" y="497"/>
                  <a:pt x="0" y="332"/>
                  <a:pt x="20" y="270"/>
                </a:cubicBezTo>
                <a:cubicBezTo>
                  <a:pt x="40" y="208"/>
                  <a:pt x="98" y="222"/>
                  <a:pt x="122" y="204"/>
                </a:cubicBezTo>
                <a:cubicBezTo>
                  <a:pt x="146" y="186"/>
                  <a:pt x="167" y="178"/>
                  <a:pt x="164" y="162"/>
                </a:cubicBezTo>
                <a:cubicBezTo>
                  <a:pt x="161" y="146"/>
                  <a:pt x="118" y="127"/>
                  <a:pt x="104" y="108"/>
                </a:cubicBezTo>
                <a:cubicBezTo>
                  <a:pt x="90" y="89"/>
                  <a:pt x="71" y="65"/>
                  <a:pt x="80" y="48"/>
                </a:cubicBezTo>
                <a:cubicBezTo>
                  <a:pt x="89" y="31"/>
                  <a:pt x="119" y="12"/>
                  <a:pt x="158" y="6"/>
                </a:cubicBezTo>
                <a:cubicBezTo>
                  <a:pt x="197" y="0"/>
                  <a:pt x="271" y="6"/>
                  <a:pt x="315" y="12"/>
                </a:cubicBezTo>
                <a:cubicBezTo>
                  <a:pt x="359" y="18"/>
                  <a:pt x="404" y="29"/>
                  <a:pt x="422" y="42"/>
                </a:cubicBezTo>
                <a:cubicBezTo>
                  <a:pt x="440" y="55"/>
                  <a:pt x="433" y="70"/>
                  <a:pt x="422" y="90"/>
                </a:cubicBezTo>
                <a:cubicBezTo>
                  <a:pt x="411" y="110"/>
                  <a:pt x="361" y="143"/>
                  <a:pt x="356" y="162"/>
                </a:cubicBezTo>
                <a:cubicBezTo>
                  <a:pt x="351" y="181"/>
                  <a:pt x="369" y="191"/>
                  <a:pt x="392" y="204"/>
                </a:cubicBezTo>
                <a:cubicBezTo>
                  <a:pt x="415" y="217"/>
                  <a:pt x="473" y="202"/>
                  <a:pt x="494" y="240"/>
                </a:cubicBezTo>
                <a:cubicBezTo>
                  <a:pt x="515" y="278"/>
                  <a:pt x="514" y="378"/>
                  <a:pt x="518" y="432"/>
                </a:cubicBezTo>
                <a:cubicBezTo>
                  <a:pt x="522" y="486"/>
                  <a:pt x="522" y="511"/>
                  <a:pt x="519" y="564"/>
                </a:cubicBezTo>
                <a:cubicBezTo>
                  <a:pt x="516" y="617"/>
                  <a:pt x="516" y="711"/>
                  <a:pt x="502" y="750"/>
                </a:cubicBezTo>
                <a:cubicBezTo>
                  <a:pt x="488" y="789"/>
                  <a:pt x="470" y="789"/>
                  <a:pt x="434" y="798"/>
                </a:cubicBezTo>
                <a:cubicBezTo>
                  <a:pt x="398" y="807"/>
                  <a:pt x="315" y="803"/>
                  <a:pt x="284" y="804"/>
                </a:cubicBezTo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333333"/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14480" y="157161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Решение :</a:t>
            </a:r>
          </a:p>
        </p:txBody>
      </p:sp>
    </p:spTree>
    <p:extLst>
      <p:ext uri="{BB962C8B-B14F-4D97-AF65-F5344CB8AC3E}">
        <p14:creationId xmlns:p14="http://schemas.microsoft.com/office/powerpoint/2010/main" val="3915600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507" y="29926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3300"/>
                </a:solidFill>
                <a:latin typeface="Century Schoolbook" pitchFamily="18" charset="0"/>
              </a:rPr>
              <a:t>С какой стороны нужно взглянуть на фигуру 1, чтобы увидеть фигуру 2?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430" y="3643314"/>
            <a:ext cx="53002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Ответ : с задней </a:t>
            </a:r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стороны.</a:t>
            </a:r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928802"/>
            <a:ext cx="714380" cy="2214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00760" y="2714620"/>
            <a:ext cx="714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00760" y="3429000"/>
            <a:ext cx="714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86380" y="3429000"/>
            <a:ext cx="71438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857760"/>
            <a:ext cx="1500198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4143380"/>
            <a:ext cx="785818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928662" y="3643314"/>
            <a:ext cx="500066" cy="500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2428860" y="4643446"/>
            <a:ext cx="928694" cy="928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428860" y="3929066"/>
            <a:ext cx="928694" cy="928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714480" y="3643314"/>
            <a:ext cx="500066" cy="500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714480" y="4143380"/>
            <a:ext cx="714380" cy="7143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003017" y="4283603"/>
            <a:ext cx="714382" cy="53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571736" y="4714884"/>
            <a:ext cx="714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893075" y="4036223"/>
            <a:ext cx="6429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14546" y="4357694"/>
            <a:ext cx="714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428728" y="2928934"/>
            <a:ext cx="785818" cy="714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>
            <a:off x="2643174" y="3929066"/>
            <a:ext cx="714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428860" y="3929066"/>
            <a:ext cx="214314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214546" y="2500306"/>
            <a:ext cx="428628" cy="4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 flipV="1">
            <a:off x="1428728" y="2500306"/>
            <a:ext cx="571504" cy="4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1928794" y="3214686"/>
            <a:ext cx="14287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>
            <a:off x="2000232" y="2500306"/>
            <a:ext cx="6429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2178827" y="3178967"/>
            <a:ext cx="500066" cy="4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786050" y="500063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929454" y="364331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63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1 - Ольга Андреевна Бель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 l="16667"/>
          <a:stretch>
            <a:fillRect/>
          </a:stretch>
        </p:blipFill>
        <p:spPr bwMode="auto">
          <a:xfrm>
            <a:off x="7215206" y="142852"/>
            <a:ext cx="1785926" cy="18736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300870"/>
            <a:ext cx="1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74" y="254703"/>
            <a:ext cx="8082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ru-RU" dirty="0"/>
              <a:t>  </a:t>
            </a:r>
            <a:r>
              <a:rPr lang="ru-RU" sz="4000" b="1" dirty="0" smtClean="0">
                <a:solidFill>
                  <a:srgbClr val="003300"/>
                </a:solidFill>
                <a:latin typeface="Century Schoolbook" pitchFamily="18" charset="0"/>
              </a:rPr>
              <a:t>В делении: 3</a:t>
            </a:r>
            <a:r>
              <a:rPr lang="ru-RU" sz="4000" b="1" dirty="0">
                <a:solidFill>
                  <a:srgbClr val="003300"/>
                </a:solidFill>
                <a:latin typeface="Century Schoolbook" pitchFamily="18" charset="0"/>
              </a:rPr>
              <a:t>** : *3 = 3*  </a:t>
            </a:r>
            <a:r>
              <a:rPr lang="ru-RU" sz="4000" b="1" dirty="0" smtClean="0">
                <a:solidFill>
                  <a:srgbClr val="003300"/>
                </a:solidFill>
                <a:latin typeface="Century Schoolbook" pitchFamily="18" charset="0"/>
              </a:rPr>
              <a:t>Восстановите  делимое </a:t>
            </a:r>
            <a:r>
              <a:rPr lang="ru-RU" sz="4000" b="1" dirty="0">
                <a:solidFill>
                  <a:srgbClr val="003300"/>
                </a:solidFill>
                <a:latin typeface="Century Schoolbook" pitchFamily="18" charset="0"/>
              </a:rPr>
              <a:t>.  </a:t>
            </a:r>
          </a:p>
          <a:p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071810"/>
            <a:ext cx="83704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</a:t>
            </a:r>
            <a:r>
              <a:rPr lang="ru-RU" sz="4800" b="1" dirty="0">
                <a:solidFill>
                  <a:srgbClr val="008000"/>
                </a:solidFill>
                <a:latin typeface="Century Schoolbook" pitchFamily="18" charset="0"/>
              </a:rPr>
              <a:t>Решение :</a:t>
            </a:r>
          </a:p>
          <a:p>
            <a:r>
              <a:rPr lang="ru-RU" sz="4800" dirty="0">
                <a:solidFill>
                  <a:srgbClr val="008000"/>
                </a:solidFill>
              </a:rPr>
              <a:t> </a:t>
            </a:r>
            <a:r>
              <a:rPr lang="ru-RU" sz="4800" dirty="0" smtClean="0">
                <a:solidFill>
                  <a:srgbClr val="008000"/>
                </a:solidFill>
              </a:rPr>
              <a:t>                                       </a:t>
            </a:r>
          </a:p>
          <a:p>
            <a:r>
              <a:rPr lang="ru-RU" sz="4800" dirty="0">
                <a:solidFill>
                  <a:srgbClr val="008000"/>
                </a:solidFill>
              </a:rPr>
              <a:t> </a:t>
            </a:r>
            <a:r>
              <a:rPr lang="ru-RU" sz="4800" dirty="0" smtClean="0">
                <a:solidFill>
                  <a:srgbClr val="008000"/>
                </a:solidFill>
              </a:rPr>
              <a:t>               </a:t>
            </a:r>
            <a:r>
              <a:rPr lang="ru-RU" sz="4800" b="1" dirty="0" smtClean="0">
                <a:solidFill>
                  <a:srgbClr val="008000"/>
                </a:solidFill>
                <a:latin typeface="Century Schoolbook" pitchFamily="18" charset="0"/>
              </a:rPr>
              <a:t>390 : 13 = 30</a:t>
            </a:r>
            <a:endParaRPr lang="ru-RU" sz="48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03300"/>
                </a:solidFill>
                <a:latin typeface="Century Schoolbook" pitchFamily="18" charset="0"/>
              </a:defRPr>
            </a:lvl1pPr>
          </a:lstStyle>
          <a:p>
            <a:r>
              <a:rPr lang="ru-RU" sz="3600" i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890" y="240322"/>
            <a:ext cx="83656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6 мальчиков и 4 девочки за перемену могут съесть 36 булочек.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Сколько булочек при таком аппетите могут съесть 9 мальчиков и 6 девочек ?</a:t>
            </a:r>
          </a:p>
          <a:p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/>
            </a:r>
            <a:b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                      </a:t>
            </a:r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Решение :</a:t>
            </a:r>
          </a:p>
          <a:p>
            <a:endParaRPr lang="ru-RU" sz="36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 1) 36 : (6 + 4 ) = 3,6</a:t>
            </a:r>
          </a:p>
          <a:p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2) 3,6 * (9 + 6 ) = 54 – булочки .</a:t>
            </a:r>
          </a:p>
          <a:p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  </a:t>
            </a:r>
          </a:p>
          <a:p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         </a:t>
            </a:r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894" y="4077072"/>
            <a:ext cx="82935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sz="2800" b="1" dirty="0" smtClean="0">
              <a:solidFill>
                <a:srgbClr val="006600"/>
              </a:solidFill>
              <a:latin typeface="Century Schoolbook" pitchFamily="18" charset="0"/>
            </a:endParaRPr>
          </a:p>
          <a:p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Ответ : 54 булочки.</a:t>
            </a:r>
          </a:p>
          <a:p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58" y="1785925"/>
            <a:ext cx="2255560" cy="204504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714884"/>
            <a:ext cx="2648703" cy="197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8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816" y="332656"/>
            <a:ext cx="1701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13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0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03300"/>
                </a:solidFill>
                <a:latin typeface="Century Schoolbook" pitchFamily="18" charset="0"/>
              </a:defRPr>
            </a:lvl1pPr>
          </a:lstStyle>
          <a:p>
            <a:r>
              <a:rPr lang="ru-RU" sz="3600" dirty="0"/>
              <a:t>Есть 13 одинаковых  </a:t>
            </a:r>
            <a:r>
              <a:rPr lang="ru-RU" sz="3600" dirty="0" smtClean="0"/>
              <a:t>квадратов. </a:t>
            </a:r>
            <a:r>
              <a:rPr lang="ru-RU" sz="3600" dirty="0">
                <a:solidFill>
                  <a:srgbClr val="006600"/>
                </a:solidFill>
              </a:rPr>
              <a:t>Как из них составить 2 квадрата?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857" y="163467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622857" y="3933056"/>
            <a:ext cx="84136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Решение :</a:t>
            </a:r>
          </a:p>
          <a:p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9150" y="1623465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79150" y="30623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77837" y="30623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76397" y="16522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28429" y="2328375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27679" y="23574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78403" y="165252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23574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07267" y="30623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27116" y="23574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85957" y="165223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836678" y="23571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86177" y="306234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00625" y="4993914"/>
            <a:ext cx="857128" cy="78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851346" y="5000636"/>
            <a:ext cx="857128" cy="78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10917" y="595801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953515" y="5958010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04237" y="5958429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111754" y="5267027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53516" y="5267027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804238" y="5267027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857752" y="5715016"/>
            <a:ext cx="857256" cy="715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929454" y="4572008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804240" y="4548609"/>
            <a:ext cx="850721" cy="70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072198" y="4572008"/>
            <a:ext cx="857128" cy="715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000497" y="5675954"/>
            <a:ext cx="874272" cy="753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574" y="332656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587" y="285728"/>
            <a:ext cx="8375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00"/>
                </a:solidFill>
                <a:latin typeface="Century Schoolbook" pitchFamily="18" charset="0"/>
              </a:rPr>
              <a:t>Сколько треугольников изображено на рисунке?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9" y="5715016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Century Schoolbook" pitchFamily="18" charset="0"/>
              </a:rPr>
              <a:t>Ответ: 21 треугольник</a:t>
            </a:r>
            <a:endParaRPr lang="ru-RU" sz="44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357686" y="1857364"/>
            <a:ext cx="2736304" cy="2304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5077766" y="2937484"/>
            <a:ext cx="1296144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4645718" y="3657563"/>
            <a:ext cx="792088" cy="504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6002627" y="3657564"/>
            <a:ext cx="792088" cy="504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5389421" y="2433426"/>
            <a:ext cx="672832" cy="504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5581822" y="2073388"/>
            <a:ext cx="288032" cy="3600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n5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1643050"/>
            <a:ext cx="3000397" cy="311919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980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33265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214290"/>
            <a:ext cx="6072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300"/>
                </a:solidFill>
                <a:latin typeface="Century Schoolbook" pitchFamily="18" charset="0"/>
              </a:rPr>
              <a:t>Часы показывают  11 часов </a:t>
            </a:r>
            <a:r>
              <a:rPr lang="ru-RU" sz="3600" b="1" dirty="0">
                <a:solidFill>
                  <a:srgbClr val="006600"/>
                </a:solidFill>
                <a:latin typeface="Century Schoolbook" pitchFamily="18" charset="0"/>
              </a:rPr>
              <a:t>. Через сколько минут минутная стрелка догонит часовую?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4357694"/>
            <a:ext cx="57862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Ответ :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Минутная стрелка догонит часовую в 12 часов, а сейчас 11 часов. Значит, произойдёт это через  60 минут . </a:t>
            </a:r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pic>
        <p:nvPicPr>
          <p:cNvPr id="7" name="Picture 14" descr="jerboa_hanging_from_c_aa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214290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554" y="33265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214290"/>
            <a:ext cx="80859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Окрашенный кубик с ребром 10 см распилили на кубики с ребром 1 см. </a:t>
            </a:r>
            <a:r>
              <a:rPr lang="ru-RU" sz="3200" b="1" dirty="0" smtClean="0">
                <a:solidFill>
                  <a:srgbClr val="006600"/>
                </a:solidFill>
                <a:latin typeface="Century Schoolbook" pitchFamily="18" charset="0"/>
              </a:rPr>
              <a:t>Сколько </a:t>
            </a:r>
            <a:r>
              <a:rPr lang="ru-RU" sz="3200" b="1" dirty="0">
                <a:solidFill>
                  <a:srgbClr val="006600"/>
                </a:solidFill>
                <a:latin typeface="Century Schoolbook" pitchFamily="18" charset="0"/>
              </a:rPr>
              <a:t>кубиков имеют две окрашенные грани?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357430"/>
            <a:ext cx="85725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Решение :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Окрашены те кубики, </a:t>
            </a:r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которые </a:t>
            </a:r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расположены на рёбрах куба(у кубиков, находящихся в вершинах, окрашено по 3 грани, их не считаем). Рёбер у куба 12 =</a:t>
            </a:r>
            <a:r>
              <a:rPr lang="en-US" sz="2800" b="1" dirty="0" smtClean="0">
                <a:solidFill>
                  <a:srgbClr val="008000"/>
                </a:solidFill>
                <a:latin typeface="Century Schoolbook" pitchFamily="18" charset="0"/>
              </a:rPr>
              <a:t>&gt; </a:t>
            </a:r>
            <a:endParaRPr lang="ru-RU" sz="28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12 * 8 = 96.</a:t>
            </a:r>
          </a:p>
          <a:p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endParaRPr lang="ru-RU" sz="28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Ответ : 96 кубиков .</a:t>
            </a:r>
          </a:p>
          <a:p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14290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Из пяти точек никакие три не лежат на одной прямой .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Сколько различных треугольников с вершинами в этих точках можно построить?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548" y="260646"/>
            <a:ext cx="83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17</a:t>
            </a:r>
          </a:p>
        </p:txBody>
      </p:sp>
      <p:sp>
        <p:nvSpPr>
          <p:cNvPr id="4" name="Овал 3"/>
          <p:cNvSpPr/>
          <p:nvPr/>
        </p:nvSpPr>
        <p:spPr>
          <a:xfrm>
            <a:off x="2555776" y="263691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55776" y="453951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32381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25094" y="32381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07904" y="263691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4348" y="5786454"/>
            <a:ext cx="76438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sz="4000" b="1" dirty="0" smtClean="0">
                <a:solidFill>
                  <a:srgbClr val="008000"/>
                </a:solidFill>
                <a:latin typeface="Century Schoolbook" pitchFamily="18" charset="0"/>
              </a:rPr>
              <a:t>Ответ :</a:t>
            </a:r>
            <a:r>
              <a:rPr lang="ru-RU" sz="4000" b="1" dirty="0" smtClean="0">
                <a:solidFill>
                  <a:srgbClr val="006600"/>
                </a:solidFill>
                <a:latin typeface="Century Schoolbook" pitchFamily="18" charset="0"/>
              </a:rPr>
              <a:t>  12 треугольников</a:t>
            </a:r>
            <a:endParaRPr lang="ru-RU" sz="40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25094" y="526391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03848" y="312401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67944" y="522920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07904" y="458732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03848" y="493279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2" idx="0"/>
            <a:endCxn id="5" idx="1"/>
          </p:cNvCxnSpPr>
          <p:nvPr/>
        </p:nvCxnSpPr>
        <p:spPr>
          <a:xfrm flipV="1">
            <a:off x="2361098" y="4550058"/>
            <a:ext cx="205223" cy="71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6" idx="6"/>
            <a:endCxn id="12" idx="7"/>
          </p:cNvCxnSpPr>
          <p:nvPr/>
        </p:nvCxnSpPr>
        <p:spPr>
          <a:xfrm flipH="1">
            <a:off x="2386557" y="4623326"/>
            <a:ext cx="1393355" cy="651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8" idx="0"/>
            <a:endCxn id="12" idx="7"/>
          </p:cNvCxnSpPr>
          <p:nvPr/>
        </p:nvCxnSpPr>
        <p:spPr>
          <a:xfrm flipH="1">
            <a:off x="2386557" y="4932795"/>
            <a:ext cx="853295" cy="341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5" idx="0"/>
            <a:endCxn id="12" idx="1"/>
          </p:cNvCxnSpPr>
          <p:nvPr/>
        </p:nvCxnSpPr>
        <p:spPr>
          <a:xfrm flipH="1">
            <a:off x="2335639" y="5229200"/>
            <a:ext cx="1768309" cy="45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5" idx="1"/>
            <a:endCxn id="18" idx="6"/>
          </p:cNvCxnSpPr>
          <p:nvPr/>
        </p:nvCxnSpPr>
        <p:spPr>
          <a:xfrm>
            <a:off x="2566321" y="4550058"/>
            <a:ext cx="709535" cy="418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6" idx="6"/>
            <a:endCxn id="5" idx="1"/>
          </p:cNvCxnSpPr>
          <p:nvPr/>
        </p:nvCxnSpPr>
        <p:spPr>
          <a:xfrm flipH="1" flipV="1">
            <a:off x="2566321" y="4550058"/>
            <a:ext cx="1213591" cy="73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6" idx="6"/>
            <a:endCxn id="18" idx="1"/>
          </p:cNvCxnSpPr>
          <p:nvPr/>
        </p:nvCxnSpPr>
        <p:spPr>
          <a:xfrm flipH="1">
            <a:off x="3214393" y="4623326"/>
            <a:ext cx="565519" cy="320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707904" y="4639859"/>
            <a:ext cx="396044" cy="67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5" idx="6"/>
            <a:endCxn id="18" idx="1"/>
          </p:cNvCxnSpPr>
          <p:nvPr/>
        </p:nvCxnSpPr>
        <p:spPr>
          <a:xfrm flipH="1" flipV="1">
            <a:off x="3214393" y="4943340"/>
            <a:ext cx="925559" cy="32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5" idx="2"/>
            <a:endCxn id="15" idx="6"/>
          </p:cNvCxnSpPr>
          <p:nvPr/>
        </p:nvCxnSpPr>
        <p:spPr>
          <a:xfrm>
            <a:off x="2555776" y="4575517"/>
            <a:ext cx="1584176" cy="689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0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285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00"/>
                </a:solidFill>
                <a:latin typeface="Century Schoolbook" pitchFamily="18" charset="0"/>
              </a:rPr>
              <a:t>Как изменится </a:t>
            </a:r>
            <a:r>
              <a:rPr lang="ru-RU" sz="3600" b="1" dirty="0" smtClean="0">
                <a:solidFill>
                  <a:srgbClr val="003300"/>
                </a:solidFill>
                <a:latin typeface="Century Schoolbook" pitchFamily="18" charset="0"/>
              </a:rPr>
              <a:t>разность, если </a:t>
            </a:r>
            <a:r>
              <a:rPr lang="ru-RU" sz="3600" b="1" dirty="0">
                <a:solidFill>
                  <a:srgbClr val="003300"/>
                </a:solidFill>
                <a:latin typeface="Century Schoolbook" pitchFamily="18" charset="0"/>
              </a:rPr>
              <a:t>уменьшаемое уменьшить на </a:t>
            </a:r>
            <a:r>
              <a:rPr lang="ru-RU" sz="3600" b="1" dirty="0" smtClean="0">
                <a:solidFill>
                  <a:srgbClr val="003300"/>
                </a:solidFill>
                <a:latin typeface="Century Schoolbook" pitchFamily="18" charset="0"/>
              </a:rPr>
              <a:t>1, </a:t>
            </a:r>
            <a:r>
              <a:rPr lang="ru-RU" sz="3600" b="1" dirty="0">
                <a:solidFill>
                  <a:srgbClr val="003300"/>
                </a:solidFill>
                <a:latin typeface="Century Schoolbook" pitchFamily="18" charset="0"/>
              </a:rPr>
              <a:t>а из вычитаемого вычесть 1?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2656"/>
            <a:ext cx="75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2357430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</a:t>
            </a:r>
            <a:r>
              <a:rPr lang="ru-RU" sz="3200" b="1" dirty="0" smtClean="0">
                <a:solidFill>
                  <a:srgbClr val="008000"/>
                </a:solidFill>
                <a:latin typeface="Century Schoolbook" pitchFamily="18" charset="0"/>
              </a:rPr>
              <a:t>Решение </a:t>
            </a:r>
            <a:r>
              <a:rPr lang="ru-RU" sz="3200" b="1" dirty="0">
                <a:solidFill>
                  <a:srgbClr val="008000"/>
                </a:solidFill>
                <a:latin typeface="Century Schoolbook" pitchFamily="18" charset="0"/>
              </a:rPr>
              <a:t>: </a:t>
            </a:r>
            <a:endParaRPr lang="ru-RU" sz="32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r>
              <a:rPr lang="ru-RU" sz="3200" b="1" dirty="0" err="1" smtClean="0">
                <a:solidFill>
                  <a:srgbClr val="008000"/>
                </a:solidFill>
                <a:latin typeface="Century Schoolbook" pitchFamily="18" charset="0"/>
              </a:rPr>
              <a:t>х</a:t>
            </a:r>
            <a:r>
              <a:rPr lang="ru-RU" sz="3200" b="1" dirty="0" smtClean="0">
                <a:solidFill>
                  <a:srgbClr val="008000"/>
                </a:solidFill>
                <a:latin typeface="Century Schoolbook" pitchFamily="18" charset="0"/>
              </a:rPr>
              <a:t> – у</a:t>
            </a:r>
            <a:r>
              <a:rPr lang="en-US" sz="3200" b="1" dirty="0" smtClean="0">
                <a:solidFill>
                  <a:srgbClr val="008000"/>
                </a:solidFill>
                <a:latin typeface="Century Schoolbook" pitchFamily="18" charset="0"/>
              </a:rPr>
              <a:t> = z</a:t>
            </a:r>
          </a:p>
          <a:p>
            <a:r>
              <a:rPr lang="ru-RU" sz="3200" b="1" dirty="0" err="1" smtClean="0">
                <a:solidFill>
                  <a:srgbClr val="008000"/>
                </a:solidFill>
                <a:latin typeface="Century Schoolbook" pitchFamily="18" charset="0"/>
              </a:rPr>
              <a:t>х</a:t>
            </a:r>
            <a:r>
              <a:rPr lang="ru-RU" sz="3200" b="1" dirty="0" smtClean="0">
                <a:solidFill>
                  <a:srgbClr val="008000"/>
                </a:solidFill>
                <a:latin typeface="Century Schoolbook" pitchFamily="18" charset="0"/>
              </a:rPr>
              <a:t> – 1 – (у</a:t>
            </a:r>
            <a:r>
              <a:rPr lang="en-US" sz="3200" b="1" dirty="0" smtClean="0">
                <a:solidFill>
                  <a:srgbClr val="008000"/>
                </a:solidFill>
                <a:latin typeface="Century Schoolbook" pitchFamily="18" charset="0"/>
              </a:rPr>
              <a:t> – 1</a:t>
            </a:r>
            <a:r>
              <a:rPr lang="ru-RU" sz="3200" b="1" dirty="0" smtClean="0">
                <a:solidFill>
                  <a:srgbClr val="008000"/>
                </a:solidFill>
                <a:latin typeface="Century Schoolbook" pitchFamily="18" charset="0"/>
              </a:rPr>
              <a:t>)</a:t>
            </a:r>
            <a:r>
              <a:rPr lang="en-US" sz="3200" b="1" dirty="0" smtClean="0">
                <a:solidFill>
                  <a:srgbClr val="008000"/>
                </a:solidFill>
                <a:latin typeface="Century Schoolbook" pitchFamily="18" charset="0"/>
              </a:rPr>
              <a:t> = </a:t>
            </a:r>
            <a:r>
              <a:rPr lang="ru-RU" sz="3200" b="1" dirty="0" err="1" smtClean="0">
                <a:solidFill>
                  <a:srgbClr val="008000"/>
                </a:solidFill>
                <a:latin typeface="Century Schoolbook" pitchFamily="18" charset="0"/>
              </a:rPr>
              <a:t>х</a:t>
            </a:r>
            <a:r>
              <a:rPr lang="ru-RU" sz="3200" b="1" dirty="0" smtClean="0">
                <a:solidFill>
                  <a:srgbClr val="008000"/>
                </a:solidFill>
                <a:latin typeface="Century Schoolbook" pitchFamily="18" charset="0"/>
              </a:rPr>
              <a:t> – 1 – у</a:t>
            </a:r>
            <a:r>
              <a:rPr lang="en-US" sz="3200" b="1" dirty="0" smtClean="0">
                <a:solidFill>
                  <a:srgbClr val="008000"/>
                </a:solidFill>
                <a:latin typeface="Century Schoolbook" pitchFamily="18" charset="0"/>
              </a:rPr>
              <a:t> + 1 = </a:t>
            </a:r>
            <a:r>
              <a:rPr lang="ru-RU" sz="3200" b="1" dirty="0" err="1" smtClean="0">
                <a:solidFill>
                  <a:srgbClr val="008000"/>
                </a:solidFill>
                <a:latin typeface="Century Schoolbook" pitchFamily="18" charset="0"/>
              </a:rPr>
              <a:t>х</a:t>
            </a:r>
            <a:r>
              <a:rPr lang="en-US" sz="3200" b="1" dirty="0" smtClean="0">
                <a:solidFill>
                  <a:srgbClr val="008000"/>
                </a:solidFill>
                <a:latin typeface="Century Schoolbook" pitchFamily="18" charset="0"/>
              </a:rPr>
              <a:t> – </a:t>
            </a:r>
            <a:r>
              <a:rPr lang="ru-RU" sz="3200" b="1" dirty="0" smtClean="0">
                <a:solidFill>
                  <a:srgbClr val="008000"/>
                </a:solidFill>
                <a:latin typeface="Century Schoolbook" pitchFamily="18" charset="0"/>
              </a:rPr>
              <a:t>у</a:t>
            </a:r>
            <a:r>
              <a:rPr lang="en-US" sz="3200" b="1" dirty="0" smtClean="0">
                <a:solidFill>
                  <a:srgbClr val="008000"/>
                </a:solidFill>
                <a:latin typeface="Century Schoolbook" pitchFamily="18" charset="0"/>
              </a:rPr>
              <a:t> = z </a:t>
            </a:r>
          </a:p>
          <a:p>
            <a:endParaRPr lang="en-US" sz="3200" b="1" dirty="0">
              <a:solidFill>
                <a:srgbClr val="003300"/>
              </a:solidFill>
              <a:latin typeface="Century Schoolbook" pitchFamily="18" charset="0"/>
            </a:endParaRPr>
          </a:p>
          <a:p>
            <a:endParaRPr lang="en-US" sz="3200" b="1" dirty="0" smtClean="0">
              <a:solidFill>
                <a:srgbClr val="003300"/>
              </a:solidFill>
              <a:latin typeface="Century Schoolbook" pitchFamily="18" charset="0"/>
            </a:endParaRPr>
          </a:p>
          <a:p>
            <a:endParaRPr lang="en-US" sz="32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5857892"/>
            <a:ext cx="5000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Century Schoolbook" pitchFamily="18" charset="0"/>
              </a:rPr>
              <a:t>Ответ : не изменится .</a:t>
            </a:r>
          </a:p>
        </p:txBody>
      </p:sp>
      <p:pic>
        <p:nvPicPr>
          <p:cNvPr id="7" name="Picture 25" descr="j00787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214422"/>
            <a:ext cx="1357322" cy="255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0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Century Schoolbook" pitchFamily="18" charset="0"/>
              </a:rPr>
              <a:t>Сумма вычитаемого</a:t>
            </a:r>
            <a:r>
              <a:rPr lang="en-US" sz="3200" b="1" dirty="0" smtClean="0">
                <a:solidFill>
                  <a:srgbClr val="003300"/>
                </a:solidFill>
                <a:latin typeface="Century Schoolbook" pitchFamily="18" charset="0"/>
              </a:rPr>
              <a:t>, </a:t>
            </a:r>
            <a:r>
              <a:rPr lang="ru-RU" sz="3200" b="1" dirty="0" smtClean="0">
                <a:solidFill>
                  <a:srgbClr val="003300"/>
                </a:solidFill>
                <a:latin typeface="Century Schoolbook" pitchFamily="18" charset="0"/>
              </a:rPr>
              <a:t> уменьшаемого и разности равна 2012</a:t>
            </a:r>
            <a:r>
              <a:rPr lang="en-US" sz="3200" b="1" dirty="0" smtClean="0">
                <a:solidFill>
                  <a:srgbClr val="003300"/>
                </a:solidFill>
                <a:latin typeface="Century Schoolbook" pitchFamily="18" charset="0"/>
              </a:rPr>
              <a:t>.</a:t>
            </a:r>
            <a:r>
              <a:rPr lang="ru-RU" sz="3200" dirty="0" smtClean="0">
                <a:latin typeface="Century Schoolbook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Century Schoolbook" pitchFamily="18" charset="0"/>
              </a:rPr>
              <a:t>Чему </a:t>
            </a:r>
            <a:r>
              <a:rPr lang="ru-RU" sz="3200" b="1" dirty="0">
                <a:solidFill>
                  <a:srgbClr val="006600"/>
                </a:solidFill>
                <a:latin typeface="Century Schoolbook" pitchFamily="18" charset="0"/>
              </a:rPr>
              <a:t>равн</a:t>
            </a:r>
            <a:r>
              <a:rPr lang="ru-RU" sz="3200" b="1" dirty="0" smtClean="0">
                <a:solidFill>
                  <a:srgbClr val="006600"/>
                </a:solidFill>
                <a:latin typeface="Century Schoolbook" pitchFamily="18" charset="0"/>
              </a:rPr>
              <a:t>о уменьшаемое ? </a:t>
            </a:r>
            <a:endParaRPr lang="ru-RU" sz="32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3265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1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945" y="164947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                     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Решение :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Пусть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х – будет  вычитаемое . Тогда </a:t>
            </a:r>
            <a:r>
              <a:rPr lang="en-US" sz="2800" b="1" dirty="0">
                <a:solidFill>
                  <a:srgbClr val="003300"/>
                </a:solidFill>
                <a:latin typeface="Century Schoolbook" pitchFamily="18" charset="0"/>
              </a:rPr>
              <a:t>y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 –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уменьшаемое,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а </a:t>
            </a:r>
            <a:r>
              <a:rPr lang="en-US" sz="2800" b="1" dirty="0">
                <a:solidFill>
                  <a:srgbClr val="003300"/>
                </a:solidFill>
                <a:latin typeface="Century Schoolbook" pitchFamily="18" charset="0"/>
              </a:rPr>
              <a:t>z –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 разность . Известно что х + у + </a:t>
            </a:r>
            <a:r>
              <a:rPr lang="en-US" sz="2800" b="1" dirty="0">
                <a:solidFill>
                  <a:srgbClr val="003300"/>
                </a:solidFill>
                <a:latin typeface="Century Schoolbook" pitchFamily="18" charset="0"/>
              </a:rPr>
              <a:t>z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=2012 .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915" y="3445880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1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) </a:t>
            </a:r>
            <a:r>
              <a:rPr lang="ru-RU" sz="2800" b="1" dirty="0" err="1" smtClean="0">
                <a:solidFill>
                  <a:srgbClr val="003300"/>
                </a:solidFill>
                <a:latin typeface="Century Schoolbook" pitchFamily="18" charset="0"/>
              </a:rPr>
              <a:t>х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– у – </a:t>
            </a:r>
            <a:r>
              <a:rPr lang="en-US" sz="2800" b="1" dirty="0">
                <a:solidFill>
                  <a:srgbClr val="003300"/>
                </a:solidFill>
                <a:latin typeface="Century Schoolbook" pitchFamily="18" charset="0"/>
              </a:rPr>
              <a:t>z = </a:t>
            </a:r>
            <a:r>
              <a:rPr lang="en-US" sz="2800" b="1" dirty="0" smtClean="0">
                <a:solidFill>
                  <a:srgbClr val="003300"/>
                </a:solidFill>
                <a:latin typeface="Century Schoolbook" pitchFamily="18" charset="0"/>
              </a:rPr>
              <a:t>0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latin typeface="Century Schoolbook" pitchFamily="18" charset="0"/>
              </a:rPr>
              <a:t>+ </a:t>
            </a:r>
            <a:r>
              <a:rPr lang="ru-RU" sz="2800" b="1" dirty="0" err="1" smtClean="0">
                <a:solidFill>
                  <a:srgbClr val="003300"/>
                </a:solidFill>
                <a:latin typeface="Century Schoolbook" pitchFamily="18" charset="0"/>
              </a:rPr>
              <a:t>х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+ у + </a:t>
            </a:r>
            <a:r>
              <a:rPr lang="en-US" sz="2800" b="1" dirty="0">
                <a:solidFill>
                  <a:srgbClr val="003300"/>
                </a:solidFill>
                <a:latin typeface="Century Schoolbook" pitchFamily="18" charset="0"/>
              </a:rPr>
              <a:t>z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=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2012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    2х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+ 0 + 0 = 2012</a:t>
            </a:r>
          </a:p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   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 </a:t>
            </a:r>
            <a:r>
              <a:rPr lang="ru-RU" sz="2800" b="1" dirty="0" err="1" smtClean="0">
                <a:solidFill>
                  <a:srgbClr val="003300"/>
                </a:solidFill>
                <a:latin typeface="Century Schoolbook" pitchFamily="18" charset="0"/>
              </a:rPr>
              <a:t>х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=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1006           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1006 – уменьшаемое.</a:t>
            </a:r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  <a:p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                 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Проверка :</a:t>
            </a:r>
          </a:p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          1006 – 1000 = 6 </a:t>
            </a:r>
          </a:p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          1006 + 1000 + 6 = 2012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 Ответ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: 1006 .</a:t>
            </a:r>
          </a:p>
        </p:txBody>
      </p:sp>
      <p:pic>
        <p:nvPicPr>
          <p:cNvPr id="9" name="Рисунок 8" descr="cifri_v_pomos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4000504"/>
            <a:ext cx="2505460" cy="244282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0"/>
            <a:ext cx="8205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6600"/>
                </a:solidFill>
                <a:latin typeface="Century Schoolbook" pitchFamily="18" charset="0"/>
              </a:rPr>
              <a:t>Сколько всего вершин у  четырёх  кубиков?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50217" y="338171"/>
            <a:ext cx="81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19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4" y="1785926"/>
            <a:ext cx="1390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10" y="1785926"/>
            <a:ext cx="1390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785926"/>
            <a:ext cx="1390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82" y="1785926"/>
            <a:ext cx="1390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3071810"/>
            <a:ext cx="82053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>
                <a:solidFill>
                  <a:srgbClr val="008000"/>
                </a:solidFill>
                <a:latin typeface="Century Schoolbook" pitchFamily="18" charset="0"/>
              </a:rPr>
              <a:t>     </a:t>
            </a:r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 Решение:  </a:t>
            </a:r>
          </a:p>
          <a:p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8 вершин * 4 кубика = 32 вершины</a:t>
            </a:r>
            <a:endParaRPr lang="ru-RU" sz="36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endParaRPr lang="ru-RU" sz="36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r>
              <a:rPr lang="ru-RU" sz="3600" b="1" dirty="0">
                <a:solidFill>
                  <a:srgbClr val="008000"/>
                </a:solidFill>
                <a:latin typeface="Century Schoolbook" pitchFamily="18" charset="0"/>
              </a:rPr>
              <a:t>  </a:t>
            </a:r>
          </a:p>
          <a:p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5429264"/>
            <a:ext cx="5229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Ответ:    32 вершины</a:t>
            </a:r>
          </a:p>
        </p:txBody>
      </p:sp>
    </p:spTree>
    <p:extLst>
      <p:ext uri="{BB962C8B-B14F-4D97-AF65-F5344CB8AC3E}">
        <p14:creationId xmlns:p14="http://schemas.microsoft.com/office/powerpoint/2010/main" val="403181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472" y="332656"/>
            <a:ext cx="77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142852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Из 9 монет 1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фальшивая,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она легче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настоящих. Настоящие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монеты весят  поровну. За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2 взвешивания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на чашечных весах без гирь определи фальшивую монету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910" y="2285992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</a:t>
            </a:r>
          </a:p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                      </a:t>
            </a:r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Р</a:t>
            </a:r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ешение :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Разделить монеты на 3 кучки по 3 штуки; взвесить любые 2 кучки. Если они весят одинаково, то фальшивая монета – в третьей кучке. Потом берём 2 любые монеты из «самой лёгкой» кучки. Если они одинаковые по весу, то фальшивая третья монетка, а если нет  - то фальшивая та,  что легче других.</a:t>
            </a:r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7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0"/>
            <a:ext cx="8101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Какая грань будет находиться </a:t>
            </a:r>
            <a:r>
              <a:rPr lang="ru-RU" sz="3200" b="1" dirty="0" smtClean="0">
                <a:solidFill>
                  <a:srgbClr val="003300"/>
                </a:solidFill>
                <a:latin typeface="Century Schoolbook" pitchFamily="18" charset="0"/>
              </a:rPr>
              <a:t>сверху, </a:t>
            </a:r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если </a:t>
            </a:r>
            <a:r>
              <a:rPr lang="ru-RU" sz="3200" b="1" dirty="0" smtClean="0">
                <a:solidFill>
                  <a:srgbClr val="003300"/>
                </a:solidFill>
                <a:latin typeface="Century Schoolbook" pitchFamily="18" charset="0"/>
              </a:rPr>
              <a:t>кубик, </a:t>
            </a:r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сделанный из данной </a:t>
            </a:r>
            <a:r>
              <a:rPr lang="ru-RU" sz="3200" b="1" dirty="0" smtClean="0">
                <a:solidFill>
                  <a:srgbClr val="003300"/>
                </a:solidFill>
                <a:latin typeface="Century Schoolbook" pitchFamily="18" charset="0"/>
              </a:rPr>
              <a:t>развёртки, </a:t>
            </a:r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поставить на закрашенную </a:t>
            </a:r>
            <a:r>
              <a:rPr lang="ru-RU" sz="3200" b="1" dirty="0" smtClean="0">
                <a:solidFill>
                  <a:srgbClr val="003300"/>
                </a:solidFill>
                <a:latin typeface="Century Schoolbook" pitchFamily="18" charset="0"/>
              </a:rPr>
              <a:t>грань?</a:t>
            </a:r>
            <a:endParaRPr lang="ru-RU" sz="32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1" y="30327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1019" y="5873115"/>
            <a:ext cx="48729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     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ru-RU" sz="4000" b="1" dirty="0" smtClean="0">
                <a:solidFill>
                  <a:srgbClr val="008000"/>
                </a:solidFill>
                <a:latin typeface="Century Schoolbook" pitchFamily="18" charset="0"/>
              </a:rPr>
              <a:t>Ответ: 4 грань.</a:t>
            </a:r>
          </a:p>
          <a:p>
            <a:endParaRPr lang="ru-RU" dirty="0" smtClean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5780782"/>
            <a:ext cx="4495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           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  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429000"/>
            <a:ext cx="5715040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3429000"/>
            <a:ext cx="1428760" cy="2857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1"/>
            <a:endCxn id="9" idx="3"/>
          </p:cNvCxnSpPr>
          <p:nvPr/>
        </p:nvCxnSpPr>
        <p:spPr>
          <a:xfrm rot="10800000" flipH="1">
            <a:off x="3143240" y="4857760"/>
            <a:ext cx="1428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72000" y="2000240"/>
            <a:ext cx="1428760" cy="28575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 flipH="1">
            <a:off x="4572000" y="3429000"/>
            <a:ext cx="1428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0628" y="235743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7950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9190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868" y="521495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0232" y="378619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3429000"/>
            <a:ext cx="1428760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42852"/>
            <a:ext cx="8388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На столе лежат пятиугольники и шестиугольники, вырезанные из бумаги . Всего у них ровно 37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вершин.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Сколько пятиугольников на столе 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4096" y="3933056"/>
            <a:ext cx="81003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000" b="1" dirty="0">
                <a:solidFill>
                  <a:srgbClr val="006600"/>
                </a:solidFill>
                <a:latin typeface="Century Schoolbook" pitchFamily="18" charset="0"/>
              </a:rPr>
              <a:t>Ответ : 5 </a:t>
            </a:r>
            <a:r>
              <a:rPr lang="ru-RU" sz="4000" b="1" dirty="0" smtClean="0">
                <a:solidFill>
                  <a:srgbClr val="006600"/>
                </a:solidFill>
                <a:latin typeface="Century Schoolbook" pitchFamily="18" charset="0"/>
              </a:rPr>
              <a:t>пятиугольников.</a:t>
            </a:r>
            <a:endParaRPr lang="ru-RU" sz="40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1571604" y="2357430"/>
            <a:ext cx="2214578" cy="2214578"/>
          </a:xfrm>
          <a:prstGeom prst="pent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500562" y="2285992"/>
            <a:ext cx="2214578" cy="2286016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j0078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928802"/>
            <a:ext cx="1874001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2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9752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476672"/>
            <a:ext cx="7673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00"/>
                </a:solidFill>
                <a:latin typeface="Century Schoolbook" pitchFamily="18" charset="0"/>
              </a:rPr>
              <a:t>Вот </a:t>
            </a:r>
            <a:r>
              <a:rPr lang="ru-RU" sz="3600" b="1" dirty="0" smtClean="0">
                <a:solidFill>
                  <a:srgbClr val="003300"/>
                </a:solidFill>
                <a:latin typeface="Century Schoolbook" pitchFamily="18" charset="0"/>
              </a:rPr>
              <a:t>так выкладывают цифры из палочек:</a:t>
            </a:r>
            <a:endParaRPr lang="ru-RU" sz="36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50043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Какое самое большое число удастся выложить из 5 палочек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44522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>
                <a:solidFill>
                  <a:srgbClr val="006600"/>
                </a:solidFill>
                <a:latin typeface="Century Schoolbook" pitchFamily="18" charset="0"/>
              </a:rPr>
              <a:t>Ответ : </a:t>
            </a:r>
            <a:r>
              <a:rPr lang="ru-RU" sz="3600" b="1" dirty="0" smtClean="0">
                <a:solidFill>
                  <a:srgbClr val="006600"/>
                </a:solidFill>
                <a:latin typeface="Century Schoolbook" pitchFamily="18" charset="0"/>
              </a:rPr>
              <a:t>число 9 </a:t>
            </a:r>
            <a:endParaRPr lang="ru-RU" sz="36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pic>
        <p:nvPicPr>
          <p:cNvPr id="11266" name="Picture 2" descr="Картинка 10 из 17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35327"/>
          <a:stretch>
            <a:fillRect/>
          </a:stretch>
        </p:blipFill>
        <p:spPr bwMode="auto">
          <a:xfrm>
            <a:off x="714348" y="1643050"/>
            <a:ext cx="8292338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8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5" y="22551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108" y="285728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6600"/>
                </a:solidFill>
                <a:latin typeface="Century Schoolbook" pitchFamily="18" charset="0"/>
              </a:rPr>
              <a:t>Сколько отрезков на чертеже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44522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>
                <a:solidFill>
                  <a:srgbClr val="008000"/>
                </a:solidFill>
                <a:latin typeface="Century Schoolbook" pitchFamily="18" charset="0"/>
              </a:rPr>
              <a:t>Ответ : </a:t>
            </a:r>
            <a:r>
              <a:rPr lang="en-US" sz="3600" b="1" dirty="0" smtClean="0">
                <a:solidFill>
                  <a:srgbClr val="008000"/>
                </a:solidFill>
                <a:latin typeface="Century Schoolbook" pitchFamily="18" charset="0"/>
              </a:rPr>
              <a:t>10</a:t>
            </a:r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 отрезков </a:t>
            </a:r>
            <a:endParaRPr lang="ru-RU" sz="36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43042" y="3500438"/>
            <a:ext cx="7143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214546" y="3500438"/>
            <a:ext cx="2857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214678" y="3500438"/>
            <a:ext cx="2857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357686" y="3500438"/>
            <a:ext cx="2857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429256" y="3500438"/>
            <a:ext cx="2857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500826" y="3500438"/>
            <a:ext cx="2857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3108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1802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3372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6380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entury Schoolbook" pitchFamily="18" charset="0"/>
              </a:rPr>
              <a:t>D</a:t>
            </a:r>
            <a:endParaRPr lang="ru-RU" sz="3600" b="1" dirty="0" smtClean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7950" y="385762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Е</a:t>
            </a:r>
          </a:p>
        </p:txBody>
      </p:sp>
      <p:pic>
        <p:nvPicPr>
          <p:cNvPr id="19" name="Picture 3" descr="AMCONF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1845927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47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25 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258" y="485262"/>
            <a:ext cx="8108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В комнате сидят несколько кошек и 6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собак.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Кошачьих лап вдвое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больше,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чем собачьих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носов.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Сколько кошек в комнате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?</a:t>
            </a:r>
          </a:p>
          <a:p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  <a:p>
            <a:endParaRPr lang="ru-RU" sz="2800" b="1" dirty="0" smtClean="0">
              <a:solidFill>
                <a:srgbClr val="006600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  <a:p>
            <a:endParaRPr lang="ru-RU" sz="2800" b="1" dirty="0" smtClean="0">
              <a:solidFill>
                <a:srgbClr val="0066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                   </a:t>
            </a:r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572140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Ответ :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                   3 кошки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3929066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Решение: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Если собак  - 6, то кошачьих лап – 12. Значит, всего кошек – 3.</a:t>
            </a:r>
          </a:p>
        </p:txBody>
      </p:sp>
      <p:pic>
        <p:nvPicPr>
          <p:cNvPr id="6" name="Picture 34" descr="Черный кот - Валентина Вениаминовна Королева">
            <a:hlinkClick r:id="rId3" tooltip="далее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14488"/>
            <a:ext cx="1190625" cy="1581151"/>
          </a:xfrm>
          <a:prstGeom prst="rect">
            <a:avLst/>
          </a:prstGeom>
          <a:noFill/>
        </p:spPr>
      </p:pic>
      <p:pic>
        <p:nvPicPr>
          <p:cNvPr id="9" name="Picture 26" descr="Мне хорошо! - Валентина Вениаминовна Королева">
            <a:hlinkClick r:id="rId5" tooltip="далее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1428736"/>
            <a:ext cx="1152525" cy="1295401"/>
          </a:xfrm>
          <a:prstGeom prst="rect">
            <a:avLst/>
          </a:prstGeom>
          <a:noFill/>
        </p:spPr>
      </p:pic>
      <p:pic>
        <p:nvPicPr>
          <p:cNvPr id="11" name="Picture 6" descr="Без названия - Людмила Александровна Антонова">
            <a:hlinkClick r:id="rId7" tooltip="далее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2357430"/>
            <a:ext cx="914400" cy="1019176"/>
          </a:xfrm>
          <a:prstGeom prst="rect">
            <a:avLst/>
          </a:prstGeom>
          <a:noFill/>
        </p:spPr>
      </p:pic>
      <p:pic>
        <p:nvPicPr>
          <p:cNvPr id="12" name="Picture 6" descr="Без названия - Людмила Александровна Антонова">
            <a:hlinkClick r:id="rId7" tooltip="далее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2428868"/>
            <a:ext cx="914400" cy="1019176"/>
          </a:xfrm>
          <a:prstGeom prst="rect">
            <a:avLst/>
          </a:prstGeom>
          <a:noFill/>
        </p:spPr>
      </p:pic>
      <p:pic>
        <p:nvPicPr>
          <p:cNvPr id="13" name="Picture 8" descr="Без названия - Людмила Александровна Антонова">
            <a:hlinkClick r:id="rId9" tooltip="далее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28" y="1857364"/>
            <a:ext cx="1626120" cy="2057396"/>
          </a:xfrm>
          <a:prstGeom prst="rect">
            <a:avLst/>
          </a:prstGeom>
          <a:noFill/>
        </p:spPr>
      </p:pic>
      <p:pic>
        <p:nvPicPr>
          <p:cNvPr id="14" name="Picture 8" descr="Без названия - Людмила Александровна Антонова">
            <a:hlinkClick r:id="rId9" tooltip="далее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2071678"/>
            <a:ext cx="1333494" cy="1687160"/>
          </a:xfrm>
          <a:prstGeom prst="rect">
            <a:avLst/>
          </a:prstGeom>
          <a:noFill/>
        </p:spPr>
      </p:pic>
      <p:pic>
        <p:nvPicPr>
          <p:cNvPr id="15" name="Picture 10" descr="Без названия - Людмила Александровна Антонова">
            <a:hlinkClick r:id="rId11" tooltip="далее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44" y="2071678"/>
            <a:ext cx="904875" cy="942976"/>
          </a:xfrm>
          <a:prstGeom prst="rect">
            <a:avLst/>
          </a:prstGeom>
          <a:noFill/>
        </p:spPr>
      </p:pic>
      <p:pic>
        <p:nvPicPr>
          <p:cNvPr id="16" name="Picture 10" descr="Без названия - Людмила Александровна Антонова">
            <a:hlinkClick r:id="rId11" tooltip="далее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68" y="3143248"/>
            <a:ext cx="904875" cy="942976"/>
          </a:xfrm>
          <a:prstGeom prst="rect">
            <a:avLst/>
          </a:prstGeom>
          <a:noFill/>
        </p:spPr>
      </p:pic>
      <p:pic>
        <p:nvPicPr>
          <p:cNvPr id="17" name="Picture 6" descr="Без названия - Ирина Владимировна Латыпова">
            <a:hlinkClick r:id="rId13" tooltip="далее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68" y="2643182"/>
            <a:ext cx="952500" cy="114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75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0430" y="634594"/>
            <a:ext cx="5643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Из 12 спичек составлен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квадрат.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Убери 2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спички, чтобы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осталось 2 квадрата 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2910" y="3214686"/>
            <a:ext cx="199396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  <a:p>
            <a:endParaRPr lang="ru-RU" dirty="0"/>
          </a:p>
          <a:p>
            <a:r>
              <a:rPr lang="ru-RU" dirty="0" smtClean="0"/>
              <a:t>               </a:t>
            </a:r>
            <a:r>
              <a:rPr lang="ru-RU" sz="3200" b="1" dirty="0" smtClean="0">
                <a:solidFill>
                  <a:srgbClr val="006600"/>
                </a:solidFill>
                <a:latin typeface="Century Schoolbook" pitchFamily="18" charset="0"/>
              </a:rPr>
              <a:t>Ответ </a:t>
            </a:r>
            <a:r>
              <a:rPr lang="ru-RU" sz="3200" b="1" dirty="0">
                <a:solidFill>
                  <a:srgbClr val="006600"/>
                </a:solidFill>
                <a:latin typeface="Century Schoolbook" pitchFamily="18" charset="0"/>
              </a:rPr>
              <a:t>:</a:t>
            </a:r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 rot="-8017681">
            <a:off x="1429886" y="658848"/>
            <a:ext cx="746125" cy="717550"/>
            <a:chOff x="2416" y="1551"/>
            <a:chExt cx="800" cy="765"/>
          </a:xfrm>
        </p:grpSpPr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11"/>
          <p:cNvGrpSpPr>
            <a:grpSpLocks/>
          </p:cNvGrpSpPr>
          <p:nvPr/>
        </p:nvGrpSpPr>
        <p:grpSpPr bwMode="auto">
          <a:xfrm rot="-8017681">
            <a:off x="2430017" y="658849"/>
            <a:ext cx="746125" cy="717550"/>
            <a:chOff x="2416" y="1551"/>
            <a:chExt cx="800" cy="765"/>
          </a:xfrm>
        </p:grpSpPr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 rot="18918639">
            <a:off x="2930522" y="1158758"/>
            <a:ext cx="746125" cy="717550"/>
            <a:chOff x="2416" y="1551"/>
            <a:chExt cx="800" cy="765"/>
          </a:xfrm>
        </p:grpSpPr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 rot="-8017681">
            <a:off x="2358580" y="1658980"/>
            <a:ext cx="746125" cy="717550"/>
            <a:chOff x="2416" y="1551"/>
            <a:chExt cx="800" cy="765"/>
          </a:xfrm>
        </p:grpSpPr>
        <p:sp>
          <p:nvSpPr>
            <p:cNvPr id="38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Group 11"/>
          <p:cNvGrpSpPr>
            <a:grpSpLocks/>
          </p:cNvGrpSpPr>
          <p:nvPr/>
        </p:nvGrpSpPr>
        <p:grpSpPr bwMode="auto">
          <a:xfrm rot="-8017681">
            <a:off x="1358449" y="1658980"/>
            <a:ext cx="746125" cy="717550"/>
            <a:chOff x="2416" y="1551"/>
            <a:chExt cx="800" cy="765"/>
          </a:xfrm>
        </p:grpSpPr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" name="Group 11"/>
          <p:cNvGrpSpPr>
            <a:grpSpLocks/>
          </p:cNvGrpSpPr>
          <p:nvPr/>
        </p:nvGrpSpPr>
        <p:grpSpPr bwMode="auto">
          <a:xfrm rot="-8017681">
            <a:off x="2430019" y="2659111"/>
            <a:ext cx="746125" cy="717550"/>
            <a:chOff x="2416" y="1551"/>
            <a:chExt cx="800" cy="765"/>
          </a:xfrm>
        </p:grpSpPr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6" name="Group 11"/>
          <p:cNvGrpSpPr>
            <a:grpSpLocks/>
          </p:cNvGrpSpPr>
          <p:nvPr/>
        </p:nvGrpSpPr>
        <p:grpSpPr bwMode="auto">
          <a:xfrm rot="18918639">
            <a:off x="1001696" y="1158757"/>
            <a:ext cx="746125" cy="717550"/>
            <a:chOff x="2416" y="1551"/>
            <a:chExt cx="800" cy="765"/>
          </a:xfrm>
        </p:grpSpPr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" name="Group 11"/>
          <p:cNvGrpSpPr>
            <a:grpSpLocks/>
          </p:cNvGrpSpPr>
          <p:nvPr/>
        </p:nvGrpSpPr>
        <p:grpSpPr bwMode="auto">
          <a:xfrm rot="18918639">
            <a:off x="1930390" y="1158757"/>
            <a:ext cx="746125" cy="717550"/>
            <a:chOff x="2416" y="1551"/>
            <a:chExt cx="800" cy="765"/>
          </a:xfrm>
        </p:grpSpPr>
        <p:sp>
          <p:nvSpPr>
            <p:cNvPr id="50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2" name="Group 11"/>
          <p:cNvGrpSpPr>
            <a:grpSpLocks/>
          </p:cNvGrpSpPr>
          <p:nvPr/>
        </p:nvGrpSpPr>
        <p:grpSpPr bwMode="auto">
          <a:xfrm rot="18918639">
            <a:off x="1001696" y="2158889"/>
            <a:ext cx="746125" cy="717550"/>
            <a:chOff x="2416" y="1551"/>
            <a:chExt cx="800" cy="765"/>
          </a:xfrm>
        </p:grpSpPr>
        <p:sp>
          <p:nvSpPr>
            <p:cNvPr id="53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" name="Group 11"/>
          <p:cNvGrpSpPr>
            <a:grpSpLocks/>
          </p:cNvGrpSpPr>
          <p:nvPr/>
        </p:nvGrpSpPr>
        <p:grpSpPr bwMode="auto">
          <a:xfrm rot="18918639">
            <a:off x="2930522" y="2158890"/>
            <a:ext cx="746125" cy="717550"/>
            <a:chOff x="2416" y="1551"/>
            <a:chExt cx="800" cy="765"/>
          </a:xfrm>
        </p:grpSpPr>
        <p:sp>
          <p:nvSpPr>
            <p:cNvPr id="56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 rot="18918639">
            <a:off x="1930390" y="2158890"/>
            <a:ext cx="746125" cy="717550"/>
            <a:chOff x="2416" y="1551"/>
            <a:chExt cx="800" cy="765"/>
          </a:xfrm>
        </p:grpSpPr>
        <p:sp>
          <p:nvSpPr>
            <p:cNvPr id="59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" name="Group 11"/>
          <p:cNvGrpSpPr>
            <a:grpSpLocks/>
          </p:cNvGrpSpPr>
          <p:nvPr/>
        </p:nvGrpSpPr>
        <p:grpSpPr bwMode="auto">
          <a:xfrm rot="-8017681">
            <a:off x="1501324" y="2659111"/>
            <a:ext cx="746125" cy="717550"/>
            <a:chOff x="2416" y="1551"/>
            <a:chExt cx="800" cy="765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" name="Group 11"/>
          <p:cNvGrpSpPr>
            <a:grpSpLocks/>
          </p:cNvGrpSpPr>
          <p:nvPr/>
        </p:nvGrpSpPr>
        <p:grpSpPr bwMode="auto">
          <a:xfrm rot="-8017681">
            <a:off x="5358975" y="3444930"/>
            <a:ext cx="746125" cy="717550"/>
            <a:chOff x="2416" y="1551"/>
            <a:chExt cx="800" cy="765"/>
          </a:xfrm>
        </p:grpSpPr>
        <p:sp>
          <p:nvSpPr>
            <p:cNvPr id="83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5" name="Group 11"/>
          <p:cNvGrpSpPr>
            <a:grpSpLocks/>
          </p:cNvGrpSpPr>
          <p:nvPr/>
        </p:nvGrpSpPr>
        <p:grpSpPr bwMode="auto">
          <a:xfrm rot="-8017681">
            <a:off x="6359106" y="3444931"/>
            <a:ext cx="746125" cy="717550"/>
            <a:chOff x="2416" y="1551"/>
            <a:chExt cx="800" cy="765"/>
          </a:xfrm>
        </p:grpSpPr>
        <p:sp>
          <p:nvSpPr>
            <p:cNvPr id="86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8" name="Group 11"/>
          <p:cNvGrpSpPr>
            <a:grpSpLocks/>
          </p:cNvGrpSpPr>
          <p:nvPr/>
        </p:nvGrpSpPr>
        <p:grpSpPr bwMode="auto">
          <a:xfrm rot="18918639">
            <a:off x="6859611" y="3944840"/>
            <a:ext cx="746125" cy="717550"/>
            <a:chOff x="2416" y="1551"/>
            <a:chExt cx="800" cy="765"/>
          </a:xfrm>
        </p:grpSpPr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1" name="Group 11"/>
          <p:cNvGrpSpPr>
            <a:grpSpLocks/>
          </p:cNvGrpSpPr>
          <p:nvPr/>
        </p:nvGrpSpPr>
        <p:grpSpPr bwMode="auto">
          <a:xfrm rot="-8017681">
            <a:off x="6287669" y="4445062"/>
            <a:ext cx="746125" cy="717550"/>
            <a:chOff x="2416" y="1551"/>
            <a:chExt cx="800" cy="765"/>
          </a:xfrm>
        </p:grpSpPr>
        <p:sp>
          <p:nvSpPr>
            <p:cNvPr id="92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7" name="Group 11"/>
          <p:cNvGrpSpPr>
            <a:grpSpLocks/>
          </p:cNvGrpSpPr>
          <p:nvPr/>
        </p:nvGrpSpPr>
        <p:grpSpPr bwMode="auto">
          <a:xfrm rot="-8017681">
            <a:off x="6359108" y="5445193"/>
            <a:ext cx="746125" cy="717550"/>
            <a:chOff x="2416" y="1551"/>
            <a:chExt cx="800" cy="765"/>
          </a:xfrm>
        </p:grpSpPr>
        <p:sp>
          <p:nvSpPr>
            <p:cNvPr id="98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0" name="Group 11"/>
          <p:cNvGrpSpPr>
            <a:grpSpLocks/>
          </p:cNvGrpSpPr>
          <p:nvPr/>
        </p:nvGrpSpPr>
        <p:grpSpPr bwMode="auto">
          <a:xfrm rot="18918639">
            <a:off x="5859479" y="3944839"/>
            <a:ext cx="746125" cy="717550"/>
            <a:chOff x="2416" y="1551"/>
            <a:chExt cx="800" cy="765"/>
          </a:xfrm>
        </p:grpSpPr>
        <p:sp>
          <p:nvSpPr>
            <p:cNvPr id="101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" name="Group 11"/>
          <p:cNvGrpSpPr>
            <a:grpSpLocks/>
          </p:cNvGrpSpPr>
          <p:nvPr/>
        </p:nvGrpSpPr>
        <p:grpSpPr bwMode="auto">
          <a:xfrm rot="18918639">
            <a:off x="6859611" y="4944972"/>
            <a:ext cx="746125" cy="717550"/>
            <a:chOff x="2416" y="1551"/>
            <a:chExt cx="800" cy="765"/>
          </a:xfrm>
        </p:grpSpPr>
        <p:sp>
          <p:nvSpPr>
            <p:cNvPr id="104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9" name="Group 11"/>
          <p:cNvGrpSpPr>
            <a:grpSpLocks/>
          </p:cNvGrpSpPr>
          <p:nvPr/>
        </p:nvGrpSpPr>
        <p:grpSpPr bwMode="auto">
          <a:xfrm rot="-8017681">
            <a:off x="5430413" y="5445193"/>
            <a:ext cx="746125" cy="717550"/>
            <a:chOff x="2416" y="1551"/>
            <a:chExt cx="800" cy="765"/>
          </a:xfrm>
        </p:grpSpPr>
        <p:sp>
          <p:nvSpPr>
            <p:cNvPr id="110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" name="Group 11"/>
          <p:cNvGrpSpPr>
            <a:grpSpLocks/>
          </p:cNvGrpSpPr>
          <p:nvPr/>
        </p:nvGrpSpPr>
        <p:grpSpPr bwMode="auto">
          <a:xfrm rot="18918639">
            <a:off x="4930785" y="3944840"/>
            <a:ext cx="746125" cy="717550"/>
            <a:chOff x="2416" y="1551"/>
            <a:chExt cx="800" cy="765"/>
          </a:xfrm>
        </p:grpSpPr>
        <p:sp>
          <p:nvSpPr>
            <p:cNvPr id="113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5" name="Group 11"/>
          <p:cNvGrpSpPr>
            <a:grpSpLocks/>
          </p:cNvGrpSpPr>
          <p:nvPr/>
        </p:nvGrpSpPr>
        <p:grpSpPr bwMode="auto">
          <a:xfrm rot="18918639">
            <a:off x="4930786" y="4944972"/>
            <a:ext cx="746125" cy="717550"/>
            <a:chOff x="2416" y="1551"/>
            <a:chExt cx="800" cy="765"/>
          </a:xfrm>
        </p:grpSpPr>
        <p:sp>
          <p:nvSpPr>
            <p:cNvPr id="116" name="AutoShape 12"/>
            <p:cNvSpPr>
              <a:spLocks noChangeArrowheads="1"/>
            </p:cNvSpPr>
            <p:nvPr/>
          </p:nvSpPr>
          <p:spPr bwMode="auto">
            <a:xfrm>
              <a:off x="2416" y="1551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600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7" y="2606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27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125" y="476672"/>
            <a:ext cx="79523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Century Schoolbook" pitchFamily="18" charset="0"/>
              </a:rPr>
              <a:t>Конкурс «Кенгуру»  всегда проходит в третий четверг марта . </a:t>
            </a:r>
            <a:r>
              <a:rPr lang="ru-RU" sz="4000" b="1" dirty="0" smtClean="0">
                <a:solidFill>
                  <a:srgbClr val="006600"/>
                </a:solidFill>
                <a:latin typeface="Century Schoolbook" pitchFamily="18" charset="0"/>
              </a:rPr>
              <a:t>Какова самая ранняя из возможных дат «Кенгуру» ?</a:t>
            </a:r>
            <a:endParaRPr lang="ru-RU" sz="40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429132"/>
            <a:ext cx="80963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</a:t>
            </a:r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Ответ: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Если 1.03 – воскресенье, тогда самая ранняя из возможных дат проведения конкурса «Кенгуру» – 12 марта.</a:t>
            </a:r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pic>
        <p:nvPicPr>
          <p:cNvPr id="5" name="Рисунок 4" descr="4_3_2.gif"/>
          <p:cNvPicPr>
            <a:picLocks noChangeAspect="1"/>
          </p:cNvPicPr>
          <p:nvPr/>
        </p:nvPicPr>
        <p:blipFill>
          <a:blip r:embed="rId2" cstate="print"/>
          <a:srcRect b="20652"/>
          <a:stretch>
            <a:fillRect/>
          </a:stretch>
        </p:blipFill>
        <p:spPr>
          <a:xfrm>
            <a:off x="5760667" y="2857496"/>
            <a:ext cx="2880999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28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7224" y="285728"/>
            <a:ext cx="5286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300"/>
                </a:solidFill>
                <a:latin typeface="Century Schoolbook" pitchFamily="18" charset="0"/>
              </a:rPr>
              <a:t>Сколько из следующих чисел </a:t>
            </a:r>
            <a:r>
              <a:rPr lang="ru-RU" sz="3600" b="1" dirty="0" smtClean="0">
                <a:solidFill>
                  <a:srgbClr val="003300"/>
                </a:solidFill>
                <a:latin typeface="Century Schoolbook" pitchFamily="18" charset="0"/>
              </a:rPr>
              <a:t>уменьшается, </a:t>
            </a:r>
            <a:r>
              <a:rPr lang="ru-RU" sz="3600" b="1" dirty="0">
                <a:solidFill>
                  <a:srgbClr val="003300"/>
                </a:solidFill>
                <a:latin typeface="Century Schoolbook" pitchFamily="18" charset="0"/>
              </a:rPr>
              <a:t>если их прочитать справа </a:t>
            </a:r>
            <a:r>
              <a:rPr lang="ru-RU" sz="3600" b="1" dirty="0" smtClean="0">
                <a:solidFill>
                  <a:srgbClr val="003300"/>
                </a:solidFill>
                <a:latin typeface="Century Schoolbook" pitchFamily="18" charset="0"/>
              </a:rPr>
              <a:t>налево: 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Century Schoolbook" pitchFamily="18" charset="0"/>
              </a:rPr>
              <a:t>1991</a:t>
            </a:r>
            <a:r>
              <a:rPr lang="ru-RU" sz="3600" b="1" dirty="0">
                <a:solidFill>
                  <a:srgbClr val="006600"/>
                </a:solidFill>
                <a:latin typeface="Century Schoolbook" pitchFamily="18" charset="0"/>
              </a:rPr>
              <a:t>, 2323, 2112, 2222, 3131, 2332, 5252 ?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535782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</a:t>
            </a:r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Ответ:</a:t>
            </a:r>
          </a:p>
          <a:p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 3131 , 5252 - всего 2 числа.</a:t>
            </a:r>
            <a:endParaRPr lang="ru-RU" sz="36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pic>
        <p:nvPicPr>
          <p:cNvPr id="7" name="Picture 8" descr="Ура! - Валентина Вениаминовна Королева">
            <a:hlinkClick r:id="rId2" tooltip="далее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66"/>
            <a:ext cx="2720835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775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85728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     </a:t>
            </a:r>
            <a:r>
              <a:rPr lang="ru-RU" sz="4400" b="1" dirty="0" smtClean="0">
                <a:solidFill>
                  <a:srgbClr val="006600"/>
                </a:solidFill>
                <a:latin typeface="Century Schoolbook" pitchFamily="18" charset="0"/>
              </a:rPr>
              <a:t>Сколько </a:t>
            </a:r>
            <a:r>
              <a:rPr lang="ru-RU" sz="4400" b="1" dirty="0">
                <a:solidFill>
                  <a:srgbClr val="006600"/>
                </a:solidFill>
                <a:latin typeface="Century Schoolbook" pitchFamily="18" charset="0"/>
              </a:rPr>
              <a:t>вершин у этого тела?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1233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2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6000768"/>
            <a:ext cx="570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00"/>
                </a:solidFill>
                <a:latin typeface="Century Schoolbook" pitchFamily="18" charset="0"/>
              </a:rPr>
              <a:t>Ответ : </a:t>
            </a:r>
            <a:r>
              <a:rPr lang="ru-RU" sz="4000" b="1" dirty="0" smtClean="0">
                <a:solidFill>
                  <a:srgbClr val="006600"/>
                </a:solidFill>
                <a:latin typeface="Century Schoolbook" pitchFamily="18" charset="0"/>
              </a:rPr>
              <a:t>10 вершин.</a:t>
            </a:r>
            <a:endParaRPr lang="ru-RU" sz="40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071678"/>
            <a:ext cx="3929090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7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29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2088" y="332657"/>
            <a:ext cx="7956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На велогонках Вася ехал со скоростью 20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км/час,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а Коля половину пути со скоростью 24 км/час, а вторую половину – со скоростью 16 км / час .</a:t>
            </a:r>
            <a:r>
              <a:rPr lang="ru-RU" dirty="0" smtClean="0"/>
              <a:t>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Кто из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них приехал раньше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?</a:t>
            </a:r>
          </a:p>
        </p:txBody>
      </p:sp>
      <p:pic>
        <p:nvPicPr>
          <p:cNvPr id="5" name="Рисунок 4" descr="велосипедист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357430"/>
            <a:ext cx="2500330" cy="15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4" descr="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71744"/>
            <a:ext cx="2428892" cy="13803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3929066"/>
            <a:ext cx="6500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Решение: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Пусть </a:t>
            </a:r>
            <a:r>
              <a:rPr lang="ru-RU" sz="2800" b="1" dirty="0" err="1" smtClean="0">
                <a:solidFill>
                  <a:srgbClr val="006600"/>
                </a:solidFill>
                <a:latin typeface="Century Schoolbook" pitchFamily="18" charset="0"/>
              </a:rPr>
              <a:t>х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 км – длина дистанции, тогда Вася ехал </a:t>
            </a:r>
            <a:r>
              <a:rPr lang="ru-RU" sz="2800" b="1" dirty="0" err="1" smtClean="0">
                <a:solidFill>
                  <a:srgbClr val="006600"/>
                </a:solidFill>
                <a:latin typeface="Century Schoolbook" pitchFamily="18" charset="0"/>
              </a:rPr>
              <a:t>х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/20 часов, а Коля – </a:t>
            </a:r>
            <a:r>
              <a:rPr lang="ru-RU" sz="2800" b="1" dirty="0" err="1" smtClean="0">
                <a:solidFill>
                  <a:srgbClr val="006600"/>
                </a:solidFill>
                <a:latin typeface="Century Schoolbook" pitchFamily="18" charset="0"/>
              </a:rPr>
              <a:t>х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/48+х/32=5х/96 часов.</a:t>
            </a:r>
          </a:p>
          <a:p>
            <a:r>
              <a:rPr lang="ru-RU" sz="2800" b="1" dirty="0" err="1" smtClean="0">
                <a:solidFill>
                  <a:srgbClr val="006600"/>
                </a:solidFill>
                <a:latin typeface="Century Schoolbook" pitchFamily="18" charset="0"/>
              </a:rPr>
              <a:t>х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/20&lt;5х/96.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Значит, раньше приехал Вася.</a:t>
            </a:r>
          </a:p>
        </p:txBody>
      </p:sp>
    </p:spTree>
    <p:extLst>
      <p:ext uri="{BB962C8B-B14F-4D97-AF65-F5344CB8AC3E}">
        <p14:creationId xmlns:p14="http://schemas.microsoft.com/office/powerpoint/2010/main" val="15515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12 0.05579 L 0.10764 0.05579 " pathEditMode="fixed" rAng="0" ptsTypes="AA">
                                      <p:cBhvr>
                                        <p:cTn id="6" dur="5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306 0.01666 L -0.46806 0.0074 L -0.45556 0.0074 " pathEditMode="relative" rAng="0" ptsTypes="AAA">
                                      <p:cBhvr>
                                        <p:cTn id="9" dur="5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6050" y="476672"/>
            <a:ext cx="5962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6600"/>
                </a:solidFill>
                <a:latin typeface="Century Schoolbook" pitchFamily="18" charset="0"/>
              </a:rPr>
              <a:t>Сколько будет полторы  трети от 100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5088" y="3357562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</a:t>
            </a:r>
            <a:r>
              <a:rPr lang="ru-RU" sz="4000" b="1" dirty="0">
                <a:solidFill>
                  <a:srgbClr val="008000"/>
                </a:solidFill>
                <a:latin typeface="Century Schoolbook" pitchFamily="18" charset="0"/>
              </a:rPr>
              <a:t>Ответ</a:t>
            </a:r>
            <a:r>
              <a:rPr lang="ru-RU" sz="4000" b="1" dirty="0" smtClean="0">
                <a:solidFill>
                  <a:srgbClr val="008000"/>
                </a:solidFill>
                <a:latin typeface="Century Schoolbook" pitchFamily="18" charset="0"/>
              </a:rPr>
              <a:t>:</a:t>
            </a:r>
          </a:p>
          <a:p>
            <a:r>
              <a:rPr lang="ru-RU" sz="4000" b="1" dirty="0" smtClean="0">
                <a:solidFill>
                  <a:srgbClr val="008000"/>
                </a:solidFill>
                <a:latin typeface="Century Schoolbook" pitchFamily="18" charset="0"/>
              </a:rPr>
              <a:t>100*(1,5:3)=(150:3)=50</a:t>
            </a:r>
            <a:endParaRPr lang="ru-RU" sz="40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r>
              <a:rPr lang="ru-RU" sz="4000" b="1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endParaRPr lang="ru-RU" sz="40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pic>
        <p:nvPicPr>
          <p:cNvPr id="6" name="Picture 4" descr="Без названия - Валентина Вениаминовна Королева">
            <a:hlinkClick r:id="rId2" tooltip="далее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18669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4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 descr="AG00013_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1712" y="1643050"/>
            <a:ext cx="2592288" cy="217809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0" y="260647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31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3409" y="33265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3300"/>
                </a:solidFill>
                <a:latin typeface="Century Schoolbook" pitchFamily="18" charset="0"/>
              </a:rPr>
              <a:t>В некотором месяце 5 </a:t>
            </a:r>
            <a:r>
              <a:rPr lang="ru-RU" sz="4000" b="1" dirty="0" smtClean="0">
                <a:solidFill>
                  <a:srgbClr val="003300"/>
                </a:solidFill>
                <a:latin typeface="Century Schoolbook" pitchFamily="18" charset="0"/>
              </a:rPr>
              <a:t>суббот. </a:t>
            </a:r>
            <a:r>
              <a:rPr lang="ru-RU" sz="4000" b="1" dirty="0">
                <a:solidFill>
                  <a:srgbClr val="003300"/>
                </a:solidFill>
                <a:latin typeface="Century Schoolbook" pitchFamily="18" charset="0"/>
              </a:rPr>
              <a:t>Может ли в нём быть 5 вторников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214554"/>
            <a:ext cx="8172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</a:t>
            </a:r>
            <a:r>
              <a:rPr lang="ru-RU" sz="4000" b="1" dirty="0">
                <a:solidFill>
                  <a:srgbClr val="008000"/>
                </a:solidFill>
                <a:latin typeface="Century Schoolbook" pitchFamily="18" charset="0"/>
              </a:rPr>
              <a:t>Ответ </a:t>
            </a:r>
            <a:r>
              <a:rPr lang="ru-RU" sz="4000" b="1" dirty="0" smtClean="0">
                <a:solidFill>
                  <a:srgbClr val="008000"/>
                </a:solidFill>
                <a:latin typeface="Century Schoolbook" pitchFamily="18" charset="0"/>
              </a:rPr>
              <a:t>:</a:t>
            </a:r>
          </a:p>
          <a:p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5 суббот: если месяц начнётся с субботы, то до пятой субботы ещё 4 недели – всего 29 дней.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От субботы до вторника – 3 дня, 29+3=32 дня в месяце.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Нет, не может.</a:t>
            </a:r>
          </a:p>
        </p:txBody>
      </p:sp>
    </p:spTree>
    <p:extLst>
      <p:ext uri="{BB962C8B-B14F-4D97-AF65-F5344CB8AC3E}">
        <p14:creationId xmlns:p14="http://schemas.microsoft.com/office/powerpoint/2010/main" val="5050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0"/>
            <a:ext cx="857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На день рождения Пети купили пирожные : эклеры, безе, корзиночки. Каждому гостю досталось по 2 пирожных, причём у всех оказались разные наборы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.</a:t>
            </a:r>
            <a:r>
              <a:rPr lang="ru-RU" dirty="0" smtClean="0"/>
              <a:t>                                                                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Могло ли у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Маши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быть 7 гостей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25514"/>
            <a:ext cx="41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3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084" y="326582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Э – эклеры , б – безе , к – корзиночки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257174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Решение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072" y="3796187"/>
            <a:ext cx="8243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1 гость - Э, Б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.        </a:t>
            </a:r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2 гость - Э, Э.</a:t>
            </a:r>
          </a:p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3 гость - Э, К.</a:t>
            </a:r>
          </a:p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4 гость - Б, К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.                     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Ответ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:</a:t>
            </a:r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5 гость - Б, Б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.          </a:t>
            </a:r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6 гость - К, К</a:t>
            </a:r>
            <a:r>
              <a:rPr lang="ru-RU" dirty="0" smtClean="0"/>
              <a:t>.                                                                  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не могло</a:t>
            </a:r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pic>
        <p:nvPicPr>
          <p:cNvPr id="7" name="Picture 4" descr="AN1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836" y="3454074"/>
            <a:ext cx="17986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afficher_image5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857760"/>
            <a:ext cx="1818742" cy="15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12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6354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28604"/>
            <a:ext cx="3912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Реши ребус :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</a:t>
            </a:r>
            <a:r>
              <a:rPr lang="en-US" sz="2800" b="1" dirty="0" smtClean="0">
                <a:solidFill>
                  <a:srgbClr val="006600"/>
                </a:solidFill>
                <a:latin typeface="Century Schoolbook" pitchFamily="18" charset="0"/>
              </a:rPr>
              <a:t>FORTY       </a:t>
            </a:r>
            <a:endParaRPr lang="en-US" sz="2800" b="1" dirty="0">
              <a:solidFill>
                <a:srgbClr val="006600"/>
              </a:solidFill>
              <a:latin typeface="Century Schoolbook" pitchFamily="18" charset="0"/>
            </a:endParaRPr>
          </a:p>
          <a:p>
            <a:r>
              <a:rPr lang="en-US" sz="2800" b="1" dirty="0">
                <a:solidFill>
                  <a:srgbClr val="006600"/>
                </a:solidFill>
                <a:latin typeface="Century Schoolbook" pitchFamily="18" charset="0"/>
              </a:rPr>
              <a:t>       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entury Schoolbook" pitchFamily="18" charset="0"/>
              </a:rPr>
              <a:t>  </a:t>
            </a:r>
            <a:r>
              <a:rPr lang="en-US" sz="2800" b="1" dirty="0">
                <a:solidFill>
                  <a:srgbClr val="006600"/>
                </a:solidFill>
                <a:latin typeface="Century Schoolbook" pitchFamily="18" charset="0"/>
              </a:rPr>
              <a:t>+     TEN</a:t>
            </a:r>
          </a:p>
          <a:p>
            <a:r>
              <a:rPr lang="en-US" sz="2800" b="1" dirty="0">
                <a:solidFill>
                  <a:srgbClr val="006600"/>
                </a:solidFill>
                <a:latin typeface="Century Schoolbook" pitchFamily="18" charset="0"/>
              </a:rPr>
              <a:t>    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Century Schoolbook" pitchFamily="18" charset="0"/>
              </a:rPr>
              <a:t>           </a:t>
            </a:r>
            <a:r>
              <a:rPr lang="en-US" sz="2800" b="1" dirty="0">
                <a:solidFill>
                  <a:srgbClr val="006600"/>
                </a:solidFill>
                <a:latin typeface="Century Schoolbook" pitchFamily="18" charset="0"/>
              </a:rPr>
              <a:t>TEN  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               </a:t>
            </a:r>
            <a:r>
              <a:rPr lang="en-US" sz="2800" b="1" dirty="0" smtClean="0">
                <a:solidFill>
                  <a:srgbClr val="006600"/>
                </a:solidFill>
                <a:latin typeface="Century Schoolbook" pitchFamily="18" charset="0"/>
              </a:rPr>
              <a:t>SIXTY</a:t>
            </a:r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57356" y="2214554"/>
            <a:ext cx="18852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33265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4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285749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Решение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38" y="3429000"/>
            <a:ext cx="27722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29786</a:t>
            </a:r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          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+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850</a:t>
            </a:r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             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 850</a:t>
            </a:r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           </a:t>
            </a:r>
            <a:r>
              <a:rPr lang="ru-RU" sz="2800" b="1" dirty="0" smtClean="0">
                <a:solidFill>
                  <a:srgbClr val="006600"/>
                </a:solidFill>
                <a:latin typeface="Century Schoolbook" pitchFamily="18" charset="0"/>
              </a:rPr>
              <a:t>31486</a:t>
            </a:r>
            <a:endParaRPr lang="ru-RU" sz="28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57356" y="5072074"/>
            <a:ext cx="1674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28604"/>
            <a:ext cx="2176665" cy="149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9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42852"/>
            <a:ext cx="83582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Николай на </a:t>
            </a:r>
            <a:r>
              <a:rPr lang="ru-RU" sz="3200" b="1" dirty="0" smtClean="0">
                <a:solidFill>
                  <a:srgbClr val="003300"/>
                </a:solidFill>
                <a:latin typeface="Century Schoolbook" pitchFamily="18" charset="0"/>
              </a:rPr>
              <a:t>вопрос, </a:t>
            </a:r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каков его  возраст, отвечал, что через 13 лет ему </a:t>
            </a:r>
            <a:r>
              <a:rPr lang="ru-RU" sz="3200" b="1" dirty="0" smtClean="0">
                <a:solidFill>
                  <a:srgbClr val="003300"/>
                </a:solidFill>
                <a:latin typeface="Century Schoolbook" pitchFamily="18" charset="0"/>
              </a:rPr>
              <a:t>будет </a:t>
            </a:r>
            <a:r>
              <a:rPr lang="ru-RU" sz="3200" b="1" dirty="0">
                <a:solidFill>
                  <a:srgbClr val="003300"/>
                </a:solidFill>
                <a:latin typeface="Century Schoolbook" pitchFamily="18" charset="0"/>
              </a:rPr>
              <a:t>в 4 лет раза больше лет, чему 2 года назад</a:t>
            </a:r>
            <a:r>
              <a:rPr lang="ru-RU" sz="3200" dirty="0" smtClean="0"/>
              <a:t>. </a:t>
            </a:r>
            <a:r>
              <a:rPr lang="ru-RU" sz="3200" b="1" dirty="0" smtClean="0">
                <a:solidFill>
                  <a:srgbClr val="006600"/>
                </a:solidFill>
                <a:latin typeface="Century Schoolbook" pitchFamily="18" charset="0"/>
              </a:rPr>
              <a:t>Сколько лет Николаю?</a:t>
            </a:r>
            <a:endParaRPr lang="ru-RU" sz="3200" b="1" dirty="0">
              <a:solidFill>
                <a:srgbClr val="006600"/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5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8992" y="2428868"/>
            <a:ext cx="23729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2800" b="1" dirty="0">
                <a:solidFill>
                  <a:srgbClr val="006600"/>
                </a:solidFill>
                <a:latin typeface="Century Schoolbook" pitchFamily="18" charset="0"/>
              </a:rPr>
              <a:t>Решение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505" y="3046748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х</a:t>
            </a:r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 + 13 = 4 * (х - 2)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 х + 13 = 4х - 8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 х – 4х = - 8 - 13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 - 3х = - 21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 х = 7</a:t>
            </a:r>
          </a:p>
          <a:p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Ответ : Николаю 7 лет.</a:t>
            </a:r>
          </a:p>
        </p:txBody>
      </p:sp>
      <p:pic>
        <p:nvPicPr>
          <p:cNvPr id="7" name="Picture 7" descr="bd0722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357430"/>
            <a:ext cx="2877885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6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3265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4285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00"/>
                </a:solidFill>
                <a:latin typeface="Century Schoolbook" pitchFamily="18" charset="0"/>
              </a:rPr>
              <a:t>Часы с боем делают 3 удара за 4 секунды</a:t>
            </a:r>
            <a:r>
              <a:rPr lang="ru-RU" sz="3600" b="1" dirty="0" smtClean="0">
                <a:solidFill>
                  <a:srgbClr val="006600"/>
                </a:solidFill>
                <a:latin typeface="Century Schoolbook" pitchFamily="18" charset="0"/>
              </a:rPr>
              <a:t>. </a:t>
            </a:r>
            <a:r>
              <a:rPr lang="ru-RU" sz="3600" b="1" dirty="0">
                <a:solidFill>
                  <a:srgbClr val="006600"/>
                </a:solidFill>
                <a:latin typeface="Century Schoolbook" pitchFamily="18" charset="0"/>
              </a:rPr>
              <a:t>За сколько секунд они сделают 9 ударов?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03648" y="2636912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17396" y="2636912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83768" y="2636912"/>
            <a:ext cx="64807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161512" y="2651124"/>
            <a:ext cx="64807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31131" y="208174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4 с</a:t>
            </a:r>
          </a:p>
        </p:txBody>
      </p:sp>
      <p:sp>
        <p:nvSpPr>
          <p:cNvPr id="18" name="Овал 17"/>
          <p:cNvSpPr/>
          <p:nvPr/>
        </p:nvSpPr>
        <p:spPr>
          <a:xfrm flipH="1">
            <a:off x="1331640" y="2578040"/>
            <a:ext cx="72008" cy="143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1835696" y="2586508"/>
            <a:ext cx="72008" cy="143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flipH="1">
            <a:off x="2483768" y="2586508"/>
            <a:ext cx="72008" cy="143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flipH="1">
            <a:off x="3585448" y="2564927"/>
            <a:ext cx="72008" cy="143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flipH="1">
            <a:off x="3081392" y="2557875"/>
            <a:ext cx="72008" cy="143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flipH="1">
            <a:off x="4125508" y="2568508"/>
            <a:ext cx="72008" cy="143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flipH="1">
            <a:off x="4809584" y="2578040"/>
            <a:ext cx="72008" cy="143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466465" y="2568508"/>
            <a:ext cx="76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2 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95227" y="2557875"/>
            <a:ext cx="76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2 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5576" y="3081095"/>
            <a:ext cx="80511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1) 4 + 2 + 4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+</a:t>
            </a:r>
            <a:r>
              <a:rPr lang="en-US" sz="2800" b="1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2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=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1</a:t>
            </a:r>
            <a:r>
              <a:rPr lang="en-US" sz="2800" b="1" dirty="0" smtClean="0">
                <a:solidFill>
                  <a:srgbClr val="003300"/>
                </a:solidFill>
                <a:latin typeface="Century Schoolbook" pitchFamily="18" charset="0"/>
              </a:rPr>
              <a:t>2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(с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) – сделают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9 ударов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3600" b="1" dirty="0">
                <a:solidFill>
                  <a:srgbClr val="006600"/>
                </a:solidFill>
                <a:latin typeface="Century Schoolbook" pitchFamily="18" charset="0"/>
              </a:rPr>
              <a:t>Ответ </a:t>
            </a:r>
            <a:r>
              <a:rPr lang="ru-RU" sz="3600" b="1" dirty="0" smtClean="0">
                <a:solidFill>
                  <a:srgbClr val="006600"/>
                </a:solidFill>
                <a:latin typeface="Century Schoolbook" pitchFamily="18" charset="0"/>
              </a:rPr>
              <a:t>:</a:t>
            </a:r>
          </a:p>
          <a:p>
            <a:r>
              <a:rPr lang="ru-RU" sz="3600" b="1" dirty="0" smtClean="0">
                <a:solidFill>
                  <a:srgbClr val="006600"/>
                </a:solidFill>
                <a:latin typeface="Century Schoolbook" pitchFamily="18" charset="0"/>
              </a:rPr>
              <a:t> за 1</a:t>
            </a:r>
            <a:r>
              <a:rPr lang="en-US" sz="3600" b="1" dirty="0" smtClean="0">
                <a:solidFill>
                  <a:srgbClr val="006600"/>
                </a:solidFill>
                <a:latin typeface="Century Schoolbook" pitchFamily="18" charset="0"/>
              </a:rPr>
              <a:t>2</a:t>
            </a:r>
            <a:r>
              <a:rPr lang="ru-RU" sz="3600" b="1" dirty="0" smtClean="0">
                <a:solidFill>
                  <a:srgbClr val="006600"/>
                </a:solidFill>
                <a:latin typeface="Century Schoolbook" pitchFamily="18" charset="0"/>
              </a:rPr>
              <a:t> </a:t>
            </a:r>
            <a:r>
              <a:rPr lang="ru-RU" sz="3600" b="1" dirty="0">
                <a:solidFill>
                  <a:srgbClr val="006600"/>
                </a:solidFill>
                <a:latin typeface="Century Schoolbook" pitchFamily="18" charset="0"/>
              </a:rPr>
              <a:t>секунд часы сделают 9 ударов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9991" y="2081742"/>
            <a:ext cx="74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4 с</a:t>
            </a:r>
            <a:endParaRPr lang="ru-RU" sz="2800" b="1" dirty="0">
              <a:solidFill>
                <a:srgbClr val="0033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7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1429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Какой из рисунков можно нарисовать одним росчерком, </a:t>
            </a:r>
            <a:r>
              <a:rPr lang="ru-RU" sz="2800" b="1" dirty="0" smtClean="0">
                <a:solidFill>
                  <a:srgbClr val="003300"/>
                </a:solidFill>
                <a:latin typeface="Century Schoolbook" pitchFamily="18" charset="0"/>
              </a:rPr>
              <a:t>не </a:t>
            </a:r>
            <a:r>
              <a:rPr lang="ru-RU" sz="2800" b="1" dirty="0">
                <a:solidFill>
                  <a:srgbClr val="003300"/>
                </a:solidFill>
                <a:latin typeface="Century Schoolbook" pitchFamily="18" charset="0"/>
              </a:rPr>
              <a:t>проводя по одной линии дважды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564357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Ответ : </a:t>
            </a:r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только первый </a:t>
            </a:r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рисунок.</a:t>
            </a:r>
          </a:p>
        </p:txBody>
      </p:sp>
      <p:sp>
        <p:nvSpPr>
          <p:cNvPr id="5" name="Овал 4"/>
          <p:cNvSpPr/>
          <p:nvPr/>
        </p:nvSpPr>
        <p:spPr>
          <a:xfrm>
            <a:off x="1928794" y="1714488"/>
            <a:ext cx="1357322" cy="13573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2"/>
            <a:endCxn id="5" idx="6"/>
          </p:cNvCxnSpPr>
          <p:nvPr/>
        </p:nvCxnSpPr>
        <p:spPr>
          <a:xfrm rot="10800000" flipH="1">
            <a:off x="1928794" y="2393149"/>
            <a:ext cx="13573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143504" y="1643050"/>
            <a:ext cx="1357322" cy="13573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10" idx="2"/>
            <a:endCxn id="10" idx="6"/>
          </p:cNvCxnSpPr>
          <p:nvPr/>
        </p:nvCxnSpPr>
        <p:spPr>
          <a:xfrm rot="10800000" flipH="1">
            <a:off x="5143504" y="2321711"/>
            <a:ext cx="135732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10" idx="4"/>
          </p:cNvCxnSpPr>
          <p:nvPr/>
        </p:nvCxnSpPr>
        <p:spPr>
          <a:xfrm rot="5400000">
            <a:off x="5482838" y="2625322"/>
            <a:ext cx="714377" cy="357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57620" y="2714620"/>
            <a:ext cx="1143008" cy="21431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857620" y="3429000"/>
            <a:ext cx="11430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57620" y="4143380"/>
            <a:ext cx="11430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715140" y="2714620"/>
            <a:ext cx="1428760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endCxn id="21" idx="3"/>
          </p:cNvCxnSpPr>
          <p:nvPr/>
        </p:nvCxnSpPr>
        <p:spPr>
          <a:xfrm>
            <a:off x="6715140" y="3429000"/>
            <a:ext cx="14287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1" idx="2"/>
          </p:cNvCxnSpPr>
          <p:nvPr/>
        </p:nvCxnSpPr>
        <p:spPr>
          <a:xfrm rot="5400000" flipH="1">
            <a:off x="6715140" y="3429000"/>
            <a:ext cx="14287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000100" y="3429000"/>
            <a:ext cx="1428760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1285852" y="3786190"/>
            <a:ext cx="7143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43042" y="4143380"/>
            <a:ext cx="785818" cy="7143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964381" y="4179099"/>
            <a:ext cx="714380" cy="6429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43174" y="1785926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5008" y="1714488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28794" y="3500438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0" y="2786058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86710" y="2786058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524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3265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entury Schoolbook" pitchFamily="18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222" y="0"/>
            <a:ext cx="86747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3300"/>
                </a:solidFill>
                <a:latin typeface="Century Schoolbook" pitchFamily="18" charset="0"/>
              </a:rPr>
              <a:t>Вставь вместо </a:t>
            </a:r>
            <a:r>
              <a:rPr lang="ru-RU" sz="5400" b="1" dirty="0">
                <a:solidFill>
                  <a:srgbClr val="C00000"/>
                </a:solidFill>
                <a:latin typeface="Century Schoolbook" pitchFamily="18" charset="0"/>
              </a:rPr>
              <a:t>*</a:t>
            </a:r>
            <a:r>
              <a:rPr lang="ru-RU" sz="4400" b="1" dirty="0">
                <a:solidFill>
                  <a:srgbClr val="003300"/>
                </a:solidFill>
                <a:latin typeface="Century Schoolbook" pitchFamily="18" charset="0"/>
              </a:rPr>
              <a:t> арифметические знаки, чтобы в результате получилось 1.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3143248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8000"/>
                </a:solidFill>
                <a:latin typeface="Century Schoolbook" pitchFamily="18" charset="0"/>
              </a:rPr>
              <a:t>Ответ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5403" y="3642569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3300"/>
                </a:solidFill>
                <a:latin typeface="Century Schoolbook" pitchFamily="18" charset="0"/>
              </a:rPr>
              <a:t>+    –     + </a:t>
            </a:r>
            <a:r>
              <a:rPr lang="ru-RU" sz="6600" b="1" dirty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ru-RU" sz="6600" b="1" dirty="0" smtClean="0">
                <a:solidFill>
                  <a:srgbClr val="003300"/>
                </a:solidFill>
                <a:latin typeface="Century Schoolbook" pitchFamily="18" charset="0"/>
              </a:rPr>
              <a:t>   </a:t>
            </a:r>
            <a:r>
              <a:rPr lang="ru-RU" sz="6600" b="1" dirty="0">
                <a:solidFill>
                  <a:srgbClr val="003300"/>
                </a:solidFill>
                <a:latin typeface="Century Schoolbook" pitchFamily="18" charset="0"/>
              </a:rPr>
              <a:t>– </a:t>
            </a:r>
            <a:r>
              <a:rPr lang="ru-RU" sz="6600" b="1" dirty="0" smtClean="0">
                <a:solidFill>
                  <a:srgbClr val="003300"/>
                </a:solidFill>
                <a:latin typeface="Century Schoolbook" pitchFamily="18" charset="0"/>
              </a:rPr>
              <a:t>    </a:t>
            </a:r>
            <a:r>
              <a:rPr lang="ru-RU" sz="6600" b="1" dirty="0">
                <a:solidFill>
                  <a:srgbClr val="003300"/>
                </a:solidFill>
                <a:latin typeface="Century Schoolbook" pitchFamily="18" charset="0"/>
              </a:rPr>
              <a:t>= </a:t>
            </a:r>
          </a:p>
        </p:txBody>
      </p:sp>
      <p:pic>
        <p:nvPicPr>
          <p:cNvPr id="8" name="Picture 15" descr="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8" y="3664749"/>
            <a:ext cx="1268499" cy="1226826"/>
          </a:xfrm>
          <a:prstGeom prst="rect">
            <a:avLst/>
          </a:prstGeom>
          <a:noFill/>
        </p:spPr>
      </p:pic>
      <p:pic>
        <p:nvPicPr>
          <p:cNvPr id="10" name="Picture 16" descr="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6154" y="3642569"/>
            <a:ext cx="1382620" cy="1174775"/>
          </a:xfrm>
          <a:prstGeom prst="rect">
            <a:avLst/>
          </a:prstGeom>
          <a:noFill/>
        </p:spPr>
      </p:pic>
      <p:pic>
        <p:nvPicPr>
          <p:cNvPr id="11" name="Picture 17" descr="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67828"/>
            <a:ext cx="1428555" cy="1324255"/>
          </a:xfrm>
          <a:prstGeom prst="rect">
            <a:avLst/>
          </a:prstGeom>
          <a:noFill/>
        </p:spPr>
      </p:pic>
      <p:pic>
        <p:nvPicPr>
          <p:cNvPr id="12" name="Picture 18" descr="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71876"/>
            <a:ext cx="1455351" cy="1178396"/>
          </a:xfrm>
          <a:prstGeom prst="rect">
            <a:avLst/>
          </a:prstGeom>
          <a:noFill/>
        </p:spPr>
      </p:pic>
      <p:pic>
        <p:nvPicPr>
          <p:cNvPr id="13" name="Picture 19" descr="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803290"/>
            <a:ext cx="1242616" cy="1088285"/>
          </a:xfrm>
          <a:prstGeom prst="rect">
            <a:avLst/>
          </a:prstGeom>
          <a:noFill/>
        </p:spPr>
      </p:pic>
      <p:pic>
        <p:nvPicPr>
          <p:cNvPr id="14" name="Picture 2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3815044"/>
            <a:ext cx="1350814" cy="107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48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1383</Words>
  <Application>Microsoft Office PowerPoint</Application>
  <PresentationFormat>Экран (4:3)</PresentationFormat>
  <Paragraphs>248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Жиренова</cp:lastModifiedBy>
  <cp:revision>92</cp:revision>
  <dcterms:modified xsi:type="dcterms:W3CDTF">2014-04-14T03:31:25Z</dcterms:modified>
</cp:coreProperties>
</file>