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32" r:id="rId1"/>
  </p:sldMasterIdLst>
  <p:sldIdLst>
    <p:sldId id="256" r:id="rId2"/>
    <p:sldId id="258" r:id="rId3"/>
    <p:sldId id="266" r:id="rId4"/>
    <p:sldId id="260" r:id="rId5"/>
    <p:sldId id="259" r:id="rId6"/>
    <p:sldId id="262" r:id="rId7"/>
    <p:sldId id="267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3546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1" autoAdjust="0"/>
    <p:restoredTop sz="94590" autoAdjust="0"/>
  </p:normalViewPr>
  <p:slideViewPr>
    <p:cSldViewPr>
      <p:cViewPr varScale="1">
        <p:scale>
          <a:sx n="87" d="100"/>
          <a:sy n="87" d="100"/>
        </p:scale>
        <p:origin x="-141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63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15.04.2014</a:t>
            </a:fld>
            <a:endParaRPr lang="ru-RU" dirty="0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15.04.2014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15.04.2014</a:t>
            </a:fld>
            <a:endParaRPr lang="ru-RU" dirty="0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15.04.2014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15.04.2014</a:t>
            </a:fld>
            <a:endParaRPr lang="ru-RU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15.04.2014</a:t>
            </a:fld>
            <a:endParaRPr lang="ru-RU" dirty="0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15.04.2014</a:t>
            </a:fld>
            <a:endParaRPr lang="ru-RU" dirty="0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15.04.2014</a:t>
            </a:fld>
            <a:endParaRPr lang="ru-RU" dirty="0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33" r:id="rId1"/>
    <p:sldLayoutId id="2147484334" r:id="rId2"/>
    <p:sldLayoutId id="2147484335" r:id="rId3"/>
    <p:sldLayoutId id="2147484336" r:id="rId4"/>
    <p:sldLayoutId id="2147484337" r:id="rId5"/>
    <p:sldLayoutId id="2147484338" r:id="rId6"/>
    <p:sldLayoutId id="2147484339" r:id="rId7"/>
    <p:sldLayoutId id="2147484340" r:id="rId8"/>
    <p:sldLayoutId id="2147484341" r:id="rId9"/>
    <p:sldLayoutId id="2147484342" r:id="rId10"/>
    <p:sldLayoutId id="214748434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body" idx="1"/>
          </p:nvPr>
        </p:nvSpPr>
        <p:spPr>
          <a:xfrm>
            <a:off x="467544" y="3573016"/>
            <a:ext cx="8458200" cy="1368152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ru-RU" sz="3400" dirty="0" err="1" smtClean="0">
                <a:solidFill>
                  <a:schemeClr val="tx1"/>
                </a:solidFill>
                <a:latin typeface="Monotype Corsiva" pitchFamily="66" charset="0"/>
              </a:rPr>
              <a:t>Орындады</a:t>
            </a:r>
            <a:r>
              <a:rPr lang="ru-RU" sz="3400" dirty="0" smtClean="0">
                <a:solidFill>
                  <a:schemeClr val="tx1"/>
                </a:solidFill>
                <a:latin typeface="Monotype Corsiva" pitchFamily="66" charset="0"/>
              </a:rPr>
              <a:t>: 10 </a:t>
            </a:r>
            <a:r>
              <a:rPr lang="ru-RU" sz="3400" dirty="0" err="1" smtClean="0">
                <a:solidFill>
                  <a:schemeClr val="tx1"/>
                </a:solidFill>
                <a:latin typeface="Monotype Corsiva" pitchFamily="66" charset="0"/>
              </a:rPr>
              <a:t>сынып</a:t>
            </a:r>
            <a:r>
              <a:rPr lang="ru-RU" sz="3400" dirty="0" smtClean="0">
                <a:solidFill>
                  <a:schemeClr val="tx1"/>
                </a:solidFill>
                <a:latin typeface="Monotype Corsiva" pitchFamily="66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Monotype Corsiva" pitchFamily="66" charset="0"/>
              </a:rPr>
              <a:t>о</a:t>
            </a:r>
            <a:r>
              <a:rPr lang="ru-RU" sz="3400" i="1" dirty="0" err="1" smtClean="0">
                <a:solidFill>
                  <a:schemeClr val="tx1"/>
                </a:solidFill>
                <a:latin typeface="Monotype Corsiva" pitchFamily="66" charset="0"/>
              </a:rPr>
              <a:t>қ</a:t>
            </a:r>
            <a:r>
              <a:rPr lang="ru-RU" sz="3400" dirty="0" err="1" smtClean="0">
                <a:solidFill>
                  <a:schemeClr val="tx1"/>
                </a:solidFill>
                <a:latin typeface="Monotype Corsiva" pitchFamily="66" charset="0"/>
              </a:rPr>
              <a:t>ушысы</a:t>
            </a:r>
            <a:r>
              <a:rPr lang="ru-RU" sz="3400" dirty="0" smtClean="0">
                <a:solidFill>
                  <a:schemeClr val="tx1"/>
                </a:solidFill>
                <a:latin typeface="Monotype Corsiva" pitchFamily="66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Monotype Corsiva" pitchFamily="66" charset="0"/>
              </a:rPr>
              <a:t>Жексенова</a:t>
            </a:r>
            <a:r>
              <a:rPr lang="ru-RU" sz="3400" dirty="0" smtClean="0">
                <a:solidFill>
                  <a:schemeClr val="tx1"/>
                </a:solidFill>
                <a:latin typeface="Monotype Corsiva" pitchFamily="66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Monotype Corsiva" pitchFamily="66" charset="0"/>
              </a:rPr>
              <a:t>Аяулым</a:t>
            </a:r>
            <a:r>
              <a:rPr lang="ru-RU" sz="3400" dirty="0" smtClean="0">
                <a:solidFill>
                  <a:schemeClr val="tx1"/>
                </a:solidFill>
                <a:latin typeface="Monotype Corsiva" pitchFamily="66" charset="0"/>
              </a:rPr>
              <a:t>  </a:t>
            </a:r>
          </a:p>
          <a:p>
            <a:pPr algn="l"/>
            <a:r>
              <a:rPr lang="ru-RU" sz="3400" dirty="0" err="1" smtClean="0">
                <a:solidFill>
                  <a:schemeClr val="tx1"/>
                </a:solidFill>
                <a:latin typeface="Monotype Corsiva" pitchFamily="66" charset="0"/>
              </a:rPr>
              <a:t>М</a:t>
            </a:r>
            <a:r>
              <a:rPr lang="ru-RU" sz="3400" i="1" dirty="0" err="1" smtClean="0">
                <a:solidFill>
                  <a:schemeClr val="tx1"/>
                </a:solidFill>
                <a:latin typeface="Monotype Corsiva" pitchFamily="66" charset="0"/>
              </a:rPr>
              <a:t>ұғ</a:t>
            </a:r>
            <a:r>
              <a:rPr lang="ru-RU" sz="3400" dirty="0" err="1" smtClean="0">
                <a:solidFill>
                  <a:schemeClr val="tx1"/>
                </a:solidFill>
                <a:latin typeface="Monotype Corsiva" pitchFamily="66" charset="0"/>
              </a:rPr>
              <a:t>алім</a:t>
            </a:r>
            <a:r>
              <a:rPr lang="ru-RU" sz="3400" dirty="0" smtClean="0">
                <a:solidFill>
                  <a:schemeClr val="tx1"/>
                </a:solidFill>
                <a:latin typeface="Monotype Corsiva" pitchFamily="66" charset="0"/>
              </a:rPr>
              <a:t>: </a:t>
            </a:r>
            <a:r>
              <a:rPr lang="ru-RU" sz="3400" dirty="0" err="1" smtClean="0">
                <a:solidFill>
                  <a:schemeClr val="tx1"/>
                </a:solidFill>
                <a:latin typeface="Monotype Corsiva" pitchFamily="66" charset="0"/>
              </a:rPr>
              <a:t>Марзатаев</a:t>
            </a:r>
            <a:r>
              <a:rPr lang="ru-RU" sz="3400" dirty="0" smtClean="0">
                <a:solidFill>
                  <a:schemeClr val="tx1"/>
                </a:solidFill>
                <a:latin typeface="Monotype Corsiva" pitchFamily="66" charset="0"/>
              </a:rPr>
              <a:t> Е.Т.</a:t>
            </a:r>
          </a:p>
          <a:p>
            <a:pPr algn="l"/>
            <a:r>
              <a:rPr lang="kk-KZ" sz="3400" dirty="0" smtClean="0">
                <a:solidFill>
                  <a:schemeClr val="tx1"/>
                </a:solidFill>
                <a:latin typeface="Monotype Corsiva" pitchFamily="66" charset="0"/>
              </a:rPr>
              <a:t>2013-2014 о</a:t>
            </a:r>
            <a:r>
              <a:rPr lang="kk-KZ" sz="3400" i="1" dirty="0" smtClean="0">
                <a:solidFill>
                  <a:schemeClr val="tx1"/>
                </a:solidFill>
                <a:latin typeface="Monotype Corsiva" pitchFamily="66" charset="0"/>
              </a:rPr>
              <a:t>қ</a:t>
            </a:r>
            <a:r>
              <a:rPr lang="kk-KZ" sz="3400" dirty="0" smtClean="0">
                <a:solidFill>
                  <a:schemeClr val="tx1"/>
                </a:solidFill>
                <a:latin typeface="Monotype Corsiva" pitchFamily="66" charset="0"/>
              </a:rPr>
              <a:t>у жылы</a:t>
            </a:r>
            <a:endParaRPr lang="ru-RU" sz="3400" dirty="0" smtClean="0">
              <a:solidFill>
                <a:schemeClr val="tx1"/>
              </a:solidFill>
              <a:latin typeface="Monotype Corsiva" pitchFamily="66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412776"/>
            <a:ext cx="9144000" cy="1656184"/>
          </a:xfrm>
        </p:spPr>
        <p:txBody>
          <a:bodyPr>
            <a:normAutofit/>
          </a:bodyPr>
          <a:lstStyle/>
          <a:p>
            <a:pPr algn="ctr"/>
            <a:r>
              <a:rPr lang="kk-KZ" sz="3200" i="1" dirty="0" smtClean="0"/>
              <a:t>10 сынып </a:t>
            </a:r>
            <a:r>
              <a:rPr lang="en-US" sz="3200" i="1" dirty="0" smtClean="0"/>
              <a:t> </a:t>
            </a:r>
            <a:r>
              <a:rPr lang="ru-RU" sz="3200" i="1" dirty="0" err="1" smtClean="0"/>
              <a:t>Дүние</a:t>
            </a:r>
            <a:r>
              <a:rPr lang="ru-RU" sz="3200" i="1" dirty="0" smtClean="0"/>
              <a:t> </a:t>
            </a:r>
            <a:r>
              <a:rPr lang="ru-RU" sz="3200" i="1" dirty="0" err="1" smtClean="0"/>
              <a:t>жүзі</a:t>
            </a:r>
            <a:r>
              <a:rPr lang="ru-RU" sz="3200" i="1" dirty="0" smtClean="0"/>
              <a:t> </a:t>
            </a:r>
            <a:r>
              <a:rPr lang="ru-RU" sz="3200" i="1" dirty="0" err="1" smtClean="0"/>
              <a:t>тарихы</a:t>
            </a:r>
            <a:r>
              <a:rPr lang="ru-RU" sz="3200" i="1" dirty="0" smtClean="0"/>
              <a:t/>
            </a:r>
            <a:br>
              <a:rPr lang="ru-RU" sz="3200" i="1" dirty="0" smtClean="0"/>
            </a:br>
            <a:r>
              <a:rPr lang="ru-RU" sz="3200" i="1" smtClean="0"/>
              <a:t>тақырыбЫ: </a:t>
            </a:r>
            <a:r>
              <a:rPr lang="ru-RU" sz="3200" i="1" dirty="0" smtClean="0"/>
              <a:t>«</a:t>
            </a:r>
            <a:r>
              <a:rPr lang="en-US" sz="3200" i="1" dirty="0" smtClean="0"/>
              <a:t>1920-1930</a:t>
            </a:r>
            <a:r>
              <a:rPr lang="kk-KZ" sz="3200" i="1" dirty="0" smtClean="0"/>
              <a:t> жылдардағы </a:t>
            </a:r>
            <a:br>
              <a:rPr lang="kk-KZ" sz="3200" i="1" dirty="0" smtClean="0"/>
            </a:br>
            <a:r>
              <a:rPr lang="kk-KZ" sz="3200" i="1" dirty="0" smtClean="0"/>
              <a:t>АҚШ-тың экономикасы»</a:t>
            </a:r>
            <a:r>
              <a:rPr lang="en-US" sz="3200" i="1" dirty="0" smtClean="0"/>
              <a:t> </a:t>
            </a:r>
            <a:endParaRPr lang="ru-RU" sz="3200" i="1" dirty="0"/>
          </a:p>
        </p:txBody>
      </p:sp>
    </p:spTree>
    <p:extLst>
      <p:ext uri="{BB962C8B-B14F-4D97-AF65-F5344CB8AC3E}">
        <p14:creationId xmlns:p14="http://schemas.microsoft.com/office/powerpoint/2010/main" val="1007960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9">
        <p:split orient="vert"/>
      </p:transition>
    </mc:Choice>
    <mc:Fallback xmlns="">
      <p:transition spd="slow" advTm="209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686800" cy="1034752"/>
          </a:xfrm>
        </p:spPr>
        <p:txBody>
          <a:bodyPr>
            <a:normAutofit/>
          </a:bodyPr>
          <a:lstStyle/>
          <a:p>
            <a:r>
              <a:rPr lang="ru-RU" sz="2400" dirty="0" smtClean="0"/>
              <a:t>        </a:t>
            </a:r>
            <a:r>
              <a:rPr lang="ru-RU" sz="2400" dirty="0" err="1" smtClean="0"/>
              <a:t>Бірінші</a:t>
            </a:r>
            <a:r>
              <a:rPr lang="ru-RU" sz="2400" dirty="0" smtClean="0"/>
              <a:t> </a:t>
            </a:r>
            <a:r>
              <a:rPr lang="ru-RU" sz="2400" dirty="0" err="1" smtClean="0"/>
              <a:t>Дүниежүзілік</a:t>
            </a:r>
            <a:r>
              <a:rPr lang="ru-RU" sz="2400" dirty="0" smtClean="0"/>
              <a:t> </a:t>
            </a:r>
            <a:r>
              <a:rPr lang="ru-RU" sz="2400" dirty="0" err="1" smtClean="0"/>
              <a:t>соғыстың</a:t>
            </a:r>
            <a:r>
              <a:rPr lang="ru-RU" sz="2400" dirty="0" smtClean="0"/>
              <a:t> АҚШ-</a:t>
            </a:r>
            <a:r>
              <a:rPr lang="ru-RU" sz="2400" dirty="0" err="1" smtClean="0"/>
              <a:t>тың</a:t>
            </a:r>
            <a:r>
              <a:rPr lang="ru-RU" sz="2400" dirty="0" smtClean="0"/>
              <a:t> </a:t>
            </a:r>
            <a:br>
              <a:rPr lang="ru-RU" sz="2400" dirty="0" smtClean="0"/>
            </a:br>
            <a:r>
              <a:rPr lang="ru-RU" sz="2400" dirty="0" smtClean="0"/>
              <a:t>                                              </a:t>
            </a:r>
            <a:r>
              <a:rPr lang="ru-RU" sz="2400" dirty="0" err="1" smtClean="0"/>
              <a:t>экономикасына</a:t>
            </a:r>
            <a:r>
              <a:rPr lang="ru-RU" sz="2400" dirty="0" smtClean="0"/>
              <a:t> </a:t>
            </a:r>
            <a:r>
              <a:rPr lang="ru-RU" sz="2400" dirty="0" err="1" smtClean="0"/>
              <a:t>тигізген</a:t>
            </a:r>
            <a:r>
              <a:rPr lang="ru-RU" sz="2400" dirty="0" smtClean="0"/>
              <a:t> </a:t>
            </a:r>
            <a:r>
              <a:rPr lang="ru-RU" sz="2400" dirty="0" err="1" smtClean="0"/>
              <a:t>әсері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700808"/>
            <a:ext cx="8686800" cy="532859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6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6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Бірінші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дүниежүзілік</a:t>
            </a:r>
            <a:r>
              <a:rPr lang="ru-RU" sz="26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соғыс</a:t>
            </a:r>
            <a:r>
              <a:rPr lang="ru-RU" sz="26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көп</a:t>
            </a:r>
            <a:r>
              <a:rPr lang="ru-RU" sz="26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қиындықтарды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үркіншіліктерді</a:t>
            </a:r>
            <a:r>
              <a:rPr lang="ru-RU" sz="26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барлық</a:t>
            </a:r>
            <a:r>
              <a:rPr lang="ru-RU" sz="26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соғысушы</a:t>
            </a:r>
            <a:r>
              <a:rPr lang="ru-RU" sz="26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мемлекеттерге</a:t>
            </a:r>
            <a:r>
              <a:rPr lang="ru-RU" sz="26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әкелді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6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Бірақ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АҚШ </a:t>
            </a:r>
            <a:r>
              <a:rPr lang="ru-RU" sz="26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территориясында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соғыс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жүргізілбегендіктен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мемлекет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Еуропалық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мемлекеттерге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қарағанда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жаудың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басқыншылығын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сынамады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6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Соғыстың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нәтижесінде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АҚШ-</a:t>
            </a:r>
            <a:r>
              <a:rPr lang="ru-RU" sz="26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тың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экономикасы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бекіді</a:t>
            </a:r>
            <a:r>
              <a:rPr lang="ru-RU" sz="26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әлемдегі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орны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әлде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қайда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бекемделді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600" b="1" i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3963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24476">
        <p14:switch dir="r"/>
      </p:transition>
    </mc:Choice>
    <mc:Fallback xmlns="">
      <p:transition spd="slow" advTm="24476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kk-KZ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Еуропалық мемлекеттердің әлсіреуін қолданып, АҚШ олардың дайын өнімдерін, шикізат базаларын басып алды.</a:t>
            </a:r>
          </a:p>
          <a:p>
            <a:pPr>
              <a:buFont typeface="Wingdings" pitchFamily="2" charset="2"/>
              <a:buChar char="v"/>
            </a:pPr>
            <a:r>
              <a:rPr lang="kk-KZ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Әскери тапсырыстар тек қана соғыс жұмыскерлеріне ғана емес, басқа да экономикалық секторларында жүргізілді.</a:t>
            </a:r>
            <a:endParaRPr lang="ru-RU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4526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2562">
        <p:split orient="vert"/>
      </p:transition>
    </mc:Choice>
    <mc:Fallback xmlns="">
      <p:transition spd="slow" advTm="12562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вал 5"/>
          <p:cNvSpPr/>
          <p:nvPr/>
        </p:nvSpPr>
        <p:spPr>
          <a:xfrm>
            <a:off x="3635896" y="2636912"/>
            <a:ext cx="2232248" cy="19442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1920 жылдардағы АҚШ экономикасы </a:t>
            </a:r>
            <a:endParaRPr lang="ru-RU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 flipV="1">
            <a:off x="2890275" y="2195375"/>
            <a:ext cx="902968" cy="7200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074" name="Picture 2" descr="C:\Users\Администратор\Desktop\78304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459" y="1263626"/>
            <a:ext cx="2429950" cy="1822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Администратор\Desktop\Kompanijam_ES_polnostju_zapretjat_torgovat_neftju_iz_Iran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6712" y="1263626"/>
            <a:ext cx="2561301" cy="1863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9" name="Прямая соединительная линия 18"/>
          <p:cNvCxnSpPr/>
          <p:nvPr/>
        </p:nvCxnSpPr>
        <p:spPr>
          <a:xfrm flipV="1">
            <a:off x="5604245" y="2093703"/>
            <a:ext cx="830961" cy="821752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182777" y="692696"/>
            <a:ext cx="2879314" cy="5232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none">
            <a:spAutoFit/>
          </a:bodyPr>
          <a:lstStyle/>
          <a:p>
            <a:r>
              <a:rPr lang="ru-RU" sz="2800" dirty="0"/>
              <a:t>3/5 </a:t>
            </a:r>
            <a:r>
              <a:rPr lang="ru-RU" sz="2800" dirty="0" err="1"/>
              <a:t>бөлігі</a:t>
            </a:r>
            <a:r>
              <a:rPr lang="ru-RU" sz="2800" dirty="0"/>
              <a:t> </a:t>
            </a:r>
            <a:r>
              <a:rPr lang="ru-RU" sz="2800" dirty="0" err="1"/>
              <a:t>шойын</a:t>
            </a:r>
            <a:endParaRPr lang="ru-RU" sz="2800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6582699" y="754251"/>
            <a:ext cx="2419252" cy="46166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none">
            <a:spAutoFit/>
          </a:bodyPr>
          <a:lstStyle/>
          <a:p>
            <a:r>
              <a:rPr lang="ru-RU" sz="2400" dirty="0"/>
              <a:t>2/3 </a:t>
            </a:r>
            <a:r>
              <a:rPr lang="ru-RU" sz="2400" dirty="0" err="1"/>
              <a:t>бөлігі</a:t>
            </a:r>
            <a:r>
              <a:rPr lang="ru-RU" sz="2400" dirty="0"/>
              <a:t> </a:t>
            </a:r>
            <a:r>
              <a:rPr lang="ru-RU" sz="2400" dirty="0" err="1"/>
              <a:t>мұнай</a:t>
            </a:r>
            <a:endParaRPr lang="ru-RU" sz="2400" dirty="0"/>
          </a:p>
        </p:txBody>
      </p:sp>
      <p:pic>
        <p:nvPicPr>
          <p:cNvPr id="3076" name="Picture 4" descr="C:\Users\Администратор\Desktop\i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545" y="4714957"/>
            <a:ext cx="2457730" cy="1798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Прямоугольник 26"/>
          <p:cNvSpPr/>
          <p:nvPr/>
        </p:nvSpPr>
        <p:spPr>
          <a:xfrm>
            <a:off x="212665" y="4077072"/>
            <a:ext cx="2897524" cy="46166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none">
            <a:spAutoFit/>
          </a:bodyPr>
          <a:lstStyle/>
          <a:p>
            <a:r>
              <a:rPr lang="ru-RU" sz="2400" dirty="0"/>
              <a:t>85%-ы </a:t>
            </a:r>
            <a:r>
              <a:rPr lang="ru-RU" sz="2400" dirty="0" err="1"/>
              <a:t>автокөліктер</a:t>
            </a:r>
            <a:r>
              <a:rPr lang="ru-RU" sz="2400" dirty="0"/>
              <a:t> </a:t>
            </a: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 flipH="1">
            <a:off x="3110189" y="4403739"/>
            <a:ext cx="726766" cy="121038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077" name="Picture 5" descr="C:\Users\Администратор\Desktop\psd-food-illustrations-3118-wheat-and-wheatear_1920x1440_74419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5206" y="4581128"/>
            <a:ext cx="2585238" cy="193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Прямоугольник 29"/>
          <p:cNvSpPr/>
          <p:nvPr/>
        </p:nvSpPr>
        <p:spPr>
          <a:xfrm>
            <a:off x="6738611" y="3846239"/>
            <a:ext cx="2281833" cy="646331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square">
            <a:spAutoFit/>
          </a:bodyPr>
          <a:lstStyle/>
          <a:p>
            <a:r>
              <a:rPr lang="ru-RU" dirty="0" smtClean="0"/>
              <a:t>  </a:t>
            </a:r>
            <a:r>
              <a:rPr lang="ru-RU" dirty="0" err="1" smtClean="0"/>
              <a:t>Бидайдың</a:t>
            </a:r>
            <a:r>
              <a:rPr lang="ru-RU" dirty="0" smtClean="0"/>
              <a:t> </a:t>
            </a:r>
            <a:r>
              <a:rPr lang="ru-RU" dirty="0" err="1"/>
              <a:t>көлемі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smtClean="0"/>
              <a:t>     2 </a:t>
            </a:r>
            <a:r>
              <a:rPr lang="ru-RU" dirty="0" err="1"/>
              <a:t>есе</a:t>
            </a:r>
            <a:r>
              <a:rPr lang="ru-RU" dirty="0"/>
              <a:t> </a:t>
            </a:r>
            <a:r>
              <a:rPr lang="ru-RU" dirty="0" err="1"/>
              <a:t>көбейді</a:t>
            </a:r>
            <a:endParaRPr lang="ru-RU" dirty="0"/>
          </a:p>
        </p:txBody>
      </p:sp>
      <p:cxnSp>
        <p:nvCxnSpPr>
          <p:cNvPr id="3072" name="Прямая соединительная линия 3071"/>
          <p:cNvCxnSpPr/>
          <p:nvPr/>
        </p:nvCxnSpPr>
        <p:spPr>
          <a:xfrm>
            <a:off x="5587619" y="4429979"/>
            <a:ext cx="758953" cy="118414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443069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5124">
        <p:blinds dir="vert"/>
      </p:transition>
    </mc:Choice>
    <mc:Fallback xmlns="">
      <p:transition spd="slow" advTm="15124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5" grpId="0" animBg="1"/>
      <p:bldP spid="26" grpId="0" animBg="1"/>
      <p:bldP spid="27" grpId="0" animBg="1"/>
      <p:bldP spid="3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Прямоугольник 15"/>
          <p:cNvSpPr/>
          <p:nvPr/>
        </p:nvSpPr>
        <p:spPr>
          <a:xfrm>
            <a:off x="300590" y="908720"/>
            <a:ext cx="8532440" cy="44012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solidFill>
                  <a:schemeClr val="bg1"/>
                </a:solidFill>
              </a:rPr>
              <a:t>   </a:t>
            </a:r>
            <a:r>
              <a:rPr lang="ru-RU" sz="4000" dirty="0" err="1" smtClean="0">
                <a:solidFill>
                  <a:schemeClr val="bg1"/>
                </a:solidFill>
              </a:rPr>
              <a:t>Айрықша</a:t>
            </a:r>
            <a:r>
              <a:rPr lang="ru-RU" sz="4000" dirty="0" smtClean="0">
                <a:solidFill>
                  <a:schemeClr val="bg1"/>
                </a:solidFill>
              </a:rPr>
              <a:t> </a:t>
            </a:r>
            <a:r>
              <a:rPr lang="ru-RU" sz="4000" dirty="0">
                <a:solidFill>
                  <a:schemeClr val="bg1"/>
                </a:solidFill>
              </a:rPr>
              <a:t>тез </a:t>
            </a:r>
            <a:r>
              <a:rPr lang="ru-RU" sz="4000" dirty="0" err="1">
                <a:solidFill>
                  <a:schemeClr val="bg1"/>
                </a:solidFill>
              </a:rPr>
              <a:t>жаңа</a:t>
            </a:r>
            <a:r>
              <a:rPr lang="ru-RU" sz="4000" dirty="0">
                <a:solidFill>
                  <a:schemeClr val="bg1"/>
                </a:solidFill>
              </a:rPr>
              <a:t> </a:t>
            </a:r>
            <a:r>
              <a:rPr lang="ru-RU" sz="4000" dirty="0" err="1">
                <a:solidFill>
                  <a:schemeClr val="bg1"/>
                </a:solidFill>
              </a:rPr>
              <a:t>салалар</a:t>
            </a:r>
            <a:r>
              <a:rPr lang="ru-RU" sz="4000" dirty="0">
                <a:solidFill>
                  <a:schemeClr val="bg1"/>
                </a:solidFill>
              </a:rPr>
              <a:t>: </a:t>
            </a:r>
            <a:r>
              <a:rPr lang="ru-RU" sz="4000" i="1" dirty="0" err="1">
                <a:solidFill>
                  <a:schemeClr val="bg1"/>
                </a:solidFill>
              </a:rPr>
              <a:t>химиялық</a:t>
            </a:r>
            <a:r>
              <a:rPr lang="ru-RU" sz="4000" i="1" dirty="0">
                <a:solidFill>
                  <a:schemeClr val="bg1"/>
                </a:solidFill>
              </a:rPr>
              <a:t>, </a:t>
            </a:r>
            <a:r>
              <a:rPr lang="ru-RU" sz="4000" i="1" dirty="0" err="1" smtClean="0">
                <a:solidFill>
                  <a:schemeClr val="bg1"/>
                </a:solidFill>
              </a:rPr>
              <a:t>электро</a:t>
            </a:r>
            <a:r>
              <a:rPr lang="ru-RU" sz="4000" i="1" dirty="0" smtClean="0">
                <a:solidFill>
                  <a:schemeClr val="bg1"/>
                </a:solidFill>
              </a:rPr>
              <a:t> </a:t>
            </a:r>
            <a:r>
              <a:rPr lang="ru-RU" sz="4000" i="1" dirty="0" err="1" smtClean="0">
                <a:solidFill>
                  <a:schemeClr val="bg1"/>
                </a:solidFill>
              </a:rPr>
              <a:t>және</a:t>
            </a:r>
            <a:r>
              <a:rPr lang="ru-RU" sz="4000" i="1" dirty="0" smtClean="0">
                <a:solidFill>
                  <a:schemeClr val="bg1"/>
                </a:solidFill>
              </a:rPr>
              <a:t> </a:t>
            </a:r>
            <a:r>
              <a:rPr lang="ru-RU" sz="4000" i="1" dirty="0" err="1">
                <a:solidFill>
                  <a:schemeClr val="bg1"/>
                </a:solidFill>
              </a:rPr>
              <a:t>радиотехникалық</a:t>
            </a:r>
            <a:r>
              <a:rPr lang="ru-RU" sz="4000" i="1" dirty="0">
                <a:solidFill>
                  <a:schemeClr val="bg1"/>
                </a:solidFill>
              </a:rPr>
              <a:t>, </a:t>
            </a:r>
            <a:r>
              <a:rPr lang="ru-RU" sz="4000" i="1" dirty="0" err="1">
                <a:solidFill>
                  <a:schemeClr val="bg1"/>
                </a:solidFill>
              </a:rPr>
              <a:t>автомобилдік</a:t>
            </a:r>
            <a:r>
              <a:rPr lang="ru-RU" sz="4000" i="1" dirty="0">
                <a:solidFill>
                  <a:schemeClr val="bg1"/>
                </a:solidFill>
              </a:rPr>
              <a:t> </a:t>
            </a:r>
            <a:r>
              <a:rPr lang="ru-RU" sz="4000" dirty="0" err="1">
                <a:solidFill>
                  <a:schemeClr val="bg1"/>
                </a:solidFill>
              </a:rPr>
              <a:t>дамыды</a:t>
            </a:r>
            <a:r>
              <a:rPr lang="ru-RU" sz="4000" dirty="0" smtClean="0">
                <a:solidFill>
                  <a:schemeClr val="bg1"/>
                </a:solidFill>
              </a:rPr>
              <a:t>, </a:t>
            </a:r>
            <a:r>
              <a:rPr lang="ru-RU" sz="4000" dirty="0" smtClean="0">
                <a:solidFill>
                  <a:srgbClr val="00B0F0"/>
                </a:solidFill>
              </a:rPr>
              <a:t>1925-1928</a:t>
            </a:r>
            <a:r>
              <a:rPr lang="ru-RU" sz="4000" dirty="0" smtClean="0">
                <a:solidFill>
                  <a:schemeClr val="bg1"/>
                </a:solidFill>
              </a:rPr>
              <a:t> </a:t>
            </a:r>
            <a:r>
              <a:rPr lang="ru-RU" sz="4000" dirty="0" err="1" smtClean="0">
                <a:solidFill>
                  <a:schemeClr val="bg1"/>
                </a:solidFill>
              </a:rPr>
              <a:t>жылдар</a:t>
            </a:r>
            <a:r>
              <a:rPr lang="ru-RU" sz="4000" dirty="0" smtClean="0">
                <a:solidFill>
                  <a:schemeClr val="bg1"/>
                </a:solidFill>
              </a:rPr>
              <a:t> </a:t>
            </a:r>
            <a:r>
              <a:rPr lang="ru-RU" sz="4000" dirty="0" err="1" smtClean="0">
                <a:solidFill>
                  <a:schemeClr val="bg1"/>
                </a:solidFill>
              </a:rPr>
              <a:t>аралығында</a:t>
            </a:r>
            <a:r>
              <a:rPr lang="ru-RU" sz="4000" dirty="0" smtClean="0">
                <a:solidFill>
                  <a:schemeClr val="bg1"/>
                </a:solidFill>
              </a:rPr>
              <a:t> АҚШ </a:t>
            </a:r>
            <a:r>
              <a:rPr lang="ru-RU" sz="4000" dirty="0" err="1" smtClean="0">
                <a:solidFill>
                  <a:schemeClr val="bg1"/>
                </a:solidFill>
              </a:rPr>
              <a:t>мемлекетінде</a:t>
            </a:r>
            <a:endParaRPr lang="ru-RU" sz="4000" dirty="0" smtClean="0">
              <a:solidFill>
                <a:schemeClr val="bg1"/>
              </a:solidFill>
            </a:endParaRPr>
          </a:p>
          <a:p>
            <a:pPr algn="ctr"/>
            <a:r>
              <a:rPr lang="ru-RU" sz="4000" dirty="0" err="1">
                <a:solidFill>
                  <a:schemeClr val="bg1"/>
                </a:solidFill>
              </a:rPr>
              <a:t>к</a:t>
            </a:r>
            <a:r>
              <a:rPr lang="ru-RU" sz="4000" dirty="0" err="1" smtClean="0">
                <a:solidFill>
                  <a:schemeClr val="bg1"/>
                </a:solidFill>
              </a:rPr>
              <a:t>үрделі</a:t>
            </a:r>
            <a:r>
              <a:rPr lang="ru-RU" sz="4000" dirty="0" smtClean="0">
                <a:solidFill>
                  <a:schemeClr val="bg1"/>
                </a:solidFill>
              </a:rPr>
              <a:t> </a:t>
            </a:r>
            <a:r>
              <a:rPr lang="ru-RU" sz="4000" dirty="0" err="1" smtClean="0">
                <a:solidFill>
                  <a:schemeClr val="bg1"/>
                </a:solidFill>
              </a:rPr>
              <a:t>салыстардың</a:t>
            </a:r>
            <a:r>
              <a:rPr lang="ru-RU" sz="4000" dirty="0" smtClean="0">
                <a:solidFill>
                  <a:schemeClr val="bg1"/>
                </a:solidFill>
              </a:rPr>
              <a:t> </a:t>
            </a:r>
            <a:r>
              <a:rPr lang="ru-RU" sz="4000" dirty="0" err="1" smtClean="0">
                <a:solidFill>
                  <a:schemeClr val="bg1"/>
                </a:solidFill>
              </a:rPr>
              <a:t>соммасы</a:t>
            </a:r>
            <a:r>
              <a:rPr lang="ru-RU" sz="4000" dirty="0" smtClean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ru-RU" sz="4000" dirty="0" smtClean="0">
                <a:solidFill>
                  <a:schemeClr val="bg1"/>
                </a:solidFill>
              </a:rPr>
              <a:t>10 млрд </a:t>
            </a:r>
            <a:r>
              <a:rPr lang="ru-RU" sz="4000" dirty="0" err="1" smtClean="0">
                <a:solidFill>
                  <a:schemeClr val="bg1"/>
                </a:solidFill>
              </a:rPr>
              <a:t>долларға</a:t>
            </a:r>
            <a:r>
              <a:rPr lang="ru-RU" sz="4000" dirty="0" smtClean="0">
                <a:solidFill>
                  <a:schemeClr val="bg1"/>
                </a:solidFill>
              </a:rPr>
              <a:t> </a:t>
            </a:r>
            <a:r>
              <a:rPr lang="ru-RU" sz="4000" dirty="0" err="1" smtClean="0">
                <a:solidFill>
                  <a:schemeClr val="bg1"/>
                </a:solidFill>
              </a:rPr>
              <a:t>дейін</a:t>
            </a:r>
            <a:r>
              <a:rPr lang="ru-RU" sz="4000" dirty="0" smtClean="0">
                <a:solidFill>
                  <a:schemeClr val="bg1"/>
                </a:solidFill>
              </a:rPr>
              <a:t> </a:t>
            </a:r>
            <a:r>
              <a:rPr lang="ru-RU" sz="4000" dirty="0" err="1" smtClean="0">
                <a:solidFill>
                  <a:schemeClr val="bg1"/>
                </a:solidFill>
              </a:rPr>
              <a:t>жетті</a:t>
            </a:r>
            <a:r>
              <a:rPr lang="ru-RU" sz="4000" dirty="0" smtClean="0">
                <a:solidFill>
                  <a:schemeClr val="bg1"/>
                </a:solidFill>
              </a:rPr>
              <a:t>. </a:t>
            </a:r>
            <a:endParaRPr lang="ru-RU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282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 advTm="11583">
        <p14:glitter pattern="hexagon"/>
      </p:transition>
    </mc:Choice>
    <mc:Fallback xmlns="">
      <p:transition spd="slow" advTm="11583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203848" y="42464"/>
            <a:ext cx="25959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92D050"/>
                </a:solidFill>
              </a:rPr>
              <a:t>    </a:t>
            </a:r>
            <a:endParaRPr lang="ru-RU" sz="2000" dirty="0"/>
          </a:p>
        </p:txBody>
      </p:sp>
      <p:pic>
        <p:nvPicPr>
          <p:cNvPr id="4105" name="Picture 9" descr="C:\Users\Администратор\Desktop\72793-178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20384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7" name="Picture 11" descr="C:\Users\Администратор\Desktop\c2RlbGFub3VuYXMucnUvdXBsb2Fkcy8xLzYvMTY5MTM0MTY2MDkzNi5qcGVnP19faWQ9MTkzMTI=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0"/>
            <a:ext cx="320384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Прямоугольник 12"/>
          <p:cNvSpPr/>
          <p:nvPr/>
        </p:nvSpPr>
        <p:spPr>
          <a:xfrm>
            <a:off x="3203848" y="0"/>
            <a:ext cx="2736304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err="1">
                <a:solidFill>
                  <a:schemeClr val="bg1"/>
                </a:solidFill>
              </a:rPr>
              <a:t>Жалпы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айтқанда</a:t>
            </a:r>
            <a:r>
              <a:rPr lang="ru-RU" sz="2000" dirty="0">
                <a:solidFill>
                  <a:schemeClr val="bg1"/>
                </a:solidFill>
              </a:rPr>
              <a:t>, </a:t>
            </a:r>
            <a:r>
              <a:rPr lang="ru-RU" sz="2000" dirty="0" err="1">
                <a:solidFill>
                  <a:schemeClr val="bg1"/>
                </a:solidFill>
              </a:rPr>
              <a:t>соғыс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жылдарында</a:t>
            </a:r>
            <a:r>
              <a:rPr lang="ru-RU" sz="2000" dirty="0">
                <a:solidFill>
                  <a:schemeClr val="bg1"/>
                </a:solidFill>
              </a:rPr>
              <a:t> АҚШ-</a:t>
            </a:r>
            <a:r>
              <a:rPr lang="ru-RU" sz="2000" dirty="0" err="1">
                <a:solidFill>
                  <a:schemeClr val="bg1"/>
                </a:solidFill>
              </a:rPr>
              <a:t>тың</a:t>
            </a:r>
            <a:r>
              <a:rPr lang="ru-RU" sz="2000" dirty="0">
                <a:solidFill>
                  <a:schemeClr val="bg1"/>
                </a:solidFill>
              </a:rPr>
              <a:t>  </a:t>
            </a:r>
            <a:r>
              <a:rPr lang="ru-RU" sz="2000" dirty="0" err="1">
                <a:solidFill>
                  <a:schemeClr val="bg1"/>
                </a:solidFill>
              </a:rPr>
              <a:t>ұлттық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байлығы</a:t>
            </a:r>
            <a:r>
              <a:rPr lang="ru-RU" sz="2000" dirty="0">
                <a:solidFill>
                  <a:schemeClr val="bg1"/>
                </a:solidFill>
              </a:rPr>
              <a:t> 2,5 </a:t>
            </a:r>
            <a:r>
              <a:rPr lang="ru-RU" sz="2000" dirty="0" err="1">
                <a:solidFill>
                  <a:schemeClr val="bg1"/>
                </a:solidFill>
              </a:rPr>
              <a:t>есе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өсті</a:t>
            </a:r>
            <a:r>
              <a:rPr lang="ru-RU" sz="2000" dirty="0">
                <a:solidFill>
                  <a:schemeClr val="bg1"/>
                </a:solidFill>
              </a:rPr>
              <a:t>. </a:t>
            </a:r>
            <a:r>
              <a:rPr lang="ru-RU" sz="2000" dirty="0" err="1">
                <a:solidFill>
                  <a:schemeClr val="bg1"/>
                </a:solidFill>
              </a:rPr>
              <a:t>Нәтижесінде</a:t>
            </a:r>
            <a:r>
              <a:rPr lang="ru-RU" sz="2000" dirty="0">
                <a:solidFill>
                  <a:schemeClr val="bg1"/>
                </a:solidFill>
              </a:rPr>
              <a:t>, </a:t>
            </a:r>
            <a:r>
              <a:rPr lang="ru-RU" sz="2000" dirty="0" err="1">
                <a:solidFill>
                  <a:schemeClr val="bg1"/>
                </a:solidFill>
              </a:rPr>
              <a:t>бұл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мемлекет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алтынның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дүниежүзілік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қоры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деп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есептелді</a:t>
            </a:r>
            <a:r>
              <a:rPr lang="ru-RU" sz="2000" dirty="0">
                <a:solidFill>
                  <a:schemeClr val="bg1"/>
                </a:solidFill>
              </a:rPr>
              <a:t>. </a:t>
            </a:r>
            <a:r>
              <a:rPr lang="ru-RU" sz="2000" dirty="0" err="1">
                <a:solidFill>
                  <a:schemeClr val="bg1"/>
                </a:solidFill>
              </a:rPr>
              <a:t>Барлық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индустриялық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дамыған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мемлекеттер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қаражат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жағынан</a:t>
            </a:r>
            <a:r>
              <a:rPr lang="ru-RU" sz="2000" dirty="0">
                <a:solidFill>
                  <a:schemeClr val="bg1"/>
                </a:solidFill>
              </a:rPr>
              <a:t> АҚШ-</a:t>
            </a:r>
            <a:r>
              <a:rPr lang="ru-RU" sz="2000" dirty="0" err="1">
                <a:solidFill>
                  <a:schemeClr val="bg1"/>
                </a:solidFill>
              </a:rPr>
              <a:t>қа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тәуелді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болды</a:t>
            </a:r>
            <a:r>
              <a:rPr lang="ru-RU" sz="2000" dirty="0">
                <a:solidFill>
                  <a:schemeClr val="bg1"/>
                </a:solidFill>
              </a:rPr>
              <a:t>. </a:t>
            </a:r>
            <a:r>
              <a:rPr lang="ru-RU" sz="2000" dirty="0" err="1">
                <a:solidFill>
                  <a:schemeClr val="bg1"/>
                </a:solidFill>
              </a:rPr>
              <a:t>Небәрі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бір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неше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жыл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аралығында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бұл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мемлекет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қарыздардан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ең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ірі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дүниежүзілік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несиеге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айналды</a:t>
            </a:r>
            <a:r>
              <a:rPr lang="ru-RU" sz="2000" dirty="0">
                <a:solidFill>
                  <a:schemeClr val="bg1"/>
                </a:solidFill>
              </a:rPr>
              <a:t>, ал Нью-Йорк  </a:t>
            </a:r>
            <a:r>
              <a:rPr lang="ru-RU" sz="2000" dirty="0" err="1">
                <a:solidFill>
                  <a:schemeClr val="bg1"/>
                </a:solidFill>
              </a:rPr>
              <a:t>халықаралық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финанс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орталығына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айналды</a:t>
            </a:r>
            <a:r>
              <a:rPr lang="en-US" sz="2000" dirty="0" smtClean="0">
                <a:solidFill>
                  <a:schemeClr val="bg1"/>
                </a:solidFill>
              </a:rPr>
              <a:t>.</a:t>
            </a:r>
            <a:endParaRPr lang="ru-RU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9337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 advTm="21049">
        <p14:honeycomb/>
      </p:transition>
    </mc:Choice>
    <mc:Fallback xmlns="">
      <p:transition spd="slow" advTm="21049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2276872"/>
            <a:ext cx="7704856" cy="212365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6600" i="1" dirty="0" smtClean="0">
                <a:latin typeface="Times New Roman" pitchFamily="18" charset="0"/>
                <a:cs typeface="Times New Roman" pitchFamily="18" charset="0"/>
              </a:rPr>
              <a:t>Назарларыңызға рахмет!!!</a:t>
            </a:r>
            <a:endParaRPr lang="ru-RU" sz="66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139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1124">
        <p14:vortex dir="r"/>
      </p:transition>
    </mc:Choice>
    <mc:Fallback xmlns="">
      <p:transition spd="slow" advTm="1124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1.3|0.7|1.6|1.3|1.5|1.3|1.2|1.4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1193</TotalTime>
  <Words>202</Words>
  <Application>Microsoft Office PowerPoint</Application>
  <PresentationFormat>Экран (4:3)</PresentationFormat>
  <Paragraphs>20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Трек</vt:lpstr>
      <vt:lpstr>10 сынып  Дүние жүзі тарихы тақырыбЫ: «1920-1930 жылдардағы  АҚШ-тың экономикасы» </vt:lpstr>
      <vt:lpstr>        Бірінші Дүниежүзілік соғыстың АҚШ-тың                                                экономикасына тигізген әсері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Взаимозаменяемость резьбовых соединений</dc:title>
  <dc:creator>Администратор</dc:creator>
  <cp:lastModifiedBy>Жиренова</cp:lastModifiedBy>
  <cp:revision>92</cp:revision>
  <dcterms:created xsi:type="dcterms:W3CDTF">2013-02-02T06:25:25Z</dcterms:created>
  <dcterms:modified xsi:type="dcterms:W3CDTF">2014-04-15T08:57:03Z</dcterms:modified>
</cp:coreProperties>
</file>