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84" r:id="rId3"/>
    <p:sldId id="312" r:id="rId4"/>
    <p:sldId id="261" r:id="rId5"/>
    <p:sldId id="286" r:id="rId6"/>
    <p:sldId id="287" r:id="rId7"/>
    <p:sldId id="317" r:id="rId8"/>
    <p:sldId id="318" r:id="rId9"/>
    <p:sldId id="313" r:id="rId10"/>
    <p:sldId id="314" r:id="rId11"/>
    <p:sldId id="315" r:id="rId12"/>
    <p:sldId id="316" r:id="rId13"/>
    <p:sldId id="290" r:id="rId14"/>
    <p:sldId id="291" r:id="rId15"/>
    <p:sldId id="292" r:id="rId16"/>
    <p:sldId id="294" r:id="rId17"/>
    <p:sldId id="295" r:id="rId18"/>
    <p:sldId id="311" r:id="rId19"/>
    <p:sldId id="296" r:id="rId20"/>
    <p:sldId id="297" r:id="rId21"/>
    <p:sldId id="298" r:id="rId22"/>
    <p:sldId id="299" r:id="rId23"/>
    <p:sldId id="30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зогнутая Линия1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10000 w 20000"/>
              <a:gd name="T1" fmla="*/ 0 h 20000"/>
              <a:gd name="T2" fmla="*/ 10000 w 20000"/>
              <a:gd name="T3" fmla="*/ 62 h 20000"/>
              <a:gd name="T4" fmla="*/ 10000 w 20000"/>
              <a:gd name="T5" fmla="*/ 62 h 20000"/>
              <a:gd name="T6" fmla="*/ 10000 w 20000"/>
              <a:gd name="T7" fmla="*/ 627 h 20000"/>
              <a:gd name="T8" fmla="*/ 10000 w 20000"/>
              <a:gd name="T9" fmla="*/ 20000 h 20000"/>
              <a:gd name="T10" fmla="*/ 10000 w 20000"/>
              <a:gd name="T11" fmla="*/ 20000 h 20000"/>
              <a:gd name="T12" fmla="*/ 10000 w 20000"/>
              <a:gd name="T13" fmla="*/ 0 h 20000"/>
              <a:gd name="T14" fmla="*/ 10000 w 20000"/>
              <a:gd name="T15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0" h="20000">
                <a:moveTo>
                  <a:pt x="10000" y="0"/>
                </a:moveTo>
                <a:lnTo>
                  <a:pt x="10000" y="62"/>
                </a:lnTo>
                <a:lnTo>
                  <a:pt x="10000" y="62"/>
                </a:lnTo>
                <a:lnTo>
                  <a:pt x="10000" y="627"/>
                </a:lnTo>
                <a:lnTo>
                  <a:pt x="10000" y="20000"/>
                </a:lnTo>
                <a:lnTo>
                  <a:pt x="10000" y="20000"/>
                </a:lnTo>
                <a:lnTo>
                  <a:pt x="10000" y="0"/>
                </a:lnTo>
                <a:lnTo>
                  <a:pt x="1000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049" name="ОбластьДляЗаголовка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050" name="ОбластьДляПодзаголовка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ClrTx/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ОбластьНижнегоКолонтитула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омераСлайда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113D-9D90-425E-B246-D6A7C309C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ОбластьВремениДаты1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E416-0A8B-4AC1-9303-8182B347F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3F59-8EAD-487F-BC82-0311A8EC4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9E29-9120-4B41-AA23-E92D2DABB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036A-CD15-41F6-96AB-DA60BC4FC9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B6D0-4FEF-427A-9659-2F378DD49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35CE-A49E-42B5-A57A-DB2F9143A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AC13-A0A4-4C7B-82B8-E9A347AA2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AC30-2B63-4EB4-9151-411143B09E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76C59-BBDB-464C-B02C-28E2D91EF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A4CF-90BC-4B58-AF61-8D57371B2A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EC41-6051-4716-B9DC-FD64C4BBF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бластьДляЗаголовка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6" name="ОбластьДляТекста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7" name="ОбластьВремениДаты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ОбластьНижнегоКолонтитула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ОбластьНомераСлайда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2828F2-F11E-4C47-8106-5AEFD6A7E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audio" Target="file:///C:\&#1084;&#1086;&#1105;\&#1064;&#1050;&#1054;&#1051;&#1068;&#1053;&#1040;&#1071;\&#1088;&#1072;&#1073;&#1086;&#1090;&#1072;%20&#1087;&#1089;&#1080;&#1093;&#1086;&#1083;&#1086;&#1075;&#1072;\&#1074;%20&#1087;&#1086;&#1084;&#1086;&#1097;&#1100;\&#1089;&#1077;&#1084;&#1080;&#1085;&#1072;&#1088;%20&#1074;&#1099;&#1075;&#1086;&#1088;&#1072;&#1085;&#1080;&#1077;\&#1074;&#1086;&#1089;&#1090;&#1086;&#1082;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sw580000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067">
            <a:off x="250825" y="404813"/>
            <a:ext cx="1346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Картинка3" descr="profilaktika_professionalnogo_vygoraniya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040">
            <a:off x="325438" y="1844675"/>
            <a:ext cx="302736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1"/>
          <p:cNvSpPr>
            <a:spLocks noChangeArrowheads="1"/>
          </p:cNvSpPr>
          <p:nvPr/>
        </p:nvSpPr>
        <p:spPr bwMode="auto">
          <a:xfrm>
            <a:off x="1839913" y="0"/>
            <a:ext cx="703738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СЕМИНАР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ДЛЯ ПЕДАГОГОВ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тема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СИНДРОМ ПРОФЕССИОНАЛЬНОГО 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            ВЫГОРАНИЯ» 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          И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ЕГО ПРОФИЛАКТИКА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altLang="ru-RU" sz="28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838" y="4868863"/>
            <a:ext cx="51847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1">
                    <a:lumMod val="95000"/>
                  </a:schemeClr>
                </a:solidFill>
              </a:rPr>
              <a:t>Материалы подготовлены психологом СОШ № 6 </a:t>
            </a:r>
            <a:r>
              <a:rPr lang="ru-RU" altLang="ru-RU" sz="2000" b="1" dirty="0" err="1">
                <a:solidFill>
                  <a:schemeClr val="tx1">
                    <a:lumMod val="95000"/>
                  </a:schemeClr>
                </a:solidFill>
              </a:rPr>
              <a:t>Касымовой</a:t>
            </a:r>
            <a:r>
              <a:rPr lang="ru-RU" altLang="ru-RU" sz="2000" b="1" dirty="0">
                <a:solidFill>
                  <a:schemeClr val="tx1">
                    <a:lumMod val="95000"/>
                  </a:schemeClr>
                </a:solidFill>
              </a:rPr>
              <a:t> З.Ж.</a:t>
            </a:r>
            <a:endParaRPr lang="ru-RU" alt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27025" y="404813"/>
            <a:ext cx="86407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00" algn="just" eaLnBrk="0" hangingPunct="0"/>
            <a:r>
              <a:rPr lang="ru-RU" sz="2000" b="1">
                <a:ea typeface="Times New Roman" pitchFamily="18" charset="0"/>
                <a:cs typeface="Arial" charset="0"/>
              </a:rPr>
              <a:t>Упр. «Благодарение»  </a:t>
            </a:r>
            <a:r>
              <a:rPr lang="ru-RU" sz="2000" i="1">
                <a:ea typeface="Times New Roman" pitchFamily="18" charset="0"/>
                <a:cs typeface="Arial" charset="0"/>
              </a:rPr>
              <a:t>(под релаксационную музыку)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317500" algn="just" eaLnBrk="0" hangingPunct="0"/>
            <a:r>
              <a:rPr lang="ru-RU">
                <a:ea typeface="Times New Roman" pitchFamily="18" charset="0"/>
                <a:cs typeface="Arial" charset="0"/>
              </a:rPr>
              <a:t>	</a:t>
            </a:r>
          </a:p>
          <a:p>
            <a:pPr indent="317500" algn="just" eaLnBrk="0" hangingPunct="0"/>
            <a:r>
              <a:rPr lang="ru-RU">
                <a:ea typeface="Times New Roman" pitchFamily="18" charset="0"/>
                <a:cs typeface="Arial" charset="0"/>
              </a:rPr>
              <a:t>	</a:t>
            </a:r>
            <a:r>
              <a:rPr lang="ru-RU" i="1">
                <a:ea typeface="Times New Roman" pitchFamily="18" charset="0"/>
                <a:cs typeface="Arial" charset="0"/>
              </a:rPr>
              <a:t>Расположитесь поудобнее, расслабьтесь и прикройте глаза. 	Понаблюдайте за дыханием, оно должно стать совершенно спокойным. Выполняйте это упражнение с установкой, что все-таки лучше жить, чем умереть. Скажите сами себе:</a:t>
            </a:r>
          </a:p>
          <a:p>
            <a:pPr indent="317500" algn="just" eaLnBrk="0" hangingPunct="0"/>
            <a:endParaRPr lang="ru-RU" i="1">
              <a:cs typeface="Arial" charset="0"/>
            </a:endParaRPr>
          </a:p>
          <a:p>
            <a:pPr indent="317500" algn="just" eaLnBrk="0" hangingPunct="0"/>
            <a:r>
              <a:rPr lang="ru-RU">
                <a:cs typeface="Times New Roman" pitchFamily="18" charset="0"/>
              </a:rPr>
              <a:t>	</a:t>
            </a:r>
            <a:r>
              <a:rPr lang="ru-RU" b="1">
                <a:cs typeface="Times New Roman" pitchFamily="18" charset="0"/>
              </a:rPr>
              <a:t>Благодарю судьбу за то, что  я живу. Благодарю за то, что могу дышать и ощущать жизнь всеми моими чувствами. </a:t>
            </a:r>
            <a:endParaRPr lang="ru-RU" b="1">
              <a:cs typeface="Arial" charset="0"/>
            </a:endParaRPr>
          </a:p>
          <a:p>
            <a:pPr indent="317500" algn="just" eaLnBrk="0" hangingPunct="0"/>
            <a:r>
              <a:rPr lang="ru-RU" b="1">
                <a:cs typeface="Times New Roman" pitchFamily="18" charset="0"/>
              </a:rPr>
              <a:t>	Какое счастье, что у меня есть глаза, которые могут видеть, уши которые могут слышать, язык и нос, которые могут ощущать вкус и аромат еды, которую я вкушаю.</a:t>
            </a:r>
            <a:endParaRPr lang="ru-RU" b="1">
              <a:cs typeface="Arial" charset="0"/>
            </a:endParaRPr>
          </a:p>
          <a:p>
            <a:pPr indent="317500" algn="just" eaLnBrk="0" hangingPunct="0"/>
            <a:r>
              <a:rPr lang="ru-RU" b="1">
                <a:cs typeface="Times New Roman" pitchFamily="18" charset="0"/>
              </a:rPr>
              <a:t>	Какое счастье, что у меня есть руки, которыми  я могу делать любимые дела, какое счастье, что у меня есть ноги, которые передвигают меня туда, куда я захочу.</a:t>
            </a:r>
            <a:endParaRPr lang="ru-RU" b="1">
              <a:cs typeface="Arial" charset="0"/>
            </a:endParaRPr>
          </a:p>
          <a:p>
            <a:pPr indent="317500" algn="just" eaLnBrk="0" hangingPunct="0"/>
            <a:r>
              <a:rPr lang="ru-RU" b="1">
                <a:cs typeface="Times New Roman" pitchFamily="18" charset="0"/>
              </a:rPr>
              <a:t>	Благодарю моих родителей, что они дали мне возможность появиться на свет и владеть всем этим.</a:t>
            </a:r>
            <a:endParaRPr lang="ru-RU" b="1">
              <a:cs typeface="Arial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38" y="1268413"/>
            <a:ext cx="80645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7500" algn="just" eaLnBrk="0" hangingPunct="0"/>
            <a:r>
              <a:rPr lang="ru-RU" b="1">
                <a:solidFill>
                  <a:srgbClr val="F2F2F2"/>
                </a:solidFill>
                <a:ea typeface="Times New Roman" pitchFamily="18" charset="0"/>
                <a:cs typeface="Arial" charset="0"/>
              </a:rPr>
              <a:t>Благодарю моих учителей, которые научили меня писать и считать, чувствовать и размышлять, делать любимое дело, рассказали о многом из того, есть в этой жизни.</a:t>
            </a:r>
          </a:p>
          <a:p>
            <a:pPr indent="317500" algn="just" eaLnBrk="0" hangingPunct="0"/>
            <a:r>
              <a:rPr lang="ru-RU" b="1">
                <a:solidFill>
                  <a:srgbClr val="F2F2F2"/>
                </a:solidFill>
                <a:ea typeface="Times New Roman" pitchFamily="18" charset="0"/>
                <a:cs typeface="Arial" charset="0"/>
              </a:rPr>
              <a:t>	Благодарю судьбу за то, что она дала мне моих друзей.</a:t>
            </a:r>
            <a:endParaRPr lang="ru-RU" b="1">
              <a:solidFill>
                <a:srgbClr val="F2F2F2"/>
              </a:solidFill>
              <a:cs typeface="Arial" charset="0"/>
            </a:endParaRPr>
          </a:p>
          <a:p>
            <a:pPr indent="317500" algn="just" eaLnBrk="0" hangingPunct="0"/>
            <a:r>
              <a:rPr lang="ru-RU" b="1">
                <a:solidFill>
                  <a:srgbClr val="F2F2F2"/>
                </a:solidFill>
                <a:cs typeface="Times New Roman" pitchFamily="18" charset="0"/>
              </a:rPr>
              <a:t>	Благодарю судьбу за то, что она дала мне возможность любить, даже если эта любовь не была взаимной.</a:t>
            </a:r>
            <a:endParaRPr lang="ru-RU" b="1">
              <a:solidFill>
                <a:srgbClr val="F2F2F2"/>
              </a:solidFill>
              <a:cs typeface="Arial" charset="0"/>
            </a:endParaRPr>
          </a:p>
          <a:p>
            <a:pPr indent="317500" algn="just" eaLnBrk="0" hangingPunct="0"/>
            <a:r>
              <a:rPr lang="ru-RU" b="1">
                <a:solidFill>
                  <a:srgbClr val="F2F2F2"/>
                </a:solidFill>
                <a:cs typeface="Times New Roman" pitchFamily="18" charset="0"/>
              </a:rPr>
              <a:t>	Благодарю жизнь за то, что в ней есть красота природы, в единении с которой можно испытывать блаженство.</a:t>
            </a:r>
            <a:endParaRPr lang="ru-RU" b="1">
              <a:solidFill>
                <a:srgbClr val="F2F2F2"/>
              </a:solidFill>
              <a:cs typeface="Arial" charset="0"/>
            </a:endParaRPr>
          </a:p>
          <a:p>
            <a:pPr indent="317500" algn="just" eaLnBrk="0" hangingPunct="0"/>
            <a:r>
              <a:rPr lang="ru-RU" b="1">
                <a:solidFill>
                  <a:srgbClr val="F2F2F2"/>
                </a:solidFill>
                <a:cs typeface="Times New Roman" pitchFamily="18" charset="0"/>
              </a:rPr>
              <a:t>	Благодарю жизнь за то, что в ней есть дары искусства, которые сравнимы с дарами богов.</a:t>
            </a:r>
            <a:endParaRPr lang="ru-RU" b="1">
              <a:solidFill>
                <a:srgbClr val="F2F2F2"/>
              </a:solidFill>
              <a:cs typeface="Arial" charset="0"/>
            </a:endParaRPr>
          </a:p>
          <a:p>
            <a:pPr indent="317500" algn="just" eaLnBrk="0" hangingPunct="0"/>
            <a:r>
              <a:rPr lang="ru-RU" b="1">
                <a:solidFill>
                  <a:srgbClr val="F2F2F2"/>
                </a:solidFill>
                <a:cs typeface="Times New Roman" pitchFamily="18" charset="0"/>
              </a:rPr>
              <a:t>	Запомните ощущения, которые возникли в момент выполнения этого упражнения и старайтесь прожить с этими ощущениями сначала один день, потом два, потом неделю. Вы делаете глубокий вдох и медленный выдох и открываете глаза</a:t>
            </a: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39713" y="1052513"/>
            <a:ext cx="8496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00" algn="just" eaLnBrk="0" hangingPunct="0"/>
            <a:r>
              <a:rPr lang="ru-RU" b="1" i="1">
                <a:ea typeface="Times New Roman" pitchFamily="18" charset="0"/>
                <a:cs typeface="Arial" charset="0"/>
              </a:rPr>
              <a:t>Упр. « Воздушный шар» (под релаксационную музыку)</a:t>
            </a:r>
            <a:endParaRPr lang="en-US" b="1" i="1">
              <a:ea typeface="Times New Roman" pitchFamily="18" charset="0"/>
              <a:cs typeface="Arial" charset="0"/>
            </a:endParaRPr>
          </a:p>
          <a:p>
            <a:pPr indent="317500" algn="just" eaLnBrk="0" hangingPunct="0"/>
            <a:endParaRPr lang="ru-RU" b="1">
              <a:ea typeface="Times New Roman" pitchFamily="18" charset="0"/>
              <a:cs typeface="Arial" charset="0"/>
            </a:endParaRPr>
          </a:p>
          <a:p>
            <a:pPr indent="317500" algn="just" eaLnBrk="0" hangingPunct="0"/>
            <a:r>
              <a:rPr lang="ru-RU">
                <a:ea typeface="Times New Roman" pitchFamily="18" charset="0"/>
                <a:cs typeface="Arial" charset="0"/>
              </a:rPr>
              <a:t>	Удобно расположитесь на стуле. Послушайте инструкцию.</a:t>
            </a:r>
            <a:endParaRPr lang="ru-RU">
              <a:cs typeface="Arial" charset="0"/>
            </a:endParaRPr>
          </a:p>
          <a:p>
            <a:pPr indent="317500" algn="just" eaLnBrk="0" hangingPunct="0"/>
            <a:r>
              <a:rPr lang="ru-RU">
                <a:cs typeface="Times New Roman" pitchFamily="18" charset="0"/>
              </a:rPr>
              <a:t>Закройте глаза, сделайте глубокий вдох и медленно  про себя сосчитайте от 10 до 1. Считая, старайтесь полностью расслабится.</a:t>
            </a:r>
            <a:endParaRPr lang="ru-RU">
              <a:cs typeface="Arial" charset="0"/>
            </a:endParaRPr>
          </a:p>
          <a:p>
            <a:pPr indent="317500" algn="just" eaLnBrk="0" hangingPunct="0"/>
            <a:endParaRPr lang="ru-RU">
              <a:cs typeface="Times New Roman" pitchFamily="18" charset="0"/>
            </a:endParaRPr>
          </a:p>
          <a:p>
            <a:pPr indent="317500" algn="just" eaLnBrk="0" hangingPunct="0"/>
            <a:r>
              <a:rPr lang="ru-RU">
                <a:cs typeface="Times New Roman" pitchFamily="18" charset="0"/>
              </a:rPr>
              <a:t>	</a:t>
            </a:r>
            <a:r>
              <a:rPr lang="ru-RU" b="1">
                <a:cs typeface="Times New Roman" pitchFamily="18" charset="0"/>
              </a:rPr>
              <a:t>Вообразите себе гигантский воздушный шар на утопающем в зелени лугу. Рассмотрите эту картинку как можно подробнее………. Вы подходите к воздушному шару….. и начинаете складывать все свои проблемы и тревоги в корзину шара. ….Когда корзина будет полной, представьте, как веревка воздушного шара сама отвязывается и он медленно набирает высоту. …Шар постепенно удаляется, превращаясь в маленькую точку и унося весь груз ваших проблем…… Вы делаете глубокий вдох и открываете глаза. </a:t>
            </a:r>
          </a:p>
          <a:p>
            <a:pPr indent="317500" algn="just" eaLnBrk="0" hangingPunct="0"/>
            <a:r>
              <a:rPr lang="ru-RU" b="1">
                <a:cs typeface="Times New Roman" pitchFamily="18" charset="0"/>
              </a:rPr>
              <a:t>	Это упражнение поможет Вам расслабиться и снять напряжение.</a:t>
            </a:r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ъектTextArt1"/>
          <p:cNvSpPr>
            <a:spLocks noChangeArrowheads="1" noChangeShapeType="1" noTextEdit="1"/>
          </p:cNvSpPr>
          <p:nvPr/>
        </p:nvSpPr>
        <p:spPr bwMode="auto">
          <a:xfrm>
            <a:off x="179388" y="1341438"/>
            <a:ext cx="7920037" cy="20161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44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Monotype Corsiva"/>
              </a:rPr>
              <a:t>СОВЕТЫ ПО ОТНОШЕНИЮ </a:t>
            </a:r>
            <a:endParaRPr lang="ru-RU" sz="44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1000"/>
                  </a:srgbClr>
                </a:outerShdw>
              </a:effectLst>
              <a:latin typeface="Monotype Corsiva"/>
            </a:endParaRPr>
          </a:p>
          <a:p>
            <a:pPr algn="ctr" eaLnBrk="0" hangingPunct="0">
              <a:defRPr/>
            </a:pPr>
            <a:r>
              <a:rPr lang="ru-RU" sz="44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Monotype Corsiva"/>
              </a:rPr>
              <a:t>К </a:t>
            </a:r>
            <a:r>
              <a:rPr lang="ru-RU" sz="44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Monotype Corsiva"/>
              </a:rPr>
              <a:t>САМОМУ СЕБЕ </a:t>
            </a:r>
          </a:p>
          <a:p>
            <a:pPr algn="ctr" eaLnBrk="0" hangingPunct="0">
              <a:defRPr/>
            </a:pPr>
            <a:r>
              <a:rPr lang="ru-RU" sz="44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Monotype Corsiva"/>
              </a:rPr>
              <a:t>И  К  СВОЕЙ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ъектTextArt1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562975" cy="1081087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40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1</a:t>
            </a:r>
          </a:p>
          <a:p>
            <a:pPr algn="ctr" eaLnBrk="0" hangingPunct="0">
              <a:defRPr/>
            </a:pPr>
            <a:r>
              <a:rPr lang="ru-RU" sz="40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Регулируйте  темп  собственной жизни</a:t>
            </a:r>
          </a:p>
        </p:txBody>
      </p:sp>
      <p:pic>
        <p:nvPicPr>
          <p:cNvPr id="27650" name="Картинка3" descr="5fe0575579384c796042a6727a3868b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2928938"/>
            <a:ext cx="1228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Картинка4" descr="4737c4bdc51072d7b21a10f2459fe204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213" y="2928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Картинка1" descr="bfe622136a465b6c62fdeaae4b3c0ea0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2275" y="2924175"/>
            <a:ext cx="969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Картинка2" descr="e7010b56e7a63a977c664304bc7f0f44"/>
          <p:cNvPicPr>
            <a:picLocks noRot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1863" y="3373438"/>
            <a:ext cx="1247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Автофигура1"/>
          <p:cNvSpPr>
            <a:spLocks noChangeArrowheads="1"/>
          </p:cNvSpPr>
          <p:nvPr/>
        </p:nvSpPr>
        <p:spPr bwMode="auto">
          <a:xfrm rot="629402">
            <a:off x="1952625" y="1606550"/>
            <a:ext cx="1008063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педсовет</a:t>
            </a:r>
          </a:p>
        </p:txBody>
      </p:sp>
      <p:sp>
        <p:nvSpPr>
          <p:cNvPr id="27655" name="Автофигура2"/>
          <p:cNvSpPr>
            <a:spLocks noChangeArrowheads="1"/>
          </p:cNvSpPr>
          <p:nvPr/>
        </p:nvSpPr>
        <p:spPr bwMode="auto">
          <a:xfrm rot="-1192871">
            <a:off x="414338" y="1860550"/>
            <a:ext cx="914400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отчёт</a:t>
            </a:r>
          </a:p>
        </p:txBody>
      </p:sp>
      <p:sp>
        <p:nvSpPr>
          <p:cNvPr id="27656" name="Автофигура4"/>
          <p:cNvSpPr>
            <a:spLocks noChangeArrowheads="1"/>
          </p:cNvSpPr>
          <p:nvPr/>
        </p:nvSpPr>
        <p:spPr bwMode="auto">
          <a:xfrm rot="956165">
            <a:off x="6453188" y="1541463"/>
            <a:ext cx="1146175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аттестация</a:t>
            </a:r>
          </a:p>
        </p:txBody>
      </p:sp>
      <p:sp>
        <p:nvSpPr>
          <p:cNvPr id="27657" name="Автофигура5"/>
          <p:cNvSpPr>
            <a:spLocks noChangeArrowheads="1"/>
          </p:cNvSpPr>
          <p:nvPr/>
        </p:nvSpPr>
        <p:spPr bwMode="auto">
          <a:xfrm>
            <a:off x="7970838" y="1606550"/>
            <a:ext cx="914400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доклад</a:t>
            </a:r>
          </a:p>
        </p:txBody>
      </p:sp>
      <p:sp>
        <p:nvSpPr>
          <p:cNvPr id="27658" name="Автофигура6"/>
          <p:cNvSpPr>
            <a:spLocks noChangeArrowheads="1"/>
          </p:cNvSpPr>
          <p:nvPr/>
        </p:nvSpPr>
        <p:spPr bwMode="auto">
          <a:xfrm rot="-1192871">
            <a:off x="3435350" y="1631950"/>
            <a:ext cx="1081088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классный</a:t>
            </a:r>
          </a:p>
          <a:p>
            <a:pPr algn="ctr" eaLnBrk="0" hangingPunct="0"/>
            <a:r>
              <a:rPr lang="ru-RU" altLang="ru-RU"/>
              <a:t>час</a:t>
            </a:r>
          </a:p>
        </p:txBody>
      </p:sp>
      <p:sp>
        <p:nvSpPr>
          <p:cNvPr id="27659" name="Автофигура3"/>
          <p:cNvSpPr>
            <a:spLocks noChangeArrowheads="1"/>
          </p:cNvSpPr>
          <p:nvPr/>
        </p:nvSpPr>
        <p:spPr bwMode="auto">
          <a:xfrm rot="-873378">
            <a:off x="5026025" y="1466850"/>
            <a:ext cx="914400" cy="1368425"/>
          </a:xfrm>
          <a:prstGeom prst="foldedCorner">
            <a:avLst>
              <a:gd name="adj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планы</a:t>
            </a:r>
          </a:p>
          <a:p>
            <a:pPr algn="ctr" eaLnBrk="0" hangingPunct="0"/>
            <a:r>
              <a:rPr lang="ru-RU" altLang="ru-RU"/>
              <a:t>уроков</a:t>
            </a:r>
          </a:p>
        </p:txBody>
      </p:sp>
      <p:sp>
        <p:nvSpPr>
          <p:cNvPr id="10252" name="БлокТекста1"/>
          <p:cNvSpPr txBox="1">
            <a:spLocks noChangeArrowheads="1"/>
          </p:cNvSpPr>
          <p:nvPr/>
        </p:nvSpPr>
        <p:spPr bwMode="auto">
          <a:xfrm>
            <a:off x="144463" y="573246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3200" b="1" i="1">
                <a:solidFill>
                  <a:srgbClr val="FFFF00"/>
                </a:solidFill>
              </a:rPr>
              <a:t>Нам не надо прожить жизнь быстро, а надо хорошо!</a:t>
            </a:r>
          </a:p>
        </p:txBody>
      </p:sp>
      <p:sp>
        <p:nvSpPr>
          <p:cNvPr id="27661" name="БлокТекста2"/>
          <p:cNvSpPr txBox="1">
            <a:spLocks noChangeArrowheads="1"/>
          </p:cNvSpPr>
          <p:nvPr/>
        </p:nvSpPr>
        <p:spPr bwMode="auto">
          <a:xfrm>
            <a:off x="255588" y="4511675"/>
            <a:ext cx="8659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800" b="1">
                <a:solidFill>
                  <a:srgbClr val="CC0000"/>
                </a:solidFill>
              </a:rPr>
              <a:t>Пожелание: наслаждайтесь жизнью,</a:t>
            </a:r>
          </a:p>
          <a:p>
            <a:pPr eaLnBrk="0" hangingPunct="0"/>
            <a:r>
              <a:rPr lang="ru-RU" altLang="ru-RU" sz="2800" b="1">
                <a:solidFill>
                  <a:srgbClr val="CC0000"/>
                </a:solidFill>
              </a:rPr>
              <a:t>а не бегите по ней галопом. Ведь нам</a:t>
            </a:r>
          </a:p>
          <a:p>
            <a:pPr eaLnBrk="0" hangingPunct="0"/>
            <a:r>
              <a:rPr lang="ru-RU" altLang="ru-RU" sz="2800" b="1">
                <a:solidFill>
                  <a:srgbClr val="CC0000"/>
                </a:solidFill>
              </a:rPr>
              <a:t>с вами несказанно повезло - нам выпало жить!</a:t>
            </a:r>
          </a:p>
          <a:p>
            <a:pPr eaLnBrk="0" hangingPunct="0"/>
            <a:endParaRPr lang="ru-RU" altLang="ru-RU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ъектTextArt1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2447925" cy="433388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2</a:t>
            </a:r>
          </a:p>
        </p:txBody>
      </p:sp>
      <p:sp>
        <p:nvSpPr>
          <p:cNvPr id="11266" name="ОбъектTextArt2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424862" cy="792163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Будьте эгоистом хотя бы иногда</a:t>
            </a:r>
          </a:p>
        </p:txBody>
      </p:sp>
      <p:sp>
        <p:nvSpPr>
          <p:cNvPr id="11267" name="БлокТекста1"/>
          <p:cNvSpPr txBox="1">
            <a:spLocks noChangeArrowheads="1"/>
          </p:cNvSpPr>
          <p:nvPr/>
        </p:nvSpPr>
        <p:spPr bwMode="auto">
          <a:xfrm>
            <a:off x="4787900" y="3284538"/>
            <a:ext cx="419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>
                <a:solidFill>
                  <a:srgbClr val="CC0000"/>
                </a:solidFill>
              </a:rPr>
              <a:t>МНОГО ДУМАЙ О РОДИНЕ</a:t>
            </a:r>
          </a:p>
          <a:p>
            <a:pPr eaLnBrk="0" hangingPunct="0"/>
            <a:r>
              <a:rPr lang="ru-RU" altLang="ru-RU" sz="2400" b="1">
                <a:solidFill>
                  <a:srgbClr val="CC0000"/>
                </a:solidFill>
              </a:rPr>
              <a:t>И ВСЕГДА-О СЕБЕ.</a:t>
            </a:r>
          </a:p>
        </p:txBody>
      </p:sp>
      <p:sp>
        <p:nvSpPr>
          <p:cNvPr id="28676" name="Автофигура1"/>
          <p:cNvSpPr>
            <a:spLocks noChangeArrowheads="1"/>
          </p:cNvSpPr>
          <p:nvPr/>
        </p:nvSpPr>
        <p:spPr bwMode="auto">
          <a:xfrm>
            <a:off x="-155575" y="3057525"/>
            <a:ext cx="3238500" cy="1727200"/>
          </a:xfrm>
          <a:prstGeom prst="triangle">
            <a:avLst>
              <a:gd name="adj" fmla="val 500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8677" name="Прямоугольник1"/>
          <p:cNvSpPr>
            <a:spLocks noChangeArrowheads="1"/>
          </p:cNvSpPr>
          <p:nvPr/>
        </p:nvSpPr>
        <p:spPr bwMode="auto">
          <a:xfrm>
            <a:off x="323850" y="4724400"/>
            <a:ext cx="2160588" cy="172878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28678" name="Прямоугольник2"/>
          <p:cNvSpPr>
            <a:spLocks noChangeArrowheads="1"/>
          </p:cNvSpPr>
          <p:nvPr/>
        </p:nvSpPr>
        <p:spPr bwMode="auto">
          <a:xfrm>
            <a:off x="2843213" y="3284538"/>
            <a:ext cx="360362" cy="7207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28679" name="Картинка1" descr="df133fbf1912da08de18f6f609e65953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24400"/>
            <a:ext cx="1400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Легенда1"/>
          <p:cNvSpPr>
            <a:spLocks noChangeArrowheads="1"/>
          </p:cNvSpPr>
          <p:nvPr/>
        </p:nvSpPr>
        <p:spPr bwMode="auto">
          <a:xfrm>
            <a:off x="1908175" y="3500438"/>
            <a:ext cx="2303463" cy="1152525"/>
          </a:xfrm>
          <a:prstGeom prst="wedgeEllipseCallout">
            <a:avLst>
              <a:gd name="adj1" fmla="val -46486"/>
              <a:gd name="adj2" fmla="val 85537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ru-RU" altLang="ru-RU"/>
          </a:p>
        </p:txBody>
      </p:sp>
      <p:sp>
        <p:nvSpPr>
          <p:cNvPr id="28681" name="БлокТекста2"/>
          <p:cNvSpPr txBox="1">
            <a:spLocks noChangeArrowheads="1"/>
          </p:cNvSpPr>
          <p:nvPr/>
        </p:nvSpPr>
        <p:spPr bwMode="auto">
          <a:xfrm>
            <a:off x="1979613" y="3789363"/>
            <a:ext cx="2312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/>
              <a:t>Прошу не беспокоить и </a:t>
            </a:r>
          </a:p>
          <a:p>
            <a:pPr eaLnBrk="0" hangingPunct="0"/>
            <a:r>
              <a:rPr lang="ru-RU" altLang="ru-RU" sz="1400" b="1"/>
              <a:t>не беспокоиться!</a:t>
            </a:r>
          </a:p>
        </p:txBody>
      </p:sp>
      <p:sp>
        <p:nvSpPr>
          <p:cNvPr id="11274" name="БлокТекста3"/>
          <p:cNvSpPr txBox="1">
            <a:spLocks noChangeArrowheads="1"/>
          </p:cNvSpPr>
          <p:nvPr/>
        </p:nvSpPr>
        <p:spPr bwMode="auto">
          <a:xfrm>
            <a:off x="2473325" y="4868863"/>
            <a:ext cx="6858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/>
              <a:t>Имейте свой «улиткин домик».</a:t>
            </a:r>
          </a:p>
          <a:p>
            <a:pPr eaLnBrk="0" hangingPunct="0"/>
            <a:r>
              <a:rPr lang="ru-RU" altLang="ru-RU" sz="2400" b="1"/>
              <a:t>Пусть в вашей жизни всегда будет хотя бы </a:t>
            </a:r>
          </a:p>
          <a:p>
            <a:pPr eaLnBrk="0" hangingPunct="0"/>
            <a:r>
              <a:rPr lang="ru-RU" altLang="ru-RU" sz="2400" b="1"/>
              <a:t>3 причала:</a:t>
            </a:r>
          </a:p>
          <a:p>
            <a:pPr eaLnBrk="0" hangingPunct="0"/>
            <a:r>
              <a:rPr lang="ru-RU" altLang="ru-RU" sz="2400" b="1"/>
              <a:t>семья, друзья и родина.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ъектTextArt2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447925" cy="433388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З</a:t>
            </a:r>
          </a:p>
        </p:txBody>
      </p:sp>
      <p:sp>
        <p:nvSpPr>
          <p:cNvPr id="12290" name="ОбъектTextArt1"/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8137525" cy="792163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Взгляни на себя со стороны</a:t>
            </a:r>
          </a:p>
        </p:txBody>
      </p:sp>
      <p:sp>
        <p:nvSpPr>
          <p:cNvPr id="29699" name="БлокТекста1"/>
          <p:cNvSpPr txBox="1">
            <a:spLocks noChangeArrowheads="1"/>
          </p:cNvSpPr>
          <p:nvPr/>
        </p:nvSpPr>
        <p:spPr bwMode="auto">
          <a:xfrm>
            <a:off x="539750" y="2133600"/>
            <a:ext cx="74168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800" b="1"/>
              <a:t>Держите собственные мысли под своим </a:t>
            </a:r>
          </a:p>
          <a:p>
            <a:pPr eaLnBrk="0" hangingPunct="0"/>
            <a:r>
              <a:rPr lang="ru-RU" altLang="ru-RU" sz="2800" b="1"/>
              <a:t>жёстким контролем! Пусть ваши ученики </a:t>
            </a:r>
          </a:p>
          <a:p>
            <a:pPr eaLnBrk="0" hangingPunct="0"/>
            <a:r>
              <a:rPr lang="ru-RU" altLang="ru-RU" sz="2800" b="1"/>
              <a:t>никогда о вас не говорят:</a:t>
            </a:r>
          </a:p>
          <a:p>
            <a:pPr eaLnBrk="0" hangingPunct="0"/>
            <a:r>
              <a:rPr lang="ru-RU" altLang="ru-RU" sz="2800" b="1"/>
              <a:t> «Учительница нервная моя!»</a:t>
            </a:r>
          </a:p>
          <a:p>
            <a:pPr eaLnBrk="0" hangingPunct="0"/>
            <a:endParaRPr lang="ru-RU" altLang="ru-RU" sz="2000" b="1"/>
          </a:p>
          <a:p>
            <a:pPr eaLnBrk="0" hangingPunct="0"/>
            <a:endParaRPr lang="ru-RU" altLang="ru-RU" b="1"/>
          </a:p>
        </p:txBody>
      </p:sp>
      <p:pic>
        <p:nvPicPr>
          <p:cNvPr id="29700" name="Картинка1" descr="психованая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76700"/>
            <a:ext cx="3452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TextArt2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447925" cy="433387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Ч</a:t>
            </a:r>
          </a:p>
        </p:txBody>
      </p:sp>
      <p:sp>
        <p:nvSpPr>
          <p:cNvPr id="13314" name="ОбъектTextArt1"/>
          <p:cNvSpPr>
            <a:spLocks noChangeArrowheads="1" noChangeShapeType="1" noTextEdit="1"/>
          </p:cNvSpPr>
          <p:nvPr/>
        </p:nvSpPr>
        <p:spPr bwMode="auto">
          <a:xfrm>
            <a:off x="1476375" y="1052513"/>
            <a:ext cx="6477000" cy="11430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Проблемы не надо переживать, 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их надо решать.</a:t>
            </a:r>
          </a:p>
        </p:txBody>
      </p:sp>
      <p:sp>
        <p:nvSpPr>
          <p:cNvPr id="30723" name="БлокТекста1"/>
          <p:cNvSpPr txBox="1">
            <a:spLocks noChangeArrowheads="1"/>
          </p:cNvSpPr>
          <p:nvPr/>
        </p:nvSpPr>
        <p:spPr bwMode="auto">
          <a:xfrm>
            <a:off x="1895475" y="2349500"/>
            <a:ext cx="7248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/>
              <a:t>Уважаемые коллеги, да не зеленее у нашего</a:t>
            </a:r>
          </a:p>
          <a:p>
            <a:pPr eaLnBrk="0" hangingPunct="0"/>
            <a:r>
              <a:rPr lang="ru-RU" altLang="ru-RU" sz="2000" b="1"/>
              <a:t>соседа трава, ничуть она не лучше нашей, просто</a:t>
            </a:r>
          </a:p>
          <a:p>
            <a:pPr eaLnBrk="0" hangingPunct="0"/>
            <a:r>
              <a:rPr lang="ru-RU" altLang="ru-RU" sz="2000" b="1"/>
              <a:t>видна она нам под другим углом зрения, вот и всё!</a:t>
            </a:r>
          </a:p>
          <a:p>
            <a:pPr eaLnBrk="0" hangingPunct="0"/>
            <a:r>
              <a:rPr lang="ru-RU" altLang="ru-RU" sz="2000" b="1"/>
              <a:t>Помните, что жизнь без проблем - это миф, а не жизнь.</a:t>
            </a:r>
          </a:p>
        </p:txBody>
      </p:sp>
      <p:pic>
        <p:nvPicPr>
          <p:cNvPr id="30724" name="Картинка1" descr="78c1c676dc5a43fa95576f755afc7332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19325"/>
            <a:ext cx="1490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4508500"/>
            <a:ext cx="81010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800" b="1">
                <a:solidFill>
                  <a:srgbClr val="FFFF00"/>
                </a:solidFill>
              </a:rPr>
              <a:t>Итак, принимаем за аксиому, если у нас есть проблемы- ура! </a:t>
            </a:r>
          </a:p>
          <a:p>
            <a:pPr eaLnBrk="0" hangingPunct="0"/>
            <a:r>
              <a:rPr lang="ru-RU" altLang="ru-RU" sz="2800" b="1">
                <a:solidFill>
                  <a:srgbClr val="FFFF00"/>
                </a:solidFill>
              </a:rPr>
              <a:t>Значит, мы ещё живы.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TextArt1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2663825" cy="576262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5</a:t>
            </a:r>
          </a:p>
        </p:txBody>
      </p:sp>
      <p:sp>
        <p:nvSpPr>
          <p:cNvPr id="31746" name="БлокТекста2"/>
          <p:cNvSpPr txBox="1">
            <a:spLocks noChangeArrowheads="1"/>
          </p:cNvSpPr>
          <p:nvPr/>
        </p:nvSpPr>
        <p:spPr bwMode="auto">
          <a:xfrm>
            <a:off x="741363" y="1785938"/>
            <a:ext cx="7588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200"/>
              <a:t>…Оказавшись во время шторма в открытом море пессимист подумает: «Этот ветер никогда не закончится!»</a:t>
            </a:r>
          </a:p>
          <a:p>
            <a:pPr eaLnBrk="0" hangingPunct="0"/>
            <a:r>
              <a:rPr lang="ru-RU" altLang="ru-RU" sz="2200"/>
              <a:t>Оптимист будет верить и ждать, когда ветер утихнет.</a:t>
            </a:r>
          </a:p>
          <a:p>
            <a:pPr eaLnBrk="0" hangingPunct="0"/>
            <a:r>
              <a:rPr lang="ru-RU" altLang="ru-RU" sz="2200" b="1"/>
              <a:t>А реалист станет сооружать парус…</a:t>
            </a:r>
          </a:p>
        </p:txBody>
      </p:sp>
      <p:sp>
        <p:nvSpPr>
          <p:cNvPr id="14339" name="БлокТекста1"/>
          <p:cNvSpPr txBox="1">
            <a:spLocks noChangeArrowheads="1"/>
          </p:cNvSpPr>
          <p:nvPr/>
        </p:nvSpPr>
        <p:spPr bwMode="auto">
          <a:xfrm>
            <a:off x="0" y="3429000"/>
            <a:ext cx="856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altLang="ru-RU" sz="32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8" name="Картинка1" descr="корабль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789363"/>
            <a:ext cx="2952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ОбъектTextArt2"/>
          <p:cNvSpPr>
            <a:spLocks noChangeArrowheads="1" noChangeShapeType="1" noTextEdit="1"/>
          </p:cNvSpPr>
          <p:nvPr/>
        </p:nvSpPr>
        <p:spPr bwMode="auto">
          <a:xfrm>
            <a:off x="179388" y="981075"/>
            <a:ext cx="7416800" cy="719138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dist" eaLnBrk="0" hangingPunct="0">
              <a:defRPr/>
            </a:pPr>
            <a:r>
              <a:rPr lang="ru-RU" sz="3200" kern="10" normalizeH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Реально </a:t>
            </a:r>
            <a:r>
              <a:rPr lang="ru-RU" sz="3200" kern="10" normalizeH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оценивайте </a:t>
            </a:r>
            <a:r>
              <a:rPr lang="ru-RU" sz="3200" kern="10" normalizeH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свои возможности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3059113" y="3860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FF0066"/>
                </a:solidFill>
              </a:rPr>
              <a:t>Мчитесь по морю жизни</a:t>
            </a:r>
          </a:p>
          <a:p>
            <a:pPr eaLnBrk="0" hangingPunct="0"/>
            <a:r>
              <a:rPr lang="ru-RU" altLang="ru-RU" b="1">
                <a:solidFill>
                  <a:srgbClr val="FF0066"/>
                </a:solidFill>
              </a:rPr>
              <a:t>на всех парусах!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TextArt2"/>
          <p:cNvSpPr>
            <a:spLocks noChangeArrowheads="1" noChangeShapeType="1" noTextEdit="1"/>
          </p:cNvSpPr>
          <p:nvPr/>
        </p:nvSpPr>
        <p:spPr bwMode="auto">
          <a:xfrm>
            <a:off x="2987675" y="549275"/>
            <a:ext cx="2447925" cy="5048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6</a:t>
            </a:r>
          </a:p>
        </p:txBody>
      </p:sp>
      <p:sp>
        <p:nvSpPr>
          <p:cNvPr id="15362" name="ОбъектTextArt1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8715375" cy="7207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Возьмите ответственность за себя на себя!</a:t>
            </a:r>
          </a:p>
        </p:txBody>
      </p:sp>
      <p:pic>
        <p:nvPicPr>
          <p:cNvPr id="32771" name="Картинка3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89363"/>
            <a:ext cx="2622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Картинка2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57563"/>
            <a:ext cx="193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Картинка1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16338"/>
            <a:ext cx="22320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Автофигура1"/>
          <p:cNvSpPr>
            <a:spLocks noChangeArrowheads="1"/>
          </p:cNvSpPr>
          <p:nvPr/>
        </p:nvSpPr>
        <p:spPr bwMode="auto">
          <a:xfrm rot="-1360090">
            <a:off x="3851275" y="4652963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сценарии</a:t>
            </a:r>
          </a:p>
        </p:txBody>
      </p:sp>
      <p:sp>
        <p:nvSpPr>
          <p:cNvPr id="32775" name="Автофигура3"/>
          <p:cNvSpPr>
            <a:spLocks noChangeArrowheads="1"/>
          </p:cNvSpPr>
          <p:nvPr/>
        </p:nvSpPr>
        <p:spPr bwMode="auto">
          <a:xfrm rot="-1360090">
            <a:off x="1116013" y="4005263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отчёты</a:t>
            </a:r>
          </a:p>
        </p:txBody>
      </p:sp>
      <p:sp>
        <p:nvSpPr>
          <p:cNvPr id="32776" name="Автофигура2"/>
          <p:cNvSpPr>
            <a:spLocks noChangeArrowheads="1"/>
          </p:cNvSpPr>
          <p:nvPr/>
        </p:nvSpPr>
        <p:spPr bwMode="auto">
          <a:xfrm rot="-1360090">
            <a:off x="1331913" y="5589588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</p:txBody>
      </p:sp>
      <p:sp>
        <p:nvSpPr>
          <p:cNvPr id="32777" name="Автофигура4"/>
          <p:cNvSpPr>
            <a:spLocks noChangeArrowheads="1"/>
          </p:cNvSpPr>
          <p:nvPr/>
        </p:nvSpPr>
        <p:spPr bwMode="auto">
          <a:xfrm rot="-1360090">
            <a:off x="2268538" y="5300663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конспекты</a:t>
            </a:r>
          </a:p>
        </p:txBody>
      </p:sp>
      <p:sp>
        <p:nvSpPr>
          <p:cNvPr id="32778" name="Автофигура9"/>
          <p:cNvSpPr>
            <a:spLocks noChangeArrowheads="1"/>
          </p:cNvSpPr>
          <p:nvPr/>
        </p:nvSpPr>
        <p:spPr bwMode="auto">
          <a:xfrm rot="-1360090">
            <a:off x="3132138" y="5516563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планы</a:t>
            </a:r>
          </a:p>
        </p:txBody>
      </p:sp>
      <p:sp>
        <p:nvSpPr>
          <p:cNvPr id="32779" name="Автофигура8"/>
          <p:cNvSpPr>
            <a:spLocks noChangeArrowheads="1"/>
          </p:cNvSpPr>
          <p:nvPr/>
        </p:nvSpPr>
        <p:spPr bwMode="auto">
          <a:xfrm rot="-1360090">
            <a:off x="611188" y="5013325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</p:txBody>
      </p:sp>
      <p:sp>
        <p:nvSpPr>
          <p:cNvPr id="32780" name="Автофигура11"/>
          <p:cNvSpPr>
            <a:spLocks noChangeArrowheads="1"/>
          </p:cNvSpPr>
          <p:nvPr/>
        </p:nvSpPr>
        <p:spPr bwMode="auto">
          <a:xfrm rot="-1360090">
            <a:off x="1116013" y="5373688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доклады</a:t>
            </a:r>
          </a:p>
        </p:txBody>
      </p:sp>
      <p:sp>
        <p:nvSpPr>
          <p:cNvPr id="32781" name="Автофигура10"/>
          <p:cNvSpPr>
            <a:spLocks noChangeArrowheads="1"/>
          </p:cNvSpPr>
          <p:nvPr/>
        </p:nvSpPr>
        <p:spPr bwMode="auto">
          <a:xfrm rot="-1360090">
            <a:off x="4356100" y="5373688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диктанты</a:t>
            </a:r>
          </a:p>
        </p:txBody>
      </p:sp>
      <p:sp>
        <p:nvSpPr>
          <p:cNvPr id="32782" name="Автофигура6"/>
          <p:cNvSpPr>
            <a:spLocks noChangeArrowheads="1"/>
          </p:cNvSpPr>
          <p:nvPr/>
        </p:nvSpPr>
        <p:spPr bwMode="auto">
          <a:xfrm rot="-1360090">
            <a:off x="5508625" y="5373688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планы</a:t>
            </a:r>
          </a:p>
        </p:txBody>
      </p:sp>
      <p:sp>
        <p:nvSpPr>
          <p:cNvPr id="32783" name="Автофигура5"/>
          <p:cNvSpPr>
            <a:spLocks noChangeArrowheads="1"/>
          </p:cNvSpPr>
          <p:nvPr/>
        </p:nvSpPr>
        <p:spPr bwMode="auto">
          <a:xfrm rot="-1360090">
            <a:off x="7524750" y="4581525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</p:txBody>
      </p:sp>
      <p:sp>
        <p:nvSpPr>
          <p:cNvPr id="32784" name="Автофигура7"/>
          <p:cNvSpPr>
            <a:spLocks noChangeArrowheads="1"/>
          </p:cNvSpPr>
          <p:nvPr/>
        </p:nvSpPr>
        <p:spPr bwMode="auto">
          <a:xfrm rot="-1360090">
            <a:off x="6732588" y="5445125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</p:txBody>
      </p:sp>
      <p:sp>
        <p:nvSpPr>
          <p:cNvPr id="32785" name="БлокТекста1"/>
          <p:cNvSpPr txBox="1">
            <a:spLocks noChangeArrowheads="1"/>
          </p:cNvSpPr>
          <p:nvPr/>
        </p:nvSpPr>
        <p:spPr bwMode="auto">
          <a:xfrm>
            <a:off x="788988" y="2205038"/>
            <a:ext cx="81962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200" b="1"/>
              <a:t>Ну что же, капитаны, поднимаем якоря и вперёд!</a:t>
            </a:r>
          </a:p>
          <a:p>
            <a:pPr eaLnBrk="0" hangingPunct="0"/>
            <a:r>
              <a:rPr lang="ru-RU" altLang="ru-RU" sz="2200" b="1"/>
              <a:t>Большому капитану – большое плавание!</a:t>
            </a:r>
          </a:p>
          <a:p>
            <a:pPr eaLnBrk="0" hangingPunct="0"/>
            <a:r>
              <a:rPr lang="ru-RU" altLang="ru-RU" sz="2200" b="1"/>
              <a:t>И пусть жизненные трудности и передряги не</a:t>
            </a:r>
          </a:p>
          <a:p>
            <a:pPr eaLnBrk="0" hangingPunct="0"/>
            <a:r>
              <a:rPr lang="ru-RU" altLang="ru-RU" sz="2200" b="1"/>
              <a:t>забирают ветер из ваших парусов. Попутного вам ветра!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07413" cy="1384300"/>
          </a:xfrm>
        </p:spPr>
        <p:txBody>
          <a:bodyPr/>
          <a:lstStyle/>
          <a:p>
            <a:pPr>
              <a:defRPr/>
            </a:pPr>
            <a:r>
              <a:rPr lang="ru-RU" altLang="ru-RU" sz="3600"/>
              <a:t>Синдром эмоционального выгорания</a:t>
            </a:r>
            <a:r>
              <a:rPr lang="ru-RU" altLang="ru-RU"/>
              <a:t> </a:t>
            </a:r>
          </a:p>
        </p:txBody>
      </p:sp>
      <p:sp>
        <p:nvSpPr>
          <p:cNvPr id="5122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ru-RU" altLang="ru-RU" sz="2800" b="1" i="1">
                <a:latin typeface="Times New Roman" pitchFamily="18" charset="0"/>
              </a:rPr>
              <a:t> яркий эмоциональный образ, отражающий, по   мнению Морроу, внутреннее состояние работника, испытывающего дистресс профессионального выгорания</a:t>
            </a:r>
          </a:p>
          <a:p>
            <a:pPr>
              <a:defRPr/>
            </a:pPr>
            <a:r>
              <a:rPr lang="ru-RU" altLang="ru-RU" sz="2800" b="1" i="1">
                <a:latin typeface="Times New Roman" pitchFamily="18" charset="0"/>
              </a:rPr>
              <a:t> можно обозначить так: </a:t>
            </a:r>
            <a:br>
              <a:rPr lang="ru-RU" altLang="ru-RU" sz="2800" b="1" i="1"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</a:rPr>
              <a:t>«Запах горящей психологической проводки».</a:t>
            </a:r>
          </a:p>
        </p:txBody>
      </p:sp>
      <p:pic>
        <p:nvPicPr>
          <p:cNvPr id="15363" name="Картинка3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21605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Картинка1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149725"/>
            <a:ext cx="4356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Картинка2" descr="не напрягайся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149725"/>
            <a:ext cx="2016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TextArt1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2447925" cy="433388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7</a:t>
            </a:r>
          </a:p>
        </p:txBody>
      </p:sp>
      <p:sp>
        <p:nvSpPr>
          <p:cNvPr id="16386" name="ОбъектTextArt2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505700" cy="11430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Ищите и имейте свой набор способов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снятия стресса и усталости.</a:t>
            </a:r>
          </a:p>
        </p:txBody>
      </p:sp>
      <p:pic>
        <p:nvPicPr>
          <p:cNvPr id="33795" name="Картинка3" descr="40a14908f6488bbe4f2397fad65e944f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73463"/>
            <a:ext cx="1800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Картинка1" descr="40c277f705ab7620bf181bdded4b496c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420938"/>
            <a:ext cx="12350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Картинка2" descr="fb2926642a60737dd42111c8fb75b2ad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084763"/>
            <a:ext cx="13636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Картинка7" descr="eeaf132cbb6f1ddb80bff860f5f463ab"/>
          <p:cNvPicPr>
            <a:picLocks noRot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500438"/>
            <a:ext cx="151288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Картинка8" descr="783d08ef4ffb169d8b75d68ef4fbd68e"/>
          <p:cNvPicPr>
            <a:picLocks noRot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2636838"/>
            <a:ext cx="15128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Картинка6" descr="ded6ed514fb8b9884122e33a3555015c"/>
          <p:cNvPicPr>
            <a:picLocks noRot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841875"/>
            <a:ext cx="13541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Картинка4" descr="дайвинг"/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013325"/>
            <a:ext cx="1993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Картинка5" descr="гамак"/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3068638"/>
            <a:ext cx="1438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Картинка2" descr="mp69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427538"/>
            <a:ext cx="28797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TextArt2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2447925" cy="433387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8</a:t>
            </a:r>
          </a:p>
        </p:txBody>
      </p:sp>
      <p:sp>
        <p:nvSpPr>
          <p:cNvPr id="17411" name="ОбъектTextArt1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178800" cy="17145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Украшайте свой дом,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своё рабочее место и себя.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Живите красиво. Устраивайте себе праздники.</a:t>
            </a:r>
          </a:p>
        </p:txBody>
      </p:sp>
      <p:pic>
        <p:nvPicPr>
          <p:cNvPr id="34820" name="Картинка1" descr="dance36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445000"/>
            <a:ext cx="2520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Картинка3" descr="f456b8fa1a6da062dba3441acb28e989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13325"/>
            <a:ext cx="742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Картинка4" descr="f55"/>
          <p:cNvPicPr>
            <a:picLocks noRot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4868863"/>
            <a:ext cx="552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Картинка5" descr="451"/>
          <p:cNvPicPr>
            <a:picLocks noRot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437063"/>
            <a:ext cx="13033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БлокТекста1"/>
          <p:cNvSpPr txBox="1">
            <a:spLocks noChangeArrowheads="1"/>
          </p:cNvSpPr>
          <p:nvPr/>
        </p:nvSpPr>
        <p:spPr bwMode="auto">
          <a:xfrm>
            <a:off x="539750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34825" name="БлокТекста2"/>
          <p:cNvSpPr txBox="1">
            <a:spLocks noChangeArrowheads="1"/>
          </p:cNvSpPr>
          <p:nvPr/>
        </p:nvSpPr>
        <p:spPr bwMode="auto">
          <a:xfrm>
            <a:off x="720725" y="2636838"/>
            <a:ext cx="8423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/>
              <a:t>Организовывайте себе красивые праздники и наслаждайтесь ими.</a:t>
            </a:r>
          </a:p>
          <a:p>
            <a:pPr eaLnBrk="0" hangingPunct="0"/>
            <a:r>
              <a:rPr lang="ru-RU" altLang="ru-RU" b="1"/>
              <a:t>Красота требует средств, и не только материальных, а еще больше</a:t>
            </a:r>
          </a:p>
          <a:p>
            <a:pPr eaLnBrk="0" hangingPunct="0"/>
            <a:r>
              <a:rPr lang="ru-RU" altLang="ru-RU" b="1"/>
              <a:t> интеллектуальных и духовных. Не скупитесь в этих средствах! </a:t>
            </a:r>
          </a:p>
          <a:p>
            <a:pPr eaLnBrk="0" hangingPunct="0"/>
            <a:r>
              <a:rPr lang="ru-RU" altLang="ru-RU" b="1"/>
              <a:t>Живите красиво! И никогда не будьте интеллектуально , эмоционально</a:t>
            </a:r>
          </a:p>
          <a:p>
            <a:pPr eaLnBrk="0" hangingPunct="0"/>
            <a:r>
              <a:rPr lang="ru-RU" altLang="ru-RU" b="1"/>
              <a:t> и духовно голодны!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TextArt2"/>
          <p:cNvSpPr>
            <a:spLocks noChangeArrowheads="1" noChangeShapeType="1" noTextEdit="1"/>
          </p:cNvSpPr>
          <p:nvPr/>
        </p:nvSpPr>
        <p:spPr bwMode="auto">
          <a:xfrm>
            <a:off x="3348038" y="188913"/>
            <a:ext cx="2663825" cy="5048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 9</a:t>
            </a:r>
          </a:p>
        </p:txBody>
      </p:sp>
      <p:sp>
        <p:nvSpPr>
          <p:cNvPr id="18434" name="ОбъектTextArt1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8458200" cy="11430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"Я не могу себе позволить 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не заниматься собственным здоровьем!"</a:t>
            </a:r>
          </a:p>
        </p:txBody>
      </p:sp>
      <p:pic>
        <p:nvPicPr>
          <p:cNvPr id="35843" name="Картинка1" descr="22b630683d01a959c34e1ed9cf06ad7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1152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Картинка2" descr="38d293a82ded27f3e35204ba56902a94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511800"/>
            <a:ext cx="20161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Картинка3" descr="37984ccdc3fac697c73195af5bbaec7c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084763"/>
            <a:ext cx="15128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БлокТекста2"/>
          <p:cNvSpPr txBox="1">
            <a:spLocks noChangeArrowheads="1"/>
          </p:cNvSpPr>
          <p:nvPr/>
        </p:nvSpPr>
        <p:spPr bwMode="auto">
          <a:xfrm>
            <a:off x="5921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35847" name="БлокТекста1"/>
          <p:cNvSpPr txBox="1">
            <a:spLocks noChangeArrowheads="1"/>
          </p:cNvSpPr>
          <p:nvPr/>
        </p:nvSpPr>
        <p:spPr bwMode="auto">
          <a:xfrm>
            <a:off x="2051050" y="1844675"/>
            <a:ext cx="67325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altLang="ru-RU" b="1">
                <a:solidFill>
                  <a:schemeClr val="tx2"/>
                </a:solidFill>
              </a:rPr>
              <a:t>Сделайте заботу о собственном здоровье и здоровом образе жизни своим главным жизненным приоритетом.</a:t>
            </a:r>
          </a:p>
          <a:p>
            <a:pPr marL="342900" indent="-342900" eaLnBrk="0" hangingPunct="0"/>
            <a:r>
              <a:rPr lang="ru-RU" altLang="ru-RU" b="1">
                <a:solidFill>
                  <a:schemeClr val="tx2"/>
                </a:solidFill>
              </a:rPr>
              <a:t>Составьте свой собственный список особо полезных дел для вашего здоровья: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Физзарядка.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Самомассаж.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Разгрузочный день.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Голодный день.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Контрастный душ.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Лыжная прогулка зимой, длительная пешая прогулка летом.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Прием травяных настоев.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Занятие на велотренажёре.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Очистительная клизма.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Аутотренинг.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altLang="ru-RU" b="1">
                <a:solidFill>
                  <a:schemeClr val="tx2"/>
                </a:solidFill>
              </a:rPr>
              <a:t>…</a:t>
            </a:r>
          </a:p>
          <a:p>
            <a:pPr marL="342900" indent="-342900" eaLnBrk="0" hangingPunct="0">
              <a:buFontTx/>
              <a:buAutoNum type="arabicPeriod"/>
            </a:pPr>
            <a:endParaRPr lang="ru-RU" altLang="ru-RU" b="1">
              <a:solidFill>
                <a:schemeClr val="tx2"/>
              </a:solidFill>
            </a:endParaRPr>
          </a:p>
          <a:p>
            <a:pPr marL="342900" indent="-342900" eaLnBrk="0" hangingPunct="0">
              <a:buFontTx/>
              <a:buAutoNum type="arabicPeriod"/>
            </a:pPr>
            <a:endParaRPr lang="ru-RU" altLang="ru-RU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TextArt2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2592387" cy="5048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СОВЕТ 10</a:t>
            </a:r>
          </a:p>
        </p:txBody>
      </p:sp>
      <p:sp>
        <p:nvSpPr>
          <p:cNvPr id="19458" name="ОбъектTextArt1"/>
          <p:cNvSpPr>
            <a:spLocks noChangeArrowheads="1" noChangeShapeType="1" noTextEdit="1"/>
          </p:cNvSpPr>
          <p:nvPr/>
        </p:nvSpPr>
        <p:spPr bwMode="auto">
          <a:xfrm>
            <a:off x="352425" y="1412875"/>
            <a:ext cx="8791575" cy="17145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Всегда оставляйте за собой право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на личное жизненное пространство,</a:t>
            </a:r>
          </a:p>
          <a:p>
            <a:pPr algn="ctr" eaLnBrk="0" hangingPunct="0">
              <a:defRPr/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1000"/>
                    </a:srgbClr>
                  </a:outerShdw>
                </a:effectLst>
                <a:latin typeface="Impact"/>
              </a:rPr>
              <a:t>в которое никому не разрешено вторгаться.</a:t>
            </a:r>
          </a:p>
        </p:txBody>
      </p:sp>
      <p:pic>
        <p:nvPicPr>
          <p:cNvPr id="36867" name="Картинка1" descr="b8cf72630dcbaa6d83809a5ae6c7038d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429000"/>
            <a:ext cx="27352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БлокТекста1"/>
          <p:cNvSpPr txBox="1">
            <a:spLocks noChangeArrowheads="1"/>
          </p:cNvSpPr>
          <p:nvPr/>
        </p:nvSpPr>
        <p:spPr bwMode="auto">
          <a:xfrm>
            <a:off x="592138" y="3429000"/>
            <a:ext cx="53482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/>
              <a:t>Помните, у каждого человека есть право на личное жизненное </a:t>
            </a:r>
          </a:p>
          <a:p>
            <a:pPr eaLnBrk="0" hangingPunct="0"/>
            <a:r>
              <a:rPr lang="ru-RU" altLang="ru-RU" sz="2400" b="1"/>
              <a:t>пространство, на одиночество и на молчание. И не бойтесь бороться за приятности в собственной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Слайда1"/>
          <p:cNvSpPr>
            <a:spLocks noChangeArrowheads="1" noChangeShapeType="1" noTextEdit="1"/>
          </p:cNvSpPr>
          <p:nvPr/>
        </p:nvSpPr>
        <p:spPr bwMode="auto">
          <a:xfrm>
            <a:off x="-538163" y="620713"/>
            <a:ext cx="8226426" cy="1384300"/>
          </a:xfrm>
          <a:prstGeom prst="rect">
            <a:avLst/>
          </a:prstGeom>
          <a:extLst>
            <a:ext uri="{91240B29-F687-4F45-9708-019B960494DF}"/>
            <a:ext uri="{AF507438-7753-43E0-B8FC-AC1667EBCBE1}"/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TopLef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>
              <a:defRPr/>
            </a:pPr>
            <a:r>
              <a:rPr lang="ru-RU" sz="4800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ВСЁ В ТВОИХ РУКАХ</a:t>
            </a:r>
          </a:p>
        </p:txBody>
      </p:sp>
      <p:pic>
        <p:nvPicPr>
          <p:cNvPr id="43010" name="Картинка1" descr="бабочки в руках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205038"/>
            <a:ext cx="38258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восток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8101013" y="6021388"/>
            <a:ext cx="304800" cy="304800"/>
          </a:xfrm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6656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7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18488" cy="1336675"/>
          </a:xfrm>
        </p:spPr>
        <p:txBody>
          <a:bodyPr/>
          <a:lstStyle/>
          <a:p>
            <a:pPr>
              <a:defRPr/>
            </a:pPr>
            <a:r>
              <a:rPr lang="ru-RU" altLang="ru-RU" sz="4000">
                <a:solidFill>
                  <a:schemeClr val="hlink"/>
                </a:solidFill>
              </a:rPr>
              <a:t>Профессиональная</a:t>
            </a:r>
            <a:r>
              <a:rPr lang="ru-RU" altLang="ru-RU" sz="4000"/>
              <a:t> </a:t>
            </a:r>
            <a:r>
              <a:rPr lang="ru-RU" altLang="ru-RU" sz="4000">
                <a:solidFill>
                  <a:schemeClr val="hlink"/>
                </a:solidFill>
              </a:rPr>
              <a:t>деформация: </a:t>
            </a:r>
            <a:r>
              <a:rPr lang="ru-RU" altLang="ru-RU" sz="4000"/>
              <a:t/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/>
              <a:t>Крайняя форма</a:t>
            </a:r>
            <a:r>
              <a:rPr lang="ru-RU" altLang="ru-RU" sz="2800"/>
              <a:t> изменений качеств личности которые наступают под влиянием длительного выполнения профессиональной деятельности.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/>
              <a:t>Неосознанная привычка</a:t>
            </a:r>
            <a:r>
              <a:rPr lang="ru-RU" altLang="ru-RU" sz="2800"/>
              <a:t> человека измерять явления окружающего мира в соответствии с профессиональными стандартами.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/>
              <a:t>Определенная </a:t>
            </a:r>
            <a:r>
              <a:rPr lang="ru-RU" altLang="ru-RU" sz="2800" b="1"/>
              <a:t>зацикленность</a:t>
            </a:r>
            <a:r>
              <a:rPr lang="ru-RU" altLang="ru-RU" sz="2800"/>
              <a:t> на том или ином аспекте профессиональной деятельности.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/>
              <a:t>Профессиональная деформация считается одним из </a:t>
            </a:r>
            <a:r>
              <a:rPr lang="ru-RU" altLang="ru-RU" sz="2800" b="1"/>
              <a:t>отрицательных качеств</a:t>
            </a:r>
            <a:r>
              <a:rPr lang="ru-RU" altLang="ru-RU" sz="2800"/>
              <a:t> профессионала.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Картинка1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89363"/>
            <a:ext cx="2622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Картинка2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57563"/>
            <a:ext cx="193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Картинка3" descr="09825becad3527c3c399752e19de294b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16338"/>
            <a:ext cx="22320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Автофигура7"/>
          <p:cNvSpPr>
            <a:spLocks noChangeArrowheads="1"/>
          </p:cNvSpPr>
          <p:nvPr/>
        </p:nvSpPr>
        <p:spPr bwMode="auto">
          <a:xfrm rot="-1360090">
            <a:off x="3851275" y="4652963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сценарии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3" name="Автофигура6"/>
          <p:cNvSpPr>
            <a:spLocks noChangeArrowheads="1"/>
          </p:cNvSpPr>
          <p:nvPr/>
        </p:nvSpPr>
        <p:spPr bwMode="auto">
          <a:xfrm rot="-1360090">
            <a:off x="1184275" y="3990975"/>
            <a:ext cx="990600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отчёты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4" name="Автофигура2"/>
          <p:cNvSpPr>
            <a:spLocks noChangeArrowheads="1"/>
          </p:cNvSpPr>
          <p:nvPr/>
        </p:nvSpPr>
        <p:spPr bwMode="auto">
          <a:xfrm rot="-1360090">
            <a:off x="1331913" y="5589588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</p:txBody>
      </p:sp>
      <p:sp>
        <p:nvSpPr>
          <p:cNvPr id="17415" name="Автофигура1"/>
          <p:cNvSpPr>
            <a:spLocks noChangeArrowheads="1"/>
          </p:cNvSpPr>
          <p:nvPr/>
        </p:nvSpPr>
        <p:spPr bwMode="auto">
          <a:xfrm rot="-1360090">
            <a:off x="2268538" y="5300663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конспекты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6" name="Автофигура3"/>
          <p:cNvSpPr>
            <a:spLocks noChangeArrowheads="1"/>
          </p:cNvSpPr>
          <p:nvPr/>
        </p:nvSpPr>
        <p:spPr bwMode="auto">
          <a:xfrm rot="-1360090">
            <a:off x="3132138" y="5516563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планы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7" name="Автофигура5"/>
          <p:cNvSpPr>
            <a:spLocks noChangeArrowheads="1"/>
          </p:cNvSpPr>
          <p:nvPr/>
        </p:nvSpPr>
        <p:spPr bwMode="auto">
          <a:xfrm rot="-1360090">
            <a:off x="611188" y="5013325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тетради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8" name="Автофигура4"/>
          <p:cNvSpPr>
            <a:spLocks noChangeArrowheads="1"/>
          </p:cNvSpPr>
          <p:nvPr/>
        </p:nvSpPr>
        <p:spPr bwMode="auto">
          <a:xfrm rot="-1360090">
            <a:off x="1116013" y="5373688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доклады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19" name="Автофигура8"/>
          <p:cNvSpPr>
            <a:spLocks noChangeArrowheads="1"/>
          </p:cNvSpPr>
          <p:nvPr/>
        </p:nvSpPr>
        <p:spPr bwMode="auto">
          <a:xfrm rot="-1360090">
            <a:off x="4356100" y="5373688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диктанты</a:t>
            </a:r>
          </a:p>
          <a:p>
            <a:pPr algn="ctr" eaLnBrk="0" hangingPunct="0"/>
            <a:endParaRPr lang="ru-RU" altLang="ru-RU"/>
          </a:p>
        </p:txBody>
      </p:sp>
      <p:sp>
        <p:nvSpPr>
          <p:cNvPr id="17420" name="Автофигура10"/>
          <p:cNvSpPr>
            <a:spLocks noChangeArrowheads="1"/>
          </p:cNvSpPr>
          <p:nvPr/>
        </p:nvSpPr>
        <p:spPr bwMode="auto">
          <a:xfrm rot="-1360090">
            <a:off x="5508625" y="5373688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программы</a:t>
            </a:r>
          </a:p>
        </p:txBody>
      </p:sp>
      <p:sp>
        <p:nvSpPr>
          <p:cNvPr id="17421" name="Автофигура9"/>
          <p:cNvSpPr>
            <a:spLocks noChangeArrowheads="1"/>
          </p:cNvSpPr>
          <p:nvPr/>
        </p:nvSpPr>
        <p:spPr bwMode="auto">
          <a:xfrm rot="-1360090">
            <a:off x="7524750" y="4581525"/>
            <a:ext cx="1062038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готовность</a:t>
            </a:r>
          </a:p>
        </p:txBody>
      </p:sp>
      <p:sp>
        <p:nvSpPr>
          <p:cNvPr id="17422" name="Автофигура11"/>
          <p:cNvSpPr>
            <a:spLocks noChangeArrowheads="1"/>
          </p:cNvSpPr>
          <p:nvPr/>
        </p:nvSpPr>
        <p:spPr bwMode="auto">
          <a:xfrm rot="-1360090">
            <a:off x="6732588" y="5445125"/>
            <a:ext cx="1062037" cy="11525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/>
              <a:t>дневники</a:t>
            </a:r>
          </a:p>
        </p:txBody>
      </p:sp>
      <p:sp>
        <p:nvSpPr>
          <p:cNvPr id="17423" name="БлокТекста1"/>
          <p:cNvSpPr txBox="1">
            <a:spLocks noChangeArrowheads="1"/>
          </p:cNvSpPr>
          <p:nvPr/>
        </p:nvSpPr>
        <p:spPr bwMode="auto">
          <a:xfrm>
            <a:off x="539750" y="2276475"/>
            <a:ext cx="743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b="1">
              <a:solidFill>
                <a:srgbClr val="CC0000"/>
              </a:solidFill>
            </a:endParaRPr>
          </a:p>
        </p:txBody>
      </p:sp>
      <p:sp>
        <p:nvSpPr>
          <p:cNvPr id="17424" name="Легенда5"/>
          <p:cNvSpPr>
            <a:spLocks noChangeArrowheads="1"/>
          </p:cNvSpPr>
          <p:nvPr/>
        </p:nvSpPr>
        <p:spPr bwMode="auto">
          <a:xfrm>
            <a:off x="4427538" y="908050"/>
            <a:ext cx="2232025" cy="1728788"/>
          </a:xfrm>
          <a:prstGeom prst="wedgeRectCallout">
            <a:avLst>
              <a:gd name="adj1" fmla="val 10102"/>
              <a:gd name="adj2" fmla="val -2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/>
              <a:t>Апатия, равнодушие, потеря интереса к</a:t>
            </a:r>
          </a:p>
          <a:p>
            <a:pPr algn="ctr" eaLnBrk="0" hangingPunct="0"/>
            <a:r>
              <a:rPr lang="ru-RU" altLang="ru-RU"/>
              <a:t>тому, что еще вчера казалось</a:t>
            </a:r>
          </a:p>
          <a:p>
            <a:pPr algn="ctr" eaLnBrk="0" hangingPunct="0"/>
            <a:r>
              <a:rPr lang="ru-RU" altLang="ru-RU"/>
              <a:t>значимым</a:t>
            </a:r>
          </a:p>
        </p:txBody>
      </p:sp>
      <p:sp>
        <p:nvSpPr>
          <p:cNvPr id="17425" name="Легенда4"/>
          <p:cNvSpPr>
            <a:spLocks noChangeArrowheads="1"/>
          </p:cNvSpPr>
          <p:nvPr/>
        </p:nvSpPr>
        <p:spPr bwMode="auto">
          <a:xfrm>
            <a:off x="179388" y="908050"/>
            <a:ext cx="2160587" cy="1152525"/>
          </a:xfrm>
          <a:prstGeom prst="wedgeRectCallout">
            <a:avLst>
              <a:gd name="adj1" fmla="val -259"/>
              <a:gd name="adj2" fmla="val 50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/>
              <a:t>Невозможность концентрации на чем-то одном </a:t>
            </a:r>
          </a:p>
        </p:txBody>
      </p:sp>
      <p:sp>
        <p:nvSpPr>
          <p:cNvPr id="17426" name="Легенда2"/>
          <p:cNvSpPr>
            <a:spLocks noChangeArrowheads="1"/>
          </p:cNvSpPr>
          <p:nvPr/>
        </p:nvSpPr>
        <p:spPr bwMode="auto">
          <a:xfrm>
            <a:off x="2411413" y="908050"/>
            <a:ext cx="1944687" cy="2305050"/>
          </a:xfrm>
          <a:prstGeom prst="wedgeRectCallout">
            <a:avLst>
              <a:gd name="adj1" fmla="val 47880"/>
              <a:gd name="adj2" fmla="val -25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/>
              <a:t>Выраженная усталость, которая проявляется уже в начале рабочего дня и     прогрессирует к вечеру</a:t>
            </a:r>
          </a:p>
        </p:txBody>
      </p:sp>
      <p:sp>
        <p:nvSpPr>
          <p:cNvPr id="17427" name="Легенда1"/>
          <p:cNvSpPr>
            <a:spLocks noChangeArrowheads="1"/>
          </p:cNvSpPr>
          <p:nvPr/>
        </p:nvSpPr>
        <p:spPr bwMode="auto">
          <a:xfrm>
            <a:off x="179388" y="2205038"/>
            <a:ext cx="2160587" cy="1008062"/>
          </a:xfrm>
          <a:prstGeom prst="wedgeRectCallout">
            <a:avLst>
              <a:gd name="adj1" fmla="val 37949"/>
              <a:gd name="adj2" fmla="val 6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/>
              <a:t>Повышенная раздражительность, цинизм:</a:t>
            </a:r>
          </a:p>
        </p:txBody>
      </p:sp>
      <p:sp>
        <p:nvSpPr>
          <p:cNvPr id="17428" name="Легенда3"/>
          <p:cNvSpPr>
            <a:spLocks noChangeArrowheads="1"/>
          </p:cNvSpPr>
          <p:nvPr/>
        </p:nvSpPr>
        <p:spPr bwMode="auto">
          <a:xfrm>
            <a:off x="6732588" y="908050"/>
            <a:ext cx="2232025" cy="1728788"/>
          </a:xfrm>
          <a:prstGeom prst="wedgeRectCallout">
            <a:avLst>
              <a:gd name="adj1" fmla="val -49931"/>
              <a:gd name="adj2" fmla="val -29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/>
              <a:t>Депрессия, снижение самооценки, чувство «загнанности»</a:t>
            </a:r>
          </a:p>
        </p:txBody>
      </p:sp>
      <p:sp>
        <p:nvSpPr>
          <p:cNvPr id="17429" name="Прямоугольник1"/>
          <p:cNvSpPr>
            <a:spLocks noChangeArrowheads="1"/>
          </p:cNvSpPr>
          <p:nvPr/>
        </p:nvSpPr>
        <p:spPr bwMode="auto">
          <a:xfrm>
            <a:off x="395288" y="431800"/>
            <a:ext cx="880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400" b="1">
                <a:solidFill>
                  <a:srgbClr val="FFFF00"/>
                </a:solidFill>
              </a:rPr>
              <a:t>Признаки синдрома профессионального выгорания</a:t>
            </a:r>
            <a:r>
              <a:rPr lang="ru-RU" alt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430" name="Прямоугольник2"/>
          <p:cNvSpPr>
            <a:spLocks noChangeArrowheads="1"/>
          </p:cNvSpPr>
          <p:nvPr/>
        </p:nvSpPr>
        <p:spPr bwMode="auto">
          <a:xfrm>
            <a:off x="4427538" y="2708275"/>
            <a:ext cx="45370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400"/>
              <a:t>Со временем появляются неполадки со здоровьем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395288" y="-314325"/>
            <a:ext cx="8229600" cy="1382713"/>
          </a:xfrm>
        </p:spPr>
        <p:txBody>
          <a:bodyPr/>
          <a:lstStyle/>
          <a:p>
            <a:pPr>
              <a:defRPr/>
            </a:pPr>
            <a:r>
              <a:rPr lang="ru-RU" altLang="ru-RU" sz="4000" b="1"/>
              <a:t>Уровни и стадии выгорания</a:t>
            </a:r>
            <a:r>
              <a:rPr lang="ru-RU" altLang="ru-RU" sz="4000"/>
              <a:t> </a:t>
            </a:r>
          </a:p>
        </p:txBody>
      </p:sp>
      <p:sp>
        <p:nvSpPr>
          <p:cNvPr id="18434" name="Прямоугольник5"/>
          <p:cNvSpPr>
            <a:spLocks noChangeArrowheads="1"/>
          </p:cNvSpPr>
          <p:nvPr/>
        </p:nvSpPr>
        <p:spPr bwMode="auto">
          <a:xfrm>
            <a:off x="179388" y="836613"/>
            <a:ext cx="20891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18435" name="Прямоугольник6"/>
          <p:cNvSpPr>
            <a:spLocks noChangeArrowheads="1"/>
          </p:cNvSpPr>
          <p:nvPr/>
        </p:nvSpPr>
        <p:spPr bwMode="auto">
          <a:xfrm>
            <a:off x="2627313" y="836613"/>
            <a:ext cx="25209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18436" name="Прямоугольник4"/>
          <p:cNvSpPr>
            <a:spLocks noChangeArrowheads="1"/>
          </p:cNvSpPr>
          <p:nvPr/>
        </p:nvSpPr>
        <p:spPr bwMode="auto">
          <a:xfrm>
            <a:off x="5435600" y="836613"/>
            <a:ext cx="24479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18437" name="Прямоугольник1"/>
          <p:cNvSpPr>
            <a:spLocks noChangeArrowheads="1"/>
          </p:cNvSpPr>
          <p:nvPr/>
        </p:nvSpPr>
        <p:spPr bwMode="auto">
          <a:xfrm>
            <a:off x="250825" y="7651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/>
              <a:t>Первая стадия:</a:t>
            </a:r>
          </a:p>
          <a:p>
            <a:pPr eaLnBrk="0" hangingPunct="0"/>
            <a:r>
              <a:rPr lang="ru-RU" altLang="ru-RU"/>
              <a:t>кратковременные симптомы</a:t>
            </a:r>
          </a:p>
        </p:txBody>
      </p:sp>
      <p:sp>
        <p:nvSpPr>
          <p:cNvPr id="18438" name="Прямоугольник2"/>
          <p:cNvSpPr>
            <a:spLocks noChangeArrowheads="1"/>
          </p:cNvSpPr>
          <p:nvPr/>
        </p:nvSpPr>
        <p:spPr bwMode="auto">
          <a:xfrm>
            <a:off x="2700338" y="836613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/>
              <a:t>Вторая стадия:</a:t>
            </a:r>
          </a:p>
          <a:p>
            <a:pPr eaLnBrk="0" hangingPunct="0"/>
            <a:r>
              <a:rPr lang="ru-RU" altLang="ru-RU"/>
              <a:t>симптомы появляются регулярно </a:t>
            </a:r>
          </a:p>
        </p:txBody>
      </p:sp>
      <p:sp>
        <p:nvSpPr>
          <p:cNvPr id="18439" name="Прямоугольник3"/>
          <p:cNvSpPr>
            <a:spLocks noChangeArrowheads="1"/>
          </p:cNvSpPr>
          <p:nvPr/>
        </p:nvSpPr>
        <p:spPr bwMode="auto">
          <a:xfrm>
            <a:off x="5364163" y="836613"/>
            <a:ext cx="2735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/>
              <a:t>Третья стадия:</a:t>
            </a:r>
          </a:p>
          <a:p>
            <a:pPr eaLnBrk="0" hangingPunct="0"/>
            <a:r>
              <a:rPr lang="ru-RU" altLang="ru-RU"/>
              <a:t>психосоматические заболевания </a:t>
            </a:r>
          </a:p>
        </p:txBody>
      </p:sp>
      <p:sp>
        <p:nvSpPr>
          <p:cNvPr id="7176" name="Прямоугольник9"/>
          <p:cNvSpPr>
            <a:spLocks noChangeArrowheads="1"/>
          </p:cNvSpPr>
          <p:nvPr/>
        </p:nvSpPr>
        <p:spPr bwMode="auto">
          <a:xfrm>
            <a:off x="-322263" y="2133600"/>
            <a:ext cx="2662238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Снижение самооценки.</a:t>
            </a:r>
          </a:p>
          <a:p>
            <a:pPr lvl="1" eaLnBrk="0" hangingPunct="0">
              <a:defRPr/>
            </a:pPr>
            <a:r>
              <a:rPr lang="ru-RU" altLang="ru-RU" sz="1400" b="1" i="1"/>
              <a:t> </a:t>
            </a:r>
            <a:r>
              <a:rPr lang="ru-RU" altLang="ru-RU" sz="1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исчезают положительные эмоции, появляется некоторая отстраненность в отношениях с членами семьи; </a:t>
            </a:r>
          </a:p>
          <a:p>
            <a:pPr lvl="1" eaLnBrk="0" hangingPunct="0">
              <a:defRPr/>
            </a:pPr>
            <a:r>
              <a:rPr lang="ru-RU" altLang="ru-RU" sz="1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возникает состояние тревожности, неудовлетворенности; возвращаясь домой, все чаще хочется сказать: «Не лезьте ко мне, оставьте в покое!»</a:t>
            </a:r>
          </a:p>
          <a:p>
            <a:pPr lvl="1" eaLnBrk="0" hangingPunct="0">
              <a:defRPr/>
            </a:pPr>
            <a:r>
              <a:rPr lang="ru-RU" altLang="ru-RU" sz="1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Как следствие, такие «сгоревшие» работники чувствуют беспомощность и апатию. Со временем это может перейти в агрессию и отчаяние.</a:t>
            </a:r>
          </a:p>
          <a:p>
            <a:pPr lvl="1" algn="just" eaLnBrk="0" hangingPunct="0">
              <a:spcAft>
                <a:spcPts val="1413"/>
              </a:spcAft>
              <a:buClr>
                <a:srgbClr val="000000"/>
              </a:buClr>
              <a:buFontTx/>
              <a:buChar char=""/>
              <a:defRPr/>
            </a:pPr>
            <a:endParaRPr lang="ru-RU" altLang="ru-RU" sz="1200" b="1"/>
          </a:p>
        </p:txBody>
      </p:sp>
      <p:sp>
        <p:nvSpPr>
          <p:cNvPr id="18441" name="Линия2"/>
          <p:cNvSpPr>
            <a:spLocks noChangeShapeType="1"/>
          </p:cNvSpPr>
          <p:nvPr/>
        </p:nvSpPr>
        <p:spPr bwMode="auto">
          <a:xfrm>
            <a:off x="1187450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Линия3"/>
          <p:cNvSpPr>
            <a:spLocks noChangeShapeType="1"/>
          </p:cNvSpPr>
          <p:nvPr/>
        </p:nvSpPr>
        <p:spPr bwMode="auto">
          <a:xfrm>
            <a:off x="3492500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Прямоугольник8"/>
          <p:cNvSpPr>
            <a:spLocks noChangeArrowheads="1"/>
          </p:cNvSpPr>
          <p:nvPr/>
        </p:nvSpPr>
        <p:spPr bwMode="auto">
          <a:xfrm>
            <a:off x="2051050" y="2133600"/>
            <a:ext cx="2592388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lvl="1" eaLnBrk="0" hangingPunct="0">
              <a:defRPr/>
            </a:pPr>
            <a:r>
              <a:rPr lang="ru-RU" altLang="ru-RU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Одиночество.</a:t>
            </a:r>
          </a:p>
          <a:p>
            <a:pPr lvl="1" eaLnBrk="0" hangingPunct="0">
              <a:defRPr/>
            </a:pPr>
            <a:r>
              <a:rPr lang="ru-RU" altLang="ru-RU" sz="1200" b="1" i="1"/>
              <a:t>• возникают недоразумения с учениками и родителями, профессионал в кругу своих коллег начинает с пренебрежением говорить о некоторых из них;</a:t>
            </a:r>
          </a:p>
          <a:p>
            <a:pPr lvl="1" eaLnBrk="0" hangingPunct="0">
              <a:defRPr/>
            </a:pPr>
            <a:r>
              <a:rPr lang="ru-RU" altLang="ru-RU" sz="1200" b="1" i="1"/>
              <a:t>• неприязнь начинает постепенно проявляться в присутствии учеников,  вначале это с трудом сдерживаемая антипатия, а затем и вспышки раздражения. </a:t>
            </a:r>
          </a:p>
          <a:p>
            <a:pPr lvl="1" eaLnBrk="0" hangingPunct="0">
              <a:defRPr/>
            </a:pPr>
            <a:r>
              <a:rPr lang="ru-RU" altLang="ru-RU" sz="1200" b="1" i="1"/>
              <a:t>Люди, страдающие от эмоционального сгорания, не в состоянии установить нормальный контакт с людьми.</a:t>
            </a:r>
          </a:p>
        </p:txBody>
      </p:sp>
      <p:sp>
        <p:nvSpPr>
          <p:cNvPr id="18444" name="Линия1"/>
          <p:cNvSpPr>
            <a:spLocks noChangeShapeType="1"/>
          </p:cNvSpPr>
          <p:nvPr/>
        </p:nvSpPr>
        <p:spPr bwMode="auto">
          <a:xfrm>
            <a:off x="6156325" y="1916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Прямоугольник7"/>
          <p:cNvSpPr>
            <a:spLocks noChangeArrowheads="1"/>
          </p:cNvSpPr>
          <p:nvPr/>
        </p:nvSpPr>
        <p:spPr bwMode="auto">
          <a:xfrm>
            <a:off x="4500563" y="2141538"/>
            <a:ext cx="2305050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lvl="1" eaLnBrk="0" hangingPunct="0">
              <a:defRPr/>
            </a:pPr>
            <a:r>
              <a:rPr lang="ru-RU" alt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Эмоциональное истощение                          </a:t>
            </a:r>
            <a:r>
              <a:rPr lang="ru-RU" altLang="ru-RU" sz="1200" b="1" i="1"/>
              <a:t>• притупляются представления о ценностях жизни,  человек становится опасно равнодушным ко всему,                                 • глаза теряют блеск интереса к чему бы то ни было, и почти физически ощутимый холод безразличия поселяется в его душе.</a:t>
            </a:r>
          </a:p>
          <a:p>
            <a:pPr lvl="1" eaLnBrk="0" hangingPunct="0">
              <a:defRPr/>
            </a:pPr>
            <a:r>
              <a:rPr lang="ru-RU" altLang="ru-RU" sz="1200" b="1" i="1"/>
              <a:t>Усталость, апатия и депрессия, сопровождающие эмоциональное сгорание, приводят к серьезным физическим недомоганиям</a:t>
            </a:r>
          </a:p>
        </p:txBody>
      </p:sp>
      <p:pic>
        <p:nvPicPr>
          <p:cNvPr id="18446" name="Картинка1" descr="профессионалный погорелец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068638"/>
            <a:ext cx="172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107950" y="292100"/>
            <a:ext cx="8578850" cy="1384300"/>
          </a:xfrm>
        </p:spPr>
        <p:txBody>
          <a:bodyPr/>
          <a:lstStyle/>
          <a:p>
            <a:pPr>
              <a:defRPr/>
            </a:pPr>
            <a:r>
              <a:rPr lang="ru-RU" altLang="ru-RU" sz="4000"/>
              <a:t>Лучшая гарантия против профессионального выгорания – развитие! </a:t>
            </a:r>
          </a:p>
        </p:txBody>
      </p:sp>
      <p:sp>
        <p:nvSpPr>
          <p:cNvPr id="8194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Самоконтроль и саморегуляция – это бесценные инструменты, с помощью которых осуществляется отладка образа жизни.</a:t>
            </a:r>
          </a:p>
          <a:p>
            <a:pPr>
              <a:defRPr/>
            </a:pPr>
            <a:r>
              <a:rPr lang="ru-RU" altLang="ru-RU"/>
              <a:t> В конечном счете, любая повторяющаяся в работе проблемная ситуация – это ваш профессиональный Вызов. Так примите его!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93663"/>
            <a:ext cx="7207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8888" y="260350"/>
            <a:ext cx="7561262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SzPct val="45000"/>
              <a:buFont typeface="Wingdings" pitchFamily="2" charset="2"/>
              <a:buNone/>
              <a:defRPr/>
            </a:pPr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Тест</a:t>
            </a:r>
            <a:r>
              <a:rPr lang="en-GB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 «</a:t>
            </a:r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Состояние</a:t>
            </a:r>
            <a:r>
              <a:rPr lang="en-GB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 </a:t>
            </a:r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вашей</a:t>
            </a:r>
            <a:r>
              <a:rPr lang="en-GB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 </a:t>
            </a:r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нервной</a:t>
            </a:r>
            <a:r>
              <a:rPr lang="en-GB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 </a:t>
            </a:r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системы</a:t>
            </a:r>
            <a:r>
              <a:rPr lang="en-GB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mincho" charset="0"/>
                <a:cs typeface="msmincho" charset="0"/>
              </a:rPr>
              <a:t>»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3" y="908050"/>
            <a:ext cx="12168188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404813"/>
            <a:ext cx="4438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alt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Проверьте</a:t>
            </a:r>
            <a:r>
              <a:rPr lang="en-GB" alt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себя</a:t>
            </a:r>
            <a:endParaRPr lang="ru-RU" sz="4000" dirty="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538" y="371475"/>
            <a:ext cx="1217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53975"/>
            <a:ext cx="1217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765175"/>
            <a:ext cx="1217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0" y="1700213"/>
            <a:ext cx="867568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9550" lvl="1" algn="just" hangingPunct="0">
              <a:lnSpc>
                <a:spcPct val="83000"/>
              </a:lnSpc>
              <a:buSzPct val="45000"/>
              <a:buFont typeface="StarSymbol"/>
              <a:buChar char="●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ru-RU" altLang="ru-RU" sz="2400" b="1" i="1">
                <a:solidFill>
                  <a:srgbClr val="FF3366"/>
                </a:solidFill>
                <a:latin typeface="Times New Roman" pitchFamily="18" charset="0"/>
              </a:rPr>
              <a:t> 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0-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5 баллов</a:t>
            </a:r>
            <a:r>
              <a:rPr lang="en-GB" altLang="ru-RU" sz="2400" b="1" i="1">
                <a:solidFill>
                  <a:srgbClr val="FF3366"/>
                </a:solidFill>
                <a:latin typeface="Times New Roman" pitchFamily="18" charset="0"/>
              </a:rPr>
              <a:t>:</a:t>
            </a:r>
            <a:r>
              <a:rPr lang="en-GB" altLang="ru-RU" sz="2400" b="1" i="1">
                <a:latin typeface="Times New Roman" pitchFamily="18" charset="0"/>
              </a:rPr>
              <a:t> эта сумма может </a:t>
            </a:r>
            <a:r>
              <a:rPr lang="ru-RU" altLang="ru-RU" sz="2400" b="1" i="1">
                <a:latin typeface="Times New Roman" pitchFamily="18" charset="0"/>
              </a:rPr>
              <a:t>В</a:t>
            </a:r>
            <a:r>
              <a:rPr lang="en-GB" altLang="ru-RU" sz="2400" b="1" i="1">
                <a:latin typeface="Times New Roman" pitchFamily="18" charset="0"/>
              </a:rPr>
              <a:t>ас не беспокоить. Однако вс</a:t>
            </a:r>
            <a:r>
              <a:rPr lang="ru-RU" altLang="ru-RU" sz="2400" b="1" i="1">
                <a:latin typeface="Times New Roman" pitchFamily="18" charset="0"/>
              </a:rPr>
              <a:t>ё</a:t>
            </a:r>
            <a:r>
              <a:rPr lang="en-GB" altLang="ru-RU" sz="2400" b="1" i="1">
                <a:latin typeface="Times New Roman" pitchFamily="18" charset="0"/>
              </a:rPr>
              <a:t>-таки обратите внимание на сигналы вашего организма, постарайтесь устранить слабые места. </a:t>
            </a:r>
          </a:p>
          <a:p>
            <a:pPr marL="209550" lvl="1" algn="just" hangingPunct="0">
              <a:lnSpc>
                <a:spcPct val="83000"/>
              </a:lnSpc>
              <a:buSzPct val="4500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altLang="ru-RU" sz="2400" b="1" i="1">
              <a:latin typeface="Times New Roman" pitchFamily="18" charset="0"/>
            </a:endParaRPr>
          </a:p>
          <a:p>
            <a:pPr marL="209550" lvl="1" algn="just" hangingPunct="0">
              <a:lnSpc>
                <a:spcPct val="83000"/>
              </a:lnSpc>
              <a:buSzPct val="45000"/>
              <a:buFont typeface="StarSymbol"/>
              <a:buChar char="●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ru-RU" altLang="ru-RU" sz="2400" b="1" i="1">
                <a:solidFill>
                  <a:srgbClr val="FF3366"/>
                </a:solidFill>
                <a:latin typeface="Times New Roman" pitchFamily="18" charset="0"/>
              </a:rPr>
              <a:t> 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26-45 баллов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2400" b="1" i="1">
                <a:latin typeface="Times New Roman" pitchFamily="18" charset="0"/>
              </a:rPr>
              <a:t>поводов для беспокойства нет и в этой ситуации. Однако не игнорируйте предупреждающие сигналы. Подумайте, что </a:t>
            </a:r>
            <a:r>
              <a:rPr lang="ru-RU" altLang="ru-RU" sz="2400" b="1" i="1">
                <a:latin typeface="Times New Roman" pitchFamily="18" charset="0"/>
              </a:rPr>
              <a:t>В</a:t>
            </a:r>
            <a:r>
              <a:rPr lang="en-GB" altLang="ru-RU" sz="2400" b="1" i="1">
                <a:latin typeface="Times New Roman" pitchFamily="18" charset="0"/>
              </a:rPr>
              <a:t>ы можете для себя сделать. </a:t>
            </a:r>
          </a:p>
          <a:p>
            <a:pPr marL="209550" lvl="1" algn="just" hangingPunct="0">
              <a:lnSpc>
                <a:spcPct val="83000"/>
              </a:lnSpc>
              <a:buSzPct val="4500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altLang="ru-RU" sz="2400" b="1" i="1">
              <a:latin typeface="Times New Roman" pitchFamily="18" charset="0"/>
            </a:endParaRPr>
          </a:p>
          <a:p>
            <a:pPr marL="209550" lvl="1" algn="just" hangingPunct="0">
              <a:lnSpc>
                <a:spcPct val="83000"/>
              </a:lnSpc>
              <a:buSzPct val="45000"/>
              <a:buFont typeface="StarSymbol"/>
              <a:buChar char="●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46-60 баллов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 i="1">
                <a:latin typeface="Times New Roman" pitchFamily="18" charset="0"/>
              </a:rPr>
              <a:t>В</a:t>
            </a:r>
            <a:r>
              <a:rPr lang="en-GB" altLang="ru-RU" sz="2400" b="1" i="1">
                <a:latin typeface="Times New Roman" pitchFamily="18" charset="0"/>
              </a:rPr>
              <a:t>аша нервная система ослаблена. Для здоровья необходима перемена образа жизни. Проанализируйте вопросы и ответы на них. Так </a:t>
            </a:r>
            <a:r>
              <a:rPr lang="ru-RU" altLang="ru-RU" sz="2400" b="1" i="1">
                <a:latin typeface="Times New Roman" pitchFamily="18" charset="0"/>
              </a:rPr>
              <a:t>В</a:t>
            </a:r>
            <a:r>
              <a:rPr lang="en-GB" altLang="ru-RU" sz="2400" b="1" i="1">
                <a:latin typeface="Times New Roman" pitchFamily="18" charset="0"/>
              </a:rPr>
              <a:t>ы найд</a:t>
            </a:r>
            <a:r>
              <a:rPr lang="ru-RU" altLang="ru-RU" sz="2400" b="1" i="1">
                <a:latin typeface="Times New Roman" pitchFamily="18" charset="0"/>
              </a:rPr>
              <a:t>ё</a:t>
            </a:r>
            <a:r>
              <a:rPr lang="en-GB" altLang="ru-RU" sz="2400" b="1" i="1">
                <a:latin typeface="Times New Roman" pitchFamily="18" charset="0"/>
              </a:rPr>
              <a:t>те направление необходимых перемен. </a:t>
            </a:r>
          </a:p>
          <a:p>
            <a:pPr marL="209550" lvl="1" algn="just" hangingPunct="0">
              <a:lnSpc>
                <a:spcPct val="83000"/>
              </a:lnSpc>
              <a:buSzPct val="4500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endParaRPr lang="en-GB" altLang="ru-RU" sz="2400" b="1" i="1">
              <a:latin typeface="Times New Roman" pitchFamily="18" charset="0"/>
            </a:endParaRPr>
          </a:p>
          <a:p>
            <a:pPr marL="209550" lvl="1" algn="just" hangingPunct="0">
              <a:lnSpc>
                <a:spcPct val="83000"/>
              </a:lnSpc>
              <a:buSzPct val="45000"/>
              <a:buFont typeface="StarSymbol"/>
              <a:buChar char="●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ru-RU" altLang="ru-RU" sz="2400" b="1" i="1">
                <a:solidFill>
                  <a:srgbClr val="FF3366"/>
                </a:solidFill>
                <a:latin typeface="Times New Roman" pitchFamily="18" charset="0"/>
              </a:rPr>
              <a:t> 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Более 60 баллов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GB" altLang="ru-RU" sz="24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 i="1">
                <a:latin typeface="Times New Roman" pitchFamily="18" charset="0"/>
              </a:rPr>
              <a:t>В</a:t>
            </a:r>
            <a:r>
              <a:rPr lang="en-GB" altLang="ru-RU" sz="2400" b="1" i="1">
                <a:latin typeface="Times New Roman" pitchFamily="18" charset="0"/>
              </a:rPr>
              <a:t>аши нервы сильно истощены. Необходимы срочные меры. Обязательно обратитесь к врачу.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0250" y="1700213"/>
            <a:ext cx="82089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6600" b="1" i="1">
                <a:latin typeface="ArbatDi"/>
              </a:rPr>
              <a:t>Упражнения </a:t>
            </a:r>
            <a:br>
              <a:rPr lang="ru-RU" sz="6600" b="1" i="1">
                <a:latin typeface="ArbatDi"/>
              </a:rPr>
            </a:br>
            <a:r>
              <a:rPr lang="ru-RU" sz="6600" b="1" i="1">
                <a:latin typeface="ArbatDi"/>
              </a:rPr>
              <a:t>на релаксацию</a:t>
            </a:r>
            <a:endParaRPr lang="ru-RU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1094</Words>
  <Application>Microsoft Office PowerPoint</Application>
  <PresentationFormat>Экран (4:3)</PresentationFormat>
  <Paragraphs>154</Paragraphs>
  <Slides>24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Tahoma</vt:lpstr>
      <vt:lpstr>Wingdings</vt:lpstr>
      <vt:lpstr>Calibri</vt:lpstr>
      <vt:lpstr>Times New Roman</vt:lpstr>
      <vt:lpstr>msmincho</vt:lpstr>
      <vt:lpstr>StarSymbol</vt:lpstr>
      <vt:lpstr>ArbatDi</vt:lpstr>
      <vt:lpstr>Океан</vt:lpstr>
      <vt:lpstr>Океан</vt:lpstr>
      <vt:lpstr>Слайд 1</vt:lpstr>
      <vt:lpstr>Синдром эмоционального выгорания </vt:lpstr>
      <vt:lpstr>Профессиональная деформация:  </vt:lpstr>
      <vt:lpstr>Слайд 4</vt:lpstr>
      <vt:lpstr>Уровни и стадии выгорания </vt:lpstr>
      <vt:lpstr>Лучшая гарантия против профессионального выгорания – развитие!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Аружан</cp:lastModifiedBy>
  <cp:revision>25</cp:revision>
  <dcterms:created xsi:type="dcterms:W3CDTF">2009-05-11T12:19:29Z</dcterms:created>
  <dcterms:modified xsi:type="dcterms:W3CDTF">2014-04-17T15:46:29Z</dcterms:modified>
</cp:coreProperties>
</file>