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4" r:id="rId7"/>
    <p:sldId id="265" r:id="rId8"/>
    <p:sldId id="266" r:id="rId9"/>
    <p:sldId id="26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CC99"/>
    <a:srgbClr val="2EECE7"/>
    <a:srgbClr val="D60093"/>
    <a:srgbClr val="FF99FF"/>
    <a:srgbClr val="99FF33"/>
    <a:srgbClr val="C9D34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BF3545-109F-49FB-A455-E916B731C208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EBCC3A9-C00A-46A3-8AAF-A58DD0B99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D8E1D0-C448-47E1-A1D9-D39AD3CADDD8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2C9BA-FB86-4746-9CCC-85727D606971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7D765-2C61-4D19-9380-700DDB1A3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DAD45-6DEB-431C-93FE-ABD0A0B2EAB7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E63A9-BA9B-407A-B3BB-11603314D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51255-BD50-44E3-92BF-9FD34F30490E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666F1-4DA1-48E5-82AB-DF03230E5C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C2C34-85F7-48B6-9F45-261E5667E8E6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FB406-BB8D-4E45-BADD-2C100C3E3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1FA0-1C67-4040-8036-954BC2E40FA4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9516C-4329-45FC-8F3E-20F3F5943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DD883-A9F8-44EC-B509-B53A5DBCA7F5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D75CF-06AD-4912-BEA9-32ACEC9BC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12B7-1E58-48DB-8DEA-C5B725E6EA7B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6AB9-AAC2-4660-93A1-393EC22A7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229FE-F82A-482E-8D77-F4E906992AA1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1BF85-31EA-4EFA-A898-73CF26ABC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2AEBB-1846-43A9-9F89-FF29FA98E093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CE41-A015-45A7-BC71-28513FA36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608B7-DCA1-4130-A73A-3BB461AA227A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3821D-E61D-409A-9B34-2C20F915B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BDE4D-BE7D-4AB2-BBEC-DB67B24FCC66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4C5A-412E-44AD-8213-A3C60EC5E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0C787B-2476-4720-8AC6-43A503E82F51}" type="datetimeFigureOut">
              <a:rPr lang="ru-RU"/>
              <a:pPr>
                <a:defRPr/>
              </a:pPr>
              <a:t>17.04.2014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A3DBD6-9268-468B-8715-3FA3A19C1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4" r:id="rId2"/>
    <p:sldLayoutId id="2147483786" r:id="rId3"/>
    <p:sldLayoutId id="2147483783" r:id="rId4"/>
    <p:sldLayoutId id="2147483782" r:id="rId5"/>
    <p:sldLayoutId id="2147483781" r:id="rId6"/>
    <p:sldLayoutId id="2147483780" r:id="rId7"/>
    <p:sldLayoutId id="2147483787" r:id="rId8"/>
    <p:sldLayoutId id="2147483788" r:id="rId9"/>
    <p:sldLayoutId id="2147483779" r:id="rId10"/>
    <p:sldLayoutId id="2147483778" r:id="rId11"/>
  </p:sldLayoutIdLst>
  <p:transition spd="slow">
    <p:cove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99987F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90AC9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Текст 1"/>
          <p:cNvSpPr>
            <a:spLocks noGrp="1"/>
          </p:cNvSpPr>
          <p:nvPr>
            <p:ph type="body" idx="1"/>
          </p:nvPr>
        </p:nvSpPr>
        <p:spPr>
          <a:xfrm>
            <a:off x="4140200" y="5013325"/>
            <a:ext cx="4622800" cy="102235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002060"/>
                </a:solidFill>
              </a:rPr>
              <a:t>Материалы подготовлены психологом СОШ № 6 Маняковой М.В.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058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tabLst>
                <a:tab pos="228600" algn="l"/>
              </a:tabLst>
              <a:defRPr/>
            </a:pPr>
            <a:r>
              <a:rPr lang="kk-KZ" sz="1600" dirty="0" smtClean="0">
                <a:solidFill>
                  <a:srgbClr val="002060"/>
                </a:solidFill>
                <a:cs typeface="Times New Roman" pitchFamily="18" charset="0"/>
              </a:rPr>
              <a:t>ПЕДАГОГТАРҒА АРНАЛҒАН СЕМИНАР</a:t>
            </a:r>
            <a:br>
              <a:rPr lang="kk-KZ" sz="16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cs typeface="Times New Roman" pitchFamily="18" charset="0"/>
              </a:rPr>
              <a:t>СЕМИНАР </a:t>
            </a:r>
            <a:r>
              <a:rPr lang="ru-RU" sz="1600" dirty="0">
                <a:solidFill>
                  <a:srgbClr val="002060"/>
                </a:solidFill>
                <a:cs typeface="Times New Roman" pitchFamily="18" charset="0"/>
              </a:rPr>
              <a:t>ДЛЯ ПЕДАГОГОВ</a:t>
            </a:r>
            <a:r>
              <a:rPr lang="ru-RU" sz="3100" dirty="0">
                <a:solidFill>
                  <a:srgbClr val="002060"/>
                </a:solidFill>
              </a:rPr>
              <a:t/>
            </a:r>
            <a:br>
              <a:rPr lang="ru-RU" sz="3100" dirty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Тақырыбы</a:t>
            </a:r>
            <a:r>
              <a:rPr lang="ru-RU" sz="2700" dirty="0" smtClean="0">
                <a:solidFill>
                  <a:srgbClr val="002060"/>
                </a:solidFill>
              </a:rPr>
              <a:t>: «КӘСІБИ КҮЮ СИНДРОМЫ» ЖӘНЕ ОНЫҢ АЛДЫН АЛУ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 тема:</a:t>
            </a:r>
            <a:r>
              <a:rPr lang="en-US" sz="3100" dirty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en-US" sz="3100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sz="3100" dirty="0">
                <a:solidFill>
                  <a:srgbClr val="002060"/>
                </a:solidFill>
                <a:cs typeface="Times New Roman" pitchFamily="18" charset="0"/>
              </a:rPr>
              <a:t>« СИНДРОМ ПРОФЕССИОНАЛЬНОГО </a:t>
            </a:r>
            <a:r>
              <a:rPr lang="ru-RU" sz="3100" dirty="0" smtClean="0">
                <a:solidFill>
                  <a:srgbClr val="002060"/>
                </a:solidFill>
                <a:cs typeface="Times New Roman" pitchFamily="18" charset="0"/>
              </a:rPr>
              <a:t>ВЫГОРАНИЯ» </a:t>
            </a:r>
            <a:r>
              <a:rPr lang="ru-RU" sz="3100" dirty="0">
                <a:solidFill>
                  <a:srgbClr val="002060"/>
                </a:solidFill>
              </a:rPr>
              <a:t/>
            </a:r>
            <a:br>
              <a:rPr lang="ru-RU" sz="3100" dirty="0">
                <a:solidFill>
                  <a:srgbClr val="002060"/>
                </a:solidFill>
              </a:rPr>
            </a:br>
            <a:r>
              <a:rPr lang="ru-RU" sz="3100" dirty="0">
                <a:solidFill>
                  <a:srgbClr val="002060"/>
                </a:solidFill>
                <a:cs typeface="Times New Roman" pitchFamily="18" charset="0"/>
              </a:rPr>
              <a:t>И </a:t>
            </a:r>
            <a:r>
              <a:rPr lang="en-US" sz="3100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ru-RU" sz="3100" dirty="0">
                <a:solidFill>
                  <a:srgbClr val="002060"/>
                </a:solidFill>
                <a:cs typeface="Times New Roman" pitchFamily="18" charset="0"/>
              </a:rPr>
              <a:t>ЕГО  </a:t>
            </a:r>
            <a:r>
              <a:rPr lang="ru-RU" sz="3100" dirty="0" smtClean="0">
                <a:solidFill>
                  <a:srgbClr val="002060"/>
                </a:solidFill>
                <a:cs typeface="Times New Roman" pitchFamily="18" charset="0"/>
              </a:rPr>
              <a:t>ПРОФИЛАКТИКА</a:t>
            </a:r>
            <a:r>
              <a:rPr lang="ru-RU" dirty="0">
                <a:solidFill>
                  <a:schemeClr val="accent6">
                    <a:tint val="1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tint val="1000"/>
                  </a:schemeClr>
                </a:solidFill>
              </a:rPr>
            </a:br>
            <a:endParaRPr lang="ru-RU" dirty="0">
              <a:solidFill>
                <a:schemeClr val="accent6">
                  <a:tint val="1000"/>
                </a:schemeClr>
              </a:solidFill>
            </a:endParaRPr>
          </a:p>
        </p:txBody>
      </p:sp>
      <p:pic>
        <p:nvPicPr>
          <p:cNvPr id="4" name="Picture 3" descr="D:\M.B\СЕМИНАР\cеминар Эмоц.выгорание\изображения\а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68960"/>
            <a:ext cx="3240360" cy="32403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-27384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err="1" smtClean="0">
                <a:solidFill>
                  <a:srgbClr val="002060"/>
                </a:solidFill>
              </a:rPr>
              <a:t>Кәсіби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күюдің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кезеңдері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Стадии </a:t>
            </a:r>
            <a:r>
              <a:rPr lang="ru-RU" dirty="0">
                <a:solidFill>
                  <a:srgbClr val="002060"/>
                </a:solidFill>
              </a:rPr>
              <a:t>профессионального выгорания</a:t>
            </a:r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684213" y="1484313"/>
            <a:ext cx="2232025" cy="1800225"/>
          </a:xfrm>
          <a:prstGeom prst="wedgeRectCallout">
            <a:avLst/>
          </a:prstGeom>
          <a:solidFill>
            <a:srgbClr val="C9D3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Первая стадия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455988" y="1484313"/>
            <a:ext cx="2232025" cy="1800225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Вторая стадия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6156325" y="1484313"/>
            <a:ext cx="2232025" cy="1800225"/>
          </a:xfrm>
          <a:prstGeom prst="wedge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Третья стадия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7175" name="Picture 7" descr="D:\M.B\СЕМИНАР\cеминар Эмоц.выгорание\изображения\а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0" y="3860800"/>
            <a:ext cx="3649663" cy="273685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0593" y="188640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700" dirty="0" err="1" smtClean="0">
                <a:solidFill>
                  <a:srgbClr val="002060"/>
                </a:solidFill>
              </a:rPr>
              <a:t>Кәсіби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күюдің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үш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аспектісі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Три </a:t>
            </a:r>
            <a:r>
              <a:rPr lang="ru-RU" sz="2700" dirty="0">
                <a:solidFill>
                  <a:srgbClr val="002060"/>
                </a:solidFill>
              </a:rPr>
              <a:t>аспекта профессионального выгорания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468313" y="1557338"/>
            <a:ext cx="2519362" cy="1511300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/>
              <a:t>Первый </a:t>
            </a:r>
            <a:endParaRPr lang="ru-RU" sz="2800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3348038" y="1557338"/>
            <a:ext cx="2519362" cy="1511300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/>
              <a:t>Второй </a:t>
            </a:r>
            <a:endParaRPr lang="ru-RU" sz="2800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6227763" y="1557338"/>
            <a:ext cx="2520950" cy="1511300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/>
              <a:t>Третий </a:t>
            </a:r>
            <a:endParaRPr lang="ru-RU" sz="2800" dirty="0"/>
          </a:p>
        </p:txBody>
      </p:sp>
      <p:pic>
        <p:nvPicPr>
          <p:cNvPr id="8194" name="Picture 2" descr="D:\M.B\СЕМИНАР\cеминар Эмоц.выгорание\изображения\а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5019" y="3717032"/>
            <a:ext cx="3949189" cy="2808312"/>
          </a:xfrm>
          <a:prstGeom prst="rect">
            <a:avLst/>
          </a:prstGeom>
          <a:ln w="2286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700" dirty="0" smtClean="0">
                <a:solidFill>
                  <a:srgbClr val="002060"/>
                </a:solidFill>
              </a:rPr>
              <a:t/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>
                <a:solidFill>
                  <a:srgbClr val="002060"/>
                </a:solidFill>
              </a:rPr>
              <a:t/>
            </a:r>
            <a:br>
              <a:rPr lang="ru-RU" sz="2700" dirty="0">
                <a:solidFill>
                  <a:srgbClr val="002060"/>
                </a:solidFill>
              </a:rPr>
            </a:br>
            <a:r>
              <a:rPr lang="ru-RU" sz="2200" dirty="0" err="1" smtClean="0">
                <a:solidFill>
                  <a:srgbClr val="002060"/>
                </a:solidFill>
              </a:rPr>
              <a:t>Кәсіби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күюдің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</a:rPr>
              <a:t>белгілері</a:t>
            </a:r>
            <a:r>
              <a:rPr lang="ru-RU" sz="2200" dirty="0" smtClean="0">
                <a:solidFill>
                  <a:srgbClr val="002060"/>
                </a:solidFill>
              </a:rPr>
              <a:t> 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Симптомы </a:t>
            </a:r>
            <a:r>
              <a:rPr lang="ru-RU" sz="2200" dirty="0">
                <a:solidFill>
                  <a:srgbClr val="002060"/>
                </a:solidFill>
              </a:rPr>
              <a:t>профессионального выгорания</a:t>
            </a:r>
            <a:br>
              <a:rPr lang="ru-RU" sz="2200" dirty="0">
                <a:solidFill>
                  <a:srgbClr val="002060"/>
                </a:solidFill>
              </a:rPr>
            </a:br>
            <a:endParaRPr lang="ru-RU" sz="2200" dirty="0">
              <a:solidFill>
                <a:srgbClr val="002060"/>
              </a:solidFill>
            </a:endParaRPr>
          </a:p>
        </p:txBody>
      </p:sp>
      <p:pic>
        <p:nvPicPr>
          <p:cNvPr id="9218" name="Picture 2" descr="D:\M.B\СЕМИНАР\cеминар Эмоц.выгорание\изображения\а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406812"/>
            <a:ext cx="2728697" cy="2046523"/>
          </a:xfrm>
          <a:prstGeom prst="rect">
            <a:avLst/>
          </a:prstGeom>
          <a:ln w="2286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с одним вырезанным углом 6"/>
          <p:cNvSpPr/>
          <p:nvPr/>
        </p:nvSpPr>
        <p:spPr>
          <a:xfrm>
            <a:off x="395288" y="981075"/>
            <a:ext cx="2447925" cy="2808288"/>
          </a:xfrm>
          <a:prstGeom prst="snip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ПЕРВАЯ ГРУППА:</a:t>
            </a:r>
            <a:endParaRPr lang="en-US" b="1" dirty="0">
              <a:solidFill>
                <a:srgbClr val="C00000"/>
              </a:solidFill>
            </a:endParaRPr>
          </a:p>
          <a:p>
            <a:pPr>
              <a:defRPr/>
            </a:pPr>
            <a:endParaRPr lang="ru-RU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Психофизические симптомы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3411538" y="996950"/>
            <a:ext cx="2449512" cy="2808288"/>
          </a:xfrm>
          <a:prstGeom prst="snip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ВТОРАЯ ГРУППА:</a:t>
            </a:r>
            <a:endParaRPr lang="en-US" b="1" dirty="0">
              <a:solidFill>
                <a:srgbClr val="C00000"/>
              </a:solidFill>
            </a:endParaRPr>
          </a:p>
          <a:p>
            <a:pPr>
              <a:defRPr/>
            </a:pPr>
            <a:endParaRPr lang="ru-RU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Социально-психологические симптомы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6372225" y="977900"/>
            <a:ext cx="2447925" cy="2808288"/>
          </a:xfrm>
          <a:prstGeom prst="snip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ТРЕТЬЯ  ГРУППА:</a:t>
            </a:r>
            <a:endParaRPr lang="en-US" b="1" dirty="0">
              <a:solidFill>
                <a:srgbClr val="C00000"/>
              </a:solidFill>
            </a:endParaRPr>
          </a:p>
          <a:p>
            <a:pPr>
              <a:defRPr/>
            </a:pPr>
            <a:endParaRPr lang="ru-RU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C00000"/>
                </a:solidFill>
              </a:rPr>
              <a:t>Поведенческие  симптомы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305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400" dirty="0" err="1" smtClean="0">
                <a:solidFill>
                  <a:srgbClr val="002060"/>
                </a:solidFill>
              </a:rPr>
              <a:t>Кәсіби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күюдің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с</a:t>
            </a:r>
            <a:r>
              <a:rPr lang="ru-RU" sz="2400" dirty="0" err="1" smtClean="0">
                <a:solidFill>
                  <a:srgbClr val="002060"/>
                </a:solidFill>
              </a:rPr>
              <a:t>ыртқы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және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ішкі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жағдайлары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Внешние </a:t>
            </a:r>
            <a:r>
              <a:rPr lang="ru-RU" sz="2400" dirty="0">
                <a:solidFill>
                  <a:srgbClr val="002060"/>
                </a:solidFill>
              </a:rPr>
              <a:t>и внутренние условия профессионального выгорания</a:t>
            </a:r>
          </a:p>
        </p:txBody>
      </p:sp>
      <p:sp>
        <p:nvSpPr>
          <p:cNvPr id="10243" name="Прямоугольник 3"/>
          <p:cNvSpPr>
            <a:spLocks noChangeArrowheads="1"/>
          </p:cNvSpPr>
          <p:nvPr/>
        </p:nvSpPr>
        <p:spPr bwMode="auto">
          <a:xfrm>
            <a:off x="107950" y="1268413"/>
            <a:ext cx="9036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C00000"/>
                </a:solidFill>
              </a:rPr>
              <a:t>   УСЛОВИЯ (ФАКТОРА) ПРОФЕССИОНАЛЬНОГО ВЫГОРАНИЯ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52557" y="1844824"/>
            <a:ext cx="3975425" cy="1080120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Личностный фактор</a:t>
            </a:r>
            <a:r>
              <a:rPr lang="ru-RU" dirty="0"/>
              <a:t> 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05182" y="4509120"/>
            <a:ext cx="3922801" cy="936104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Ролевой фактор</a:t>
            </a:r>
            <a:r>
              <a:rPr lang="ru-RU" dirty="0"/>
              <a:t> 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24566" y="3212977"/>
            <a:ext cx="3903418" cy="1042926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Организационный фактор</a:t>
            </a:r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505182" y="5629525"/>
            <a:ext cx="3922802" cy="967827"/>
          </a:xfrm>
          <a:prstGeom prst="flowChartAlternate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/>
              <a:t>Наличие</a:t>
            </a:r>
            <a:r>
              <a:rPr lang="en-US" b="1" i="1" dirty="0"/>
              <a:t> </a:t>
            </a:r>
            <a:r>
              <a:rPr lang="ru-RU" b="1" i="1" dirty="0"/>
              <a:t> психологически трудного</a:t>
            </a:r>
          </a:p>
          <a:p>
            <a:pPr algn="ctr">
              <a:defRPr/>
            </a:pPr>
            <a:r>
              <a:rPr lang="ru-RU" b="1" i="1" dirty="0"/>
              <a:t>контингента</a:t>
            </a:r>
          </a:p>
        </p:txBody>
      </p:sp>
      <p:pic>
        <p:nvPicPr>
          <p:cNvPr id="21506" name="Picture 2" descr="D:\M.B\СЕМИНАР\cеминар Эмоц.выгорание\изображения\а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7" y="2276872"/>
            <a:ext cx="3289773" cy="31153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3058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dirty="0" err="1" smtClean="0">
                <a:solidFill>
                  <a:srgbClr val="002060"/>
                </a:solidFill>
              </a:rPr>
              <a:t>Алдын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алу</a:t>
            </a:r>
            <a:r>
              <a:rPr lang="ru-RU" sz="2400" dirty="0" smtClean="0">
                <a:solidFill>
                  <a:srgbClr val="002060"/>
                </a:solidFill>
              </a:rPr>
              <a:t> мен </a:t>
            </a:r>
            <a:r>
              <a:rPr lang="ru-RU" sz="2400" dirty="0" err="1" smtClean="0">
                <a:solidFill>
                  <a:srgbClr val="002060"/>
                </a:solidFill>
              </a:rPr>
              <a:t>психологиялық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көмек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Профилактика </a:t>
            </a:r>
            <a:r>
              <a:rPr lang="ru-RU" sz="2400" dirty="0">
                <a:solidFill>
                  <a:srgbClr val="002060"/>
                </a:solidFill>
              </a:rPr>
              <a:t>и психологическая помощь</a:t>
            </a:r>
            <a:br>
              <a:rPr lang="ru-RU" sz="2400" dirty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5219700" y="968375"/>
            <a:ext cx="3240088" cy="1439863"/>
          </a:xfrm>
          <a:prstGeom prst="wedgeEllipseCallout">
            <a:avLst/>
          </a:prstGeom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Забота о себе и снижение уровня стресса</a:t>
            </a:r>
          </a:p>
        </p:txBody>
      </p:sp>
      <p:sp>
        <p:nvSpPr>
          <p:cNvPr id="6" name="Овальная выноска 5"/>
          <p:cNvSpPr/>
          <p:nvPr/>
        </p:nvSpPr>
        <p:spPr>
          <a:xfrm>
            <a:off x="5184775" y="2817813"/>
            <a:ext cx="3240088" cy="1441450"/>
          </a:xfrm>
          <a:prstGeom prst="wedgeEllipseCallout">
            <a:avLst/>
          </a:prstGeom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Трансформация негативных убеждений</a:t>
            </a:r>
          </a:p>
        </p:txBody>
      </p:sp>
      <p:sp>
        <p:nvSpPr>
          <p:cNvPr id="7" name="Овальная выноска 6"/>
          <p:cNvSpPr/>
          <p:nvPr/>
        </p:nvSpPr>
        <p:spPr>
          <a:xfrm>
            <a:off x="5219700" y="4578350"/>
            <a:ext cx="3240088" cy="1439863"/>
          </a:xfrm>
          <a:prstGeom prst="wedgeEllipseCallout">
            <a:avLst/>
          </a:prstGeom>
          <a:ln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Повышение уровня профессионального мастерства</a:t>
            </a:r>
          </a:p>
        </p:txBody>
      </p:sp>
      <p:pic>
        <p:nvPicPr>
          <p:cNvPr id="22530" name="Picture 2" descr="D:\M.B\СЕМИНАР\cеминар Эмоц.выгорание\изображения\п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" y="4259263"/>
            <a:ext cx="3117850" cy="2087562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1" name="Picture 3" descr="D:\M.B\СЕМИНАР\cеминар Эмоц.выгорание\изображения\а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06452">
            <a:off x="906463" y="1312863"/>
            <a:ext cx="2943225" cy="2060575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лако 5"/>
          <p:cNvSpPr/>
          <p:nvPr/>
        </p:nvSpPr>
        <p:spPr>
          <a:xfrm>
            <a:off x="107950" y="188913"/>
            <a:ext cx="2663825" cy="1295400"/>
          </a:xfrm>
          <a:prstGeom prst="cloud">
            <a:avLst/>
          </a:prstGeom>
          <a:solidFill>
            <a:srgbClr val="2EE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Целительные возможности смеха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2195513" y="981075"/>
            <a:ext cx="3008312" cy="1447800"/>
          </a:xfrm>
          <a:prstGeom prst="cloud">
            <a:avLst/>
          </a:prstGeom>
          <a:solidFill>
            <a:srgbClr val="2EE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>
                <a:solidFill>
                  <a:srgbClr val="002060"/>
                </a:solidFill>
              </a:rPr>
              <a:t>Упражнения на дыхание со снятием мышечного напряжения  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260350" y="2538413"/>
            <a:ext cx="2663825" cy="1296987"/>
          </a:xfrm>
          <a:prstGeom prst="cloud">
            <a:avLst/>
          </a:prstGeom>
          <a:solidFill>
            <a:srgbClr val="2EE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Избегание ненужной конкуренции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2195513" y="3573463"/>
            <a:ext cx="3008312" cy="1511300"/>
          </a:xfrm>
          <a:prstGeom prst="cloud">
            <a:avLst/>
          </a:prstGeom>
          <a:solidFill>
            <a:srgbClr val="2EE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</a:rPr>
              <a:t>Определение краткосрочных и долгосрочных целей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Заголовок 2"/>
          <p:cNvSpPr>
            <a:spLocks noGrp="1"/>
          </p:cNvSpPr>
          <p:nvPr>
            <p:ph type="title"/>
          </p:nvPr>
        </p:nvSpPr>
        <p:spPr>
          <a:xfrm>
            <a:off x="5292080" y="557808"/>
            <a:ext cx="5482952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D60093"/>
                </a:solidFill>
                <a:latin typeface="Arial Black" pitchFamily="34" charset="0"/>
                <a:cs typeface="Andalus" pitchFamily="18" charset="-78"/>
              </a:rPr>
              <a:t>Способы саморегуляции</a:t>
            </a:r>
            <a:r>
              <a:rPr lang="ru-RU" dirty="0">
                <a:solidFill>
                  <a:srgbClr val="FF99FF"/>
                </a:solidFill>
                <a:latin typeface="Arial Black" pitchFamily="34" charset="0"/>
                <a:cs typeface="Andalus" pitchFamily="18" charset="-78"/>
              </a:rPr>
              <a:t/>
            </a:r>
            <a:br>
              <a:rPr lang="ru-RU" dirty="0">
                <a:solidFill>
                  <a:srgbClr val="FF99FF"/>
                </a:solidFill>
                <a:latin typeface="Arial Black" pitchFamily="34" charset="0"/>
                <a:cs typeface="Andalus" pitchFamily="18" charset="-78"/>
              </a:rPr>
            </a:br>
            <a:r>
              <a:rPr lang="ru-RU" dirty="0" smtClean="0">
                <a:solidFill>
                  <a:srgbClr val="FF99FF"/>
                </a:solidFill>
                <a:latin typeface="Arial Black" pitchFamily="34" charset="0"/>
                <a:cs typeface="Andalus" pitchFamily="18" charset="-78"/>
              </a:rPr>
              <a:t> </a:t>
            </a:r>
            <a:endParaRPr lang="ru-RU" dirty="0">
              <a:solidFill>
                <a:srgbClr val="FF99FF"/>
              </a:solidFill>
              <a:latin typeface="Arial Black" pitchFamily="34" charset="0"/>
              <a:cs typeface="Andalus" pitchFamily="18" charset="-78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323850" y="4941888"/>
            <a:ext cx="2663825" cy="1295400"/>
          </a:xfrm>
          <a:prstGeom prst="cloud">
            <a:avLst/>
          </a:prstGeom>
          <a:solidFill>
            <a:srgbClr val="2EEC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Доставлять себе радость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3554" name="Picture 2" descr="D:\M.B\СЕМИНАР\cеминар Эмоц.выгорание\изображения\а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2763" y="1773238"/>
            <a:ext cx="3371850" cy="41910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M.B\СЕМИНАР\cеминар Эмоц.выгорание\изображения\а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656930">
            <a:off x="657225" y="2774950"/>
            <a:ext cx="1566863" cy="2138363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79" name="Picture 3" descr="D:\M.B\СЕМИНАР\cеминар Эмоц.выгорание\изображения\п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63212">
            <a:off x="6734175" y="3906838"/>
            <a:ext cx="1843088" cy="230505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D:\M.B\СЕМИНАР\cеминар Эмоц.выгорание\изображения\а2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4182" y="2054897"/>
            <a:ext cx="1935929" cy="26702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2EECE7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4582" name="Picture 6" descr="D:\M.B\СЕМИНАР\cеминар Эмоц.выгорание\изображения\а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804308">
            <a:off x="6273800" y="1344613"/>
            <a:ext cx="2368550" cy="1776412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 descr="D:\M.B\СЕМИНАР\cеминар Эмоц.выгорание\изображения\а2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563" y="198438"/>
            <a:ext cx="2449512" cy="200660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D:\M.B\СЕМИНАР\cеминар Эмоц.выгорание\изображения\п1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27313" y="4868863"/>
            <a:ext cx="2481262" cy="1862137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5" name="Picture 9" descr="D:\M.B\СЕМИНАР\cеминар Эмоц.выгорание\изображения\п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30600" y="101600"/>
            <a:ext cx="2270125" cy="1814513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Текст 1"/>
          <p:cNvSpPr>
            <a:spLocks noGrp="1"/>
          </p:cNvSpPr>
          <p:nvPr>
            <p:ph type="body" idx="1"/>
          </p:nvPr>
        </p:nvSpPr>
        <p:spPr>
          <a:xfrm>
            <a:off x="457200" y="5621338"/>
            <a:ext cx="8305800" cy="414337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464050"/>
            <a:ext cx="8305800" cy="11430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4" name="Picture 2" descr="D:\ТЕЛЕФОН\Devochk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046" y="-27384"/>
            <a:ext cx="9109954" cy="681337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14341" name="Прямоугольник 5"/>
          <p:cNvSpPr>
            <a:spLocks noChangeArrowheads="1"/>
          </p:cNvSpPr>
          <p:nvPr/>
        </p:nvSpPr>
        <p:spPr bwMode="auto">
          <a:xfrm>
            <a:off x="1563688" y="5157788"/>
            <a:ext cx="60531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200">
                <a:solidFill>
                  <a:srgbClr val="FFFF00"/>
                </a:solidFill>
                <a:latin typeface="Arial Black" pitchFamily="34" charset="0"/>
                <a:cs typeface="Andalus" pitchFamily="18" charset="-78"/>
              </a:rPr>
              <a:t>Назарларыңызға рақмет!</a:t>
            </a:r>
          </a:p>
          <a:p>
            <a:r>
              <a:rPr lang="ru-RU" altLang="ru-RU" sz="3200">
                <a:solidFill>
                  <a:srgbClr val="FFFF00"/>
                </a:solidFill>
                <a:latin typeface="Arial Black" pitchFamily="34" charset="0"/>
                <a:cs typeface="Andalus" pitchFamily="18" charset="-78"/>
              </a:rPr>
              <a:t>Благодарю за внимание!</a:t>
            </a:r>
            <a:endParaRPr lang="ru-RU" altLang="ru-RU" sz="3200">
              <a:solidFill>
                <a:srgbClr val="FFFF00"/>
              </a:solidFill>
            </a:endParaRPr>
          </a:p>
        </p:txBody>
      </p:sp>
      <p:pic>
        <p:nvPicPr>
          <p:cNvPr id="14342" name="Picture 2" descr="D:\ТЕЛЕФОН\Devochk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763713"/>
            <a:ext cx="43910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аркет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355</TotalTime>
  <Words>83</Words>
  <Application>Microsoft Office PowerPoint</Application>
  <PresentationFormat>Экран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Tw Cen MT</vt:lpstr>
      <vt:lpstr>Arial</vt:lpstr>
      <vt:lpstr>Calibri</vt:lpstr>
      <vt:lpstr>Arial Black</vt:lpstr>
      <vt:lpstr>Andalus</vt:lpstr>
      <vt:lpstr>Паркет</vt:lpstr>
      <vt:lpstr>1_Паркет</vt:lpstr>
      <vt:lpstr>2_Паркет</vt:lpstr>
      <vt:lpstr>3_Паркет</vt:lpstr>
      <vt:lpstr>4_Паркет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ДЛЯ ПЕДАГОГОВ тема: « СИНДРОМ ПРОФЕССИОНАЛЬНОГО ВЫГОРАНИЯ»  И   ЕГО  ПРОФИЛАКТИКА</dc:title>
  <dc:creator>eXPert</dc:creator>
  <cp:lastModifiedBy>Аружан</cp:lastModifiedBy>
  <cp:revision>31</cp:revision>
  <dcterms:created xsi:type="dcterms:W3CDTF">2012-04-10T17:38:08Z</dcterms:created>
  <dcterms:modified xsi:type="dcterms:W3CDTF">2014-04-17T15:51:38Z</dcterms:modified>
</cp:coreProperties>
</file>