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0" r:id="rId2"/>
    <p:sldId id="301" r:id="rId3"/>
    <p:sldId id="261" r:id="rId4"/>
    <p:sldId id="262" r:id="rId5"/>
    <p:sldId id="277" r:id="rId6"/>
    <p:sldId id="263" r:id="rId7"/>
    <p:sldId id="294" r:id="rId8"/>
    <p:sldId id="293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64" r:id="rId25"/>
    <p:sldId id="295" r:id="rId26"/>
    <p:sldId id="265" r:id="rId27"/>
    <p:sldId id="296" r:id="rId28"/>
    <p:sldId id="266" r:id="rId29"/>
    <p:sldId id="267" r:id="rId30"/>
    <p:sldId id="268" r:id="rId31"/>
    <p:sldId id="269" r:id="rId32"/>
    <p:sldId id="297" r:id="rId33"/>
    <p:sldId id="298" r:id="rId34"/>
    <p:sldId id="299" r:id="rId35"/>
    <p:sldId id="272" r:id="rId36"/>
    <p:sldId id="300" r:id="rId37"/>
    <p:sldId id="27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99FF"/>
    <a:srgbClr val="CC99FF"/>
    <a:srgbClr val="CCCCFF"/>
    <a:srgbClr val="FEDA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6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ACE47-EB8D-4F34-8956-671540278655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47178-5918-4F14-8294-A3A5EDD6A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828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0285-E17F-457B-B6B9-15CC70F1C5E3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E98C-D70B-4D06-8BD6-CDA9865DC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0285-E17F-457B-B6B9-15CC70F1C5E3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E98C-D70B-4D06-8BD6-CDA9865DC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0285-E17F-457B-B6B9-15CC70F1C5E3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E98C-D70B-4D06-8BD6-CDA9865DC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0285-E17F-457B-B6B9-15CC70F1C5E3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E98C-D70B-4D06-8BD6-CDA9865DC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0285-E17F-457B-B6B9-15CC70F1C5E3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E98C-D70B-4D06-8BD6-CDA9865DC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0285-E17F-457B-B6B9-15CC70F1C5E3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E98C-D70B-4D06-8BD6-CDA9865DC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0285-E17F-457B-B6B9-15CC70F1C5E3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E98C-D70B-4D06-8BD6-CDA9865DC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0285-E17F-457B-B6B9-15CC70F1C5E3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E98C-D70B-4D06-8BD6-CDA9865DC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0285-E17F-457B-B6B9-15CC70F1C5E3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E98C-D70B-4D06-8BD6-CDA9865DC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0285-E17F-457B-B6B9-15CC70F1C5E3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E98C-D70B-4D06-8BD6-CDA9865DC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0285-E17F-457B-B6B9-15CC70F1C5E3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E98C-D70B-4D06-8BD6-CDA9865DC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20285-E17F-457B-B6B9-15CC70F1C5E3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7E98C-D70B-4D06-8BD6-CDA9865DC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wmf"/><Relationship Id="rId7" Type="http://schemas.openxmlformats.org/officeDocument/2006/relationships/image" Target="../media/image5.wmf"/><Relationship Id="rId12" Type="http://schemas.openxmlformats.org/officeDocument/2006/relationships/image" Target="../media/image10.jpeg"/><Relationship Id="rId17" Type="http://schemas.openxmlformats.org/officeDocument/2006/relationships/image" Target="../media/image15.gif"/><Relationship Id="rId2" Type="http://schemas.openxmlformats.org/officeDocument/2006/relationships/audio" Target="../media/audio1.wav"/><Relationship Id="rId16" Type="http://schemas.openxmlformats.org/officeDocument/2006/relationships/image" Target="../media/image14.gif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jpeg"/><Relationship Id="rId5" Type="http://schemas.openxmlformats.org/officeDocument/2006/relationships/image" Target="../media/image3.wmf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wmf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gif"/><Relationship Id="rId5" Type="http://schemas.openxmlformats.org/officeDocument/2006/relationships/image" Target="../media/image3.wmf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gif"/><Relationship Id="rId5" Type="http://schemas.openxmlformats.org/officeDocument/2006/relationships/image" Target="../media/image5.wmf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gif"/><Relationship Id="rId5" Type="http://schemas.openxmlformats.org/officeDocument/2006/relationships/image" Target="../media/image5.wmf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gif"/><Relationship Id="rId5" Type="http://schemas.openxmlformats.org/officeDocument/2006/relationships/image" Target="../media/image3.wmf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gif"/><Relationship Id="rId5" Type="http://schemas.openxmlformats.org/officeDocument/2006/relationships/image" Target="../media/image5.wmf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gif"/><Relationship Id="rId5" Type="http://schemas.openxmlformats.org/officeDocument/2006/relationships/image" Target="../media/image3.wmf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gif"/><Relationship Id="rId5" Type="http://schemas.openxmlformats.org/officeDocument/2006/relationships/image" Target="../media/image3.wmf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gif"/><Relationship Id="rId5" Type="http://schemas.openxmlformats.org/officeDocument/2006/relationships/image" Target="../media/image5.wmf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gif"/><Relationship Id="rId5" Type="http://schemas.openxmlformats.org/officeDocument/2006/relationships/image" Target="../media/image3.wmf"/><Relationship Id="rId4" Type="http://schemas.openxmlformats.org/officeDocument/2006/relationships/image" Target="../media/image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gif"/><Relationship Id="rId5" Type="http://schemas.openxmlformats.org/officeDocument/2006/relationships/image" Target="../media/image5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gif"/><Relationship Id="rId5" Type="http://schemas.openxmlformats.org/officeDocument/2006/relationships/image" Target="../media/image3.wmf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.gif"/><Relationship Id="rId5" Type="http://schemas.openxmlformats.org/officeDocument/2006/relationships/image" Target="../media/image5.wmf"/><Relationship Id="rId4" Type="http://schemas.openxmlformats.org/officeDocument/2006/relationships/image" Target="../media/image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gif"/><Relationship Id="rId5" Type="http://schemas.openxmlformats.org/officeDocument/2006/relationships/image" Target="../media/image3.wmf"/><Relationship Id="rId4" Type="http://schemas.openxmlformats.org/officeDocument/2006/relationships/image" Target="../media/image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4.gif"/><Relationship Id="rId5" Type="http://schemas.openxmlformats.org/officeDocument/2006/relationships/image" Target="../media/image5.wmf"/><Relationship Id="rId4" Type="http://schemas.openxmlformats.org/officeDocument/2006/relationships/image" Target="../media/image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5.wmf"/><Relationship Id="rId4" Type="http://schemas.openxmlformats.org/officeDocument/2006/relationships/image" Target="../media/image3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5.wmf"/><Relationship Id="rId4" Type="http://schemas.openxmlformats.org/officeDocument/2006/relationships/image" Target="../media/image3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5.wmf"/><Relationship Id="rId4" Type="http://schemas.openxmlformats.org/officeDocument/2006/relationships/image" Target="../media/image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3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gif"/><Relationship Id="rId5" Type="http://schemas.openxmlformats.org/officeDocument/2006/relationships/image" Target="../media/image5.wm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5.wmf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wmf"/><Relationship Id="rId5" Type="http://schemas.openxmlformats.org/officeDocument/2006/relationships/image" Target="../media/image14.gif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61" name="Picture 3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3071810"/>
            <a:ext cx="145706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2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42081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3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07181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4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174" y="4429132"/>
            <a:ext cx="19288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5" name="Picture 37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6" name="Picture 3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7" name="Picture 3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2131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8" name="Picture 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9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48" y="428604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0" name="Picture 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378619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1" name="Picture 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929066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2" name="Picture 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3" name="Picture 4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00024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4" name="Picture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4686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5" name="Picture 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All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4214818"/>
            <a:ext cx="2303462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AutoShape 4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675688" y="188913"/>
            <a:ext cx="228600" cy="228600"/>
          </a:xfrm>
          <a:prstGeom prst="actionButtonBlank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latin typeface="Arial" charset="0"/>
              </a:rPr>
              <a:t>X</a:t>
            </a:r>
            <a:endParaRPr lang="ru-RU" sz="1600" dirty="0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 rot="10800000">
            <a:off x="1144588" y="985838"/>
            <a:ext cx="7315200" cy="787400"/>
          </a:xfrm>
          <a:custGeom>
            <a:avLst/>
            <a:gdLst>
              <a:gd name="G0" fmla="+- 6535 0 0"/>
              <a:gd name="G1" fmla="+- 21600 0 6535"/>
              <a:gd name="G2" fmla="*/ 6535 1 2"/>
              <a:gd name="G3" fmla="+- 21600 0 G2"/>
              <a:gd name="G4" fmla="+/ 6535 21600 2"/>
              <a:gd name="G5" fmla="+/ G1 0 2"/>
              <a:gd name="G6" fmla="*/ 21600 21600 6535"/>
              <a:gd name="G7" fmla="*/ G6 1 2"/>
              <a:gd name="G8" fmla="+- 21600 0 G7"/>
              <a:gd name="G9" fmla="*/ 21600 1 2"/>
              <a:gd name="G10" fmla="+- 6535 0 G9"/>
              <a:gd name="G11" fmla="?: G10 G8 0"/>
              <a:gd name="G12" fmla="?: G10 G7 21600"/>
              <a:gd name="T0" fmla="*/ 18332 w 21600"/>
              <a:gd name="T1" fmla="*/ 10800 h 21600"/>
              <a:gd name="T2" fmla="*/ 10800 w 21600"/>
              <a:gd name="T3" fmla="*/ 21600 h 21600"/>
              <a:gd name="T4" fmla="*/ 3268 w 21600"/>
              <a:gd name="T5" fmla="*/ 10800 h 21600"/>
              <a:gd name="T6" fmla="*/ 10800 w 21600"/>
              <a:gd name="T7" fmla="*/ 0 h 21600"/>
              <a:gd name="T8" fmla="*/ 5068 w 21600"/>
              <a:gd name="T9" fmla="*/ 5068 h 21600"/>
              <a:gd name="T10" fmla="*/ 16532 w 21600"/>
              <a:gd name="T11" fmla="*/ 1653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535" y="21600"/>
                </a:lnTo>
                <a:lnTo>
                  <a:pt x="15065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00">
                  <a:gamma/>
                  <a:tint val="14118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9250" dir="2132261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4400">
              <a:latin typeface="Arial" charset="0"/>
              <a:cs typeface="+mn-cs"/>
            </a:endParaRPr>
          </a:p>
        </p:txBody>
      </p:sp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2357422" y="1142984"/>
            <a:ext cx="4824412" cy="447661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4800" b="1" kern="10" dirty="0" smtClean="0">
                <a:ln w="1270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7 – 11 </a:t>
            </a:r>
            <a:r>
              <a:rPr lang="ru-RU" sz="4800" b="1" kern="10" dirty="0" err="1" smtClean="0">
                <a:ln w="1270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сыныптар</a:t>
            </a:r>
            <a:r>
              <a:rPr lang="ru-RU" sz="4800" b="1" kern="10" dirty="0" smtClean="0">
                <a:ln w="1270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4800" b="1" kern="10" dirty="0" err="1" smtClean="0">
                <a:ln w="1270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арасында</a:t>
            </a:r>
            <a:endParaRPr lang="ru-RU" sz="4800" b="1" kern="10" dirty="0">
              <a:ln w="12700">
                <a:noFill/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32776" name="Picture 8" descr="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688" y="3314700"/>
            <a:ext cx="7143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0538" y="5465763"/>
            <a:ext cx="143986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 descr="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4825" y="3314700"/>
            <a:ext cx="71596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2" descr="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2763" y="4748213"/>
            <a:ext cx="71596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3" descr="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6550" y="4746625"/>
            <a:ext cx="7143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15" descr="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0450" y="4032250"/>
            <a:ext cx="71596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16" descr="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71596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3276600" y="4740275"/>
            <a:ext cx="3886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 flipH="1" flipV="1">
            <a:off x="6308725" y="3032125"/>
            <a:ext cx="0" cy="24384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H="1" flipV="1">
            <a:off x="5578475" y="3200400"/>
            <a:ext cx="0" cy="321468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H="1" flipV="1">
            <a:off x="4868863" y="3200400"/>
            <a:ext cx="0" cy="29718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H="1" flipV="1">
            <a:off x="4138613" y="3200400"/>
            <a:ext cx="0" cy="2286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 flipH="1" flipV="1">
            <a:off x="7018338" y="3657600"/>
            <a:ext cx="0" cy="25146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V="1">
            <a:off x="3810000" y="5416869"/>
            <a:ext cx="3333768" cy="45719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 flipV="1">
            <a:off x="2667000" y="3262631"/>
            <a:ext cx="4048140" cy="45719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 flipH="1" flipV="1">
            <a:off x="3429000" y="3214688"/>
            <a:ext cx="0" cy="18145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 flipH="1" flipV="1">
            <a:off x="2698750" y="3290888"/>
            <a:ext cx="0" cy="1143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>
            <a:off x="5410200" y="6170613"/>
            <a:ext cx="1600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2514600" y="4038600"/>
            <a:ext cx="48006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8176" name="Picture 5" descr="звезды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7" name="Picture 6" descr="звезды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342900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8" name="Picture 7" descr="звезды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916113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9" name="Picture 8" descr="звезды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4490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80" name="Picture 9" descr="звезды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9742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81" name="Picture 53" descr="chud065"/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00108"/>
            <a:ext cx="989013" cy="14128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286124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5429264"/>
            <a:ext cx="714348" cy="975564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071942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Прямоугольник 54"/>
          <p:cNvSpPr/>
          <p:nvPr/>
        </p:nvSpPr>
        <p:spPr>
          <a:xfrm>
            <a:off x="357158" y="1571612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2391" dir="1784693" algn="ctr" rotWithShape="0">
                    <a:srgbClr val="0000FF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"Жұлдызды сағат"</a:t>
            </a:r>
            <a:endParaRPr lang="ru-RU" sz="5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2391" dir="1784693" algn="ctr" rotWithShape="0">
                  <a:srgbClr val="0000FF">
                    <a:alpha val="50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ru-RU" sz="54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2391" dir="1784693" algn="ctr" rotWithShape="0">
                    <a:srgbClr val="0000FF">
                      <a:alpha val="50000"/>
                    </a:srgbClr>
                  </a:outerShdw>
                </a:effectLst>
                <a:latin typeface="KZ Cooper"/>
              </a:rPr>
              <a:t>Интеллектуальдық  </a:t>
            </a:r>
            <a:r>
              <a:rPr lang="ru-RU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2391" dir="1784693" algn="ctr" rotWithShape="0">
                    <a:srgbClr val="0000FF">
                      <a:alpha val="50000"/>
                    </a:srgbClr>
                  </a:outerShdw>
                </a:effectLst>
                <a:latin typeface="KZ Cooper"/>
              </a:rPr>
              <a:t>шоу</a:t>
            </a:r>
            <a:endParaRPr lang="ru-RU" sz="5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102391" dir="1784693" algn="ctr" rotWithShape="0">
                  <a:srgbClr val="0000FF">
                    <a:alpha val="50000"/>
                  </a:srgbClr>
                </a:outerShdw>
              </a:effectLst>
              <a:latin typeface="KZ Cooper"/>
            </a:endParaRPr>
          </a:p>
        </p:txBody>
      </p:sp>
      <p:pic>
        <p:nvPicPr>
          <p:cNvPr id="56" name="Picture 7" descr="звезды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02" y="64291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8" descr="звезды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900" y="414338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8" descr="звезды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207167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61851">
            <a:off x="-15050" y="4558457"/>
            <a:ext cx="1857388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5429264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Заголовок 6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АТАЛИ - РАДУЖНЫЙ МИР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АТАЛИ - РАДУЖНЫЙ МИР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1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65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15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65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15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65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15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65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15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65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15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65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15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65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15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65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15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65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15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65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АТАЛИ - РАДУЖНЫЙ МИР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3000" fill="hold"/>
                                        <p:tgtEl>
                                          <p:spTgt spid="48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0" fill="hold"/>
                                        <p:tgtEl>
                                          <p:spTgt spid="48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48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48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3000" fill="hold"/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0" fill="hold"/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48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48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0" fill="hold"/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0" fill="hold"/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  <p:bldP spid="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928662" y="1285860"/>
          <a:ext cx="6858048" cy="5214974"/>
        </p:xfrm>
        <a:graphic>
          <a:graphicData uri="http://schemas.openxmlformats.org/presentationml/2006/ole">
            <p:oleObj spid="_x0000_s2053" name="Формула" r:id="rId3" imgW="431613" imgH="393529" progId="Equation.3">
              <p:embed/>
            </p:oleObj>
          </a:graphicData>
        </a:graphic>
      </p:graphicFrame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92867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5000636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71462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542926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114298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496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5730875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96" y="2571744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57148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35729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21429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5715016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07167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471488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642910" y="1357298"/>
          <a:ext cx="7643866" cy="4714908"/>
        </p:xfrm>
        <a:graphic>
          <a:graphicData uri="http://schemas.openxmlformats.org/presentationml/2006/ole">
            <p:oleObj spid="_x0000_s21509" name="Формула" r:id="rId3" imgW="545863" imgH="393529" progId="Equation.3">
              <p:embed/>
            </p:oleObj>
          </a:graphicData>
        </a:graphic>
      </p:graphicFrame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8318" y="581004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78619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35756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142984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92867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84" y="1571612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485776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025" y="92867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5357826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5000636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900" y="2928934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57148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542926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4429132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57174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0042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500166" y="2285992"/>
          <a:ext cx="6572296" cy="2143140"/>
        </p:xfrm>
        <a:graphic>
          <a:graphicData uri="http://schemas.openxmlformats.org/presentationml/2006/ole">
            <p:oleObj spid="_x0000_s22534" name="Формула" r:id="rId3" imgW="634449" imgH="177646" progId="Equation.3">
              <p:embed/>
            </p:oleObj>
          </a:graphicData>
        </a:graphic>
      </p:graphicFrame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85728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50004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4357694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143116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4929198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214686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35743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643446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85728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00024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071942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714356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5357826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62" y="3929066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5715016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857232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928662" y="1000108"/>
          <a:ext cx="6715172" cy="5214974"/>
        </p:xfrm>
        <a:graphic>
          <a:graphicData uri="http://schemas.openxmlformats.org/presentationml/2006/ole">
            <p:oleObj spid="_x0000_s23555" name="Формула" r:id="rId3" imgW="444307" imgH="393529" progId="Equation.3">
              <p:embed/>
            </p:oleObj>
          </a:graphicData>
        </a:graphic>
      </p:graphicFrame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14298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78579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714356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378619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4929198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143116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521495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07194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192880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14884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7144" y="422434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07181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64291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471488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286256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24" y="78579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000372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1429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571472" y="1500174"/>
          <a:ext cx="7786742" cy="3286148"/>
        </p:xfrm>
        <a:graphic>
          <a:graphicData uri="http://schemas.openxmlformats.org/presentationml/2006/ole">
            <p:oleObj spid="_x0000_s24580" name="Формула" r:id="rId3" imgW="596641" imgH="177723" progId="Equation.3">
              <p:embed/>
            </p:oleObj>
          </a:graphicData>
        </a:graphic>
      </p:graphicFrame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84" y="200024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5357826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92867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514351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000108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857232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1429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507207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1488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50017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35743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30" y="42860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714356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4643446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5715016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62" y="3929066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857224" y="928670"/>
          <a:ext cx="7358114" cy="4857784"/>
        </p:xfrm>
        <a:graphic>
          <a:graphicData uri="http://schemas.openxmlformats.org/presentationml/2006/ole">
            <p:oleObj spid="_x0000_s25603" name="Формула" r:id="rId3" imgW="406048" imgH="393359" progId="Equation.3">
              <p:embed/>
            </p:oleObj>
          </a:graphicData>
        </a:graphic>
      </p:graphicFrame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42860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00024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435769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346" y="4643446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5286388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96" y="714356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20" y="2428868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14488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929066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5072074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1429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78579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128586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72" y="557214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5500702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714752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28612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714348" y="857232"/>
          <a:ext cx="7429552" cy="4929222"/>
        </p:xfrm>
        <a:graphic>
          <a:graphicData uri="http://schemas.openxmlformats.org/presentationml/2006/ole">
            <p:oleObj spid="_x0000_s26627" name="Формула" r:id="rId3" imgW="444307" imgH="393529" progId="Equation.3">
              <p:embed/>
            </p:oleObj>
          </a:graphicData>
        </a:graphic>
      </p:graphicFrame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000108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435769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5776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57148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714752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57161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96" y="1071546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557214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514351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600076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86" y="564357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78579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500042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42860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4071942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071942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642910" y="1000108"/>
          <a:ext cx="6858048" cy="4786346"/>
        </p:xfrm>
        <a:graphic>
          <a:graphicData uri="http://schemas.openxmlformats.org/presentationml/2006/ole">
            <p:oleObj spid="_x0000_s27651" name="Формула" r:id="rId3" imgW="418918" imgH="393529" progId="Equation.3">
              <p:embed/>
            </p:oleObj>
          </a:graphicData>
        </a:graphic>
      </p:graphicFrame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20" y="557214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128586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3643314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485776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85723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85728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785926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285992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20" y="3500438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4929198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78579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00702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72" y="4643446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86" y="57148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214686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57158" y="2071678"/>
          <a:ext cx="8501122" cy="2571768"/>
        </p:xfrm>
        <a:graphic>
          <a:graphicData uri="http://schemas.openxmlformats.org/presentationml/2006/ole">
            <p:oleObj spid="_x0000_s28675" name="Формула" r:id="rId3" imgW="660113" imgH="203112" progId="Equation.3">
              <p:embed/>
            </p:oleObj>
          </a:graphicData>
        </a:graphic>
      </p:graphicFrame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57148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642918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286256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025" y="4572008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507207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714356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128586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5000636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1785926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5429264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025" y="42860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92867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500042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8572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421481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3714752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642910" y="1857364"/>
          <a:ext cx="8143932" cy="2786082"/>
        </p:xfrm>
        <a:graphic>
          <a:graphicData uri="http://schemas.openxmlformats.org/presentationml/2006/ole">
            <p:oleObj spid="_x0000_s29702" name="Формула" r:id="rId3" imgW="596641" imgH="177723" progId="Equation.3">
              <p:embed/>
            </p:oleObj>
          </a:graphicData>
        </a:graphic>
      </p:graphicFrame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000504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9887" y="785794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21442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450057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157161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57166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48" y="471488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346" y="3000372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857232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521495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92919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528638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507207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92867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643182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85720" y="285728"/>
            <a:ext cx="885828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Жоспар: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І бөлім: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– сынып:   «Құпия сандық» Информатика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Сәйкесін тап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Физика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сынып : 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Санау жүйесі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Информатика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Формулалар елінде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Физика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сынып:  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Қанша тілді білесің?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Информатика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Тапқыр болсаң талас жоқ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Физика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сынып: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Жұмбақтар  </a:t>
            </a:r>
            <a:r>
              <a:rPr lang="kk-KZ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шешу </a:t>
            </a:r>
            <a:r>
              <a:rPr lang="kk-KZ" sz="2800" dirty="0" smtClean="0">
                <a:ea typeface="Calibri" pitchFamily="34" charset="0"/>
                <a:cs typeface="Times New Roman" pitchFamily="18" charset="0"/>
              </a:rPr>
              <a:t>» </a:t>
            </a:r>
            <a:r>
              <a:rPr lang="kk-KZ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Кім жылдам?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ойыны 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Информатика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11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сынып: </a:t>
            </a:r>
            <a:r>
              <a:rPr lang="kk-KZ" sz="28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 білесің бе?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Физика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Шығармашылық жұмыс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еркін                         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тақырыпта.  Информатика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 бөлім: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Зертханалық жұмыс</a:t>
            </a:r>
            <a:endParaRPr kumimoji="0" lang="kk-KZ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428596" y="2643182"/>
          <a:ext cx="7358114" cy="1714512"/>
        </p:xfrm>
        <a:graphic>
          <a:graphicData uri="http://schemas.openxmlformats.org/presentationml/2006/ole">
            <p:oleObj spid="_x0000_s30726" name="Формула" r:id="rId3" imgW="1053643" imgH="215806" progId="Equation.3">
              <p:embed/>
            </p:oleObj>
          </a:graphicData>
        </a:graphic>
      </p:graphicFrame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2860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57148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4572008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30" y="4786322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025" y="78579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1857364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785926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48" y="2928934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478632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5357826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86" y="578645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564357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35769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1071546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1214422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000100" y="1571612"/>
          <a:ext cx="7286676" cy="4214842"/>
        </p:xfrm>
        <a:graphic>
          <a:graphicData uri="http://schemas.openxmlformats.org/presentationml/2006/ole">
            <p:oleObj spid="_x0000_s31747" name="Формула" r:id="rId3" imgW="710891" imgH="393529" progId="Equation.3">
              <p:embed/>
            </p:oleObj>
          </a:graphicData>
        </a:graphic>
      </p:graphicFrame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57148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521495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442913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214554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9887" y="285728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30" y="514351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2860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428736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908" y="2643182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557214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214818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86" y="307181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435769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4286256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35743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0017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1928802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571472" y="1785926"/>
          <a:ext cx="8001056" cy="2214578"/>
        </p:xfrm>
        <a:graphic>
          <a:graphicData uri="http://schemas.openxmlformats.org/presentationml/2006/ole">
            <p:oleObj spid="_x0000_s32772" name="Формула" r:id="rId3" imgW="799753" imgH="177723" progId="Equation.3">
              <p:embed/>
            </p:oleObj>
          </a:graphicData>
        </a:graphic>
      </p:graphicFrame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435769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02" y="714356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5357826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85776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28586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34" y="1785926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4572008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71475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1429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1837" y="28572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78579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64291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14338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5000636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96" y="414338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28596" y="1000108"/>
          <a:ext cx="7715304" cy="4786346"/>
        </p:xfrm>
        <a:graphic>
          <a:graphicData uri="http://schemas.openxmlformats.org/presentationml/2006/ole">
            <p:oleObj spid="_x0000_s33795" name="Формула" r:id="rId3" imgW="418918" imgH="393529" progId="Equation.3">
              <p:embed/>
            </p:oleObj>
          </a:graphicData>
        </a:graphic>
      </p:graphicFrame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14818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20" y="4929198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4285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442913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642918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64305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00108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507207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35769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025" y="2643182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07181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8572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378619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285992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20" y="64291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5857892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457200" y="685800"/>
            <a:ext cx="83820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50000">
                    <a:srgbClr val="FF00FF"/>
                  </a:gs>
                  <a:gs pos="100000">
                    <a:schemeClr val="accent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357166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858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5730875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025" y="31242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845175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30875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02" y="5845175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6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9888" y="5730875"/>
            <a:ext cx="115411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8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9" name="Picture 5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91770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0" name="Picture 6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1448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1" name="Picture 7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1838" y="342900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2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84467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3" name="Picture 9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41663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2214546" y="292893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6155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20484048">
            <a:off x="1496183" y="1988403"/>
            <a:ext cx="633699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8800" b="1" cap="none" spc="0" dirty="0" smtClean="0">
                <a:ln w="3155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Қанша тілді білесің?</a:t>
            </a:r>
            <a:endParaRPr lang="ru-RU" sz="8800" b="1" cap="none" spc="0" dirty="0">
              <a:ln w="3155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1.Батырмасын басасың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Қажетті файлды ашасың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6429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(тінтіуір, мышь, mouse)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0715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2.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Компьютермен енеді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Қағазға басып береді.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1285860"/>
            <a:ext cx="3722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(баспа құрылғысы, принтер, printer)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7859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3.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Мәліметті сұраған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Экранға шығарған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20716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(бейнебет,монитор,monitor)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571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4.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Қабат – қабат қаттама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Ақылын болса аттама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4214819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(табиғат,природа, nature)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286124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Жақтаулар арқылы шектеледі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Бейнебетте төртбұрыш болып   бейнеленеді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3571876"/>
            <a:ext cx="2643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(терезе,окно,windows)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4143380"/>
            <a:ext cx="3093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6.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Ақпараттың қайнар көзі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4786322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7.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Қоршаған орта орта және онда жүріп жатқан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процестер туралы  мәліметтер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507207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(ақпарат, информация, information)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56435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8.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Жіпке ілдім мен өзім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Кіп – кішкентай күн көзін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86182" y="6000768"/>
            <a:ext cx="2064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( шам, лампа,lamp)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86116" y="27146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(кітап, книга, book)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142976" y="1571612"/>
            <a:ext cx="7381868" cy="32147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kern="10" dirty="0" smtClean="0">
                <a:ln w="381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</a:gradFill>
                <a:effectLst>
                  <a:prstShdw prst="shdw13" dist="53882" dir="13500000">
                    <a:srgbClr val="C0C0C0"/>
                  </a:prstShdw>
                </a:effectLst>
                <a:latin typeface="Times New Roman" pitchFamily="18" charset="0"/>
                <a:cs typeface="Times New Roman" pitchFamily="18" charset="0"/>
              </a:rPr>
              <a:t>Тапқыр болсаң</a:t>
            </a:r>
          </a:p>
          <a:p>
            <a:pPr algn="ctr"/>
            <a:r>
              <a:rPr lang="kk-KZ" sz="3600" kern="10" dirty="0" smtClean="0">
                <a:ln w="381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</a:gradFill>
                <a:effectLst>
                  <a:prstShdw prst="shdw13" dist="53882" dir="13500000">
                    <a:srgbClr val="C0C0C0"/>
                  </a:prstShdw>
                </a:effectLst>
                <a:latin typeface="Times New Roman" pitchFamily="18" charset="0"/>
                <a:cs typeface="Times New Roman" pitchFamily="18" charset="0"/>
              </a:rPr>
              <a:t>талас жоқ</a:t>
            </a:r>
            <a:endParaRPr lang="ru-RU" sz="3600" kern="10" dirty="0">
              <a:ln w="381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6000">
                    <a:srgbClr val="E81766"/>
                  </a:gs>
                  <a:gs pos="13500">
                    <a:srgbClr val="EE3F17"/>
                  </a:gs>
                  <a:gs pos="24000">
                    <a:srgbClr val="FFFF00"/>
                  </a:gs>
                  <a:gs pos="32499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1">
                    <a:srgbClr val="1A8D48"/>
                  </a:gs>
                  <a:gs pos="76000">
                    <a:srgbClr val="FFFF00"/>
                  </a:gs>
                  <a:gs pos="86500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18900000" scaled="1"/>
              </a:gradFill>
              <a:effectLst>
                <a:prstShdw prst="shdw13" dist="53882" dir="13500000">
                  <a:srgbClr val="C0C0C0"/>
                </a:prst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4572008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4572008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858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42913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5730875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96" y="400050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5715016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30875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845175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786322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9888" y="5730875"/>
            <a:ext cx="115411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5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836613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6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7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857232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16113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9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9720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92893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71462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НАТАЛИ - РАДУЖНЫЙ МИР_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26" y="142852"/>
            <a:ext cx="8786874" cy="6572296"/>
          </a:xfrm>
        </p:spPr>
        <p:txBody>
          <a:bodyPr>
            <a:normAutofit fontScale="40000" lnSpcReduction="20000"/>
          </a:bodyPr>
          <a:lstStyle/>
          <a:p>
            <a:pPr marL="514350" lvl="0" indent="-51435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1.Қысымды  немен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өлшейді?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2.Аспанның нақты шекарасы анықталған белгілі бір бөлігі?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3.Электронның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заряды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4.Амперметр тізбекке қалай  жалғанады?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5.Қандай да бір кеддергіден шағылған және бастапқы таралған орнына қайта оралған дыбыс толқындары?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6.Кернеу  қандай  құралмен  өлшенеді?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7.Жиілігі 20000 Гц тен жоғары толқындар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8. Сыйымдылықты қандай    құралмен  өлшейді?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9.  Металдарда  электр  тогын  таситындар?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10. Микраскоп  қандай  аспап?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11. 1 кН - да  неше  Н  бар?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12.  Күш   импульсі   неге  тең?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13. Пішінін  сақтамайтын  көлемін  сақтайтын  дене?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14.  Бір  дене  екінші  денемен  жанасқанда,  қозғалғанда  пайда  болатын  күш?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15.  Массасы  2  кг 3 м/с  жылдамдықпен    қозғалатын  дененің  импульсі  неге  тең?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16.  Ауырлық  күшінің  бағыты?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17.   Ток  күші  5А, кедергісі  2 0м.  Кернеу  неге тең?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18. Дененің бастапқы орны мен соңғы орнын қосатын кесінді ?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19. Жарық  жылдамдығы  неге  тең?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20.   Протонның  заряды  қандай?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21. Бір толық тербеліс жасауға кеткен уақыт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22.   Вольтметр тізбекке   қалай   жалғанады?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Элементар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заряд    неге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Радионы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ойлап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тапқан   ғалым?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25.Индуктивтілікті  қандай құралмен  анықтайды?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26. Телескоп қандай аспап?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1МВТ-та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қанша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 бар?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импульсі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неге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29 .Пішінін де, көлемінде сақтайтын дене?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30. Дененің тепе – теңдік күйінен ең үлкен ығысуы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 tmFilter="0,0; .5, 1; 1, 1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 tmFilter="0,0; .5, 1; 1, 1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 tmFilter="0,0; .5, 1; 1, 1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 tmFilter="0,0; .5, 1; 1, 1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 tmFilter="0,0; .5, 1; 1, 1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 tmFilter="0,0; .5, 1; 1, 1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214554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35743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28612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7838" y="188913"/>
            <a:ext cx="115411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521495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0"/>
            <a:ext cx="115411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2926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5643578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413" y="39688"/>
            <a:ext cx="1450976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485776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845175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57174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407194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357430"/>
            <a:ext cx="115411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5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96" y="42860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6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500042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7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29260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8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1429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9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221163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WordArt 2"/>
          <p:cNvSpPr>
            <a:spLocks noChangeArrowheads="1" noChangeShapeType="1" noTextEdit="1"/>
          </p:cNvSpPr>
          <p:nvPr/>
        </p:nvSpPr>
        <p:spPr bwMode="auto">
          <a:xfrm>
            <a:off x="714348" y="1071546"/>
            <a:ext cx="7758138" cy="3786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381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/>
                  </a:prstShdw>
                </a:effectLst>
                <a:latin typeface="KZ Cooper"/>
              </a:rPr>
              <a:t>Жұмбақ</a:t>
            </a:r>
            <a:endParaRPr lang="ru-RU" sz="3600" kern="10" dirty="0">
              <a:ln w="381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/>
                </a:prstShdw>
              </a:effectLst>
              <a:latin typeface="KZ Cooper"/>
            </a:endParaRPr>
          </a:p>
          <a:p>
            <a:pPr algn="ctr"/>
            <a:r>
              <a:rPr lang="ru-RU" sz="3600" kern="10" dirty="0" err="1">
                <a:ln w="381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/>
                  </a:prstShdw>
                </a:effectLst>
                <a:latin typeface="KZ Cooper"/>
              </a:rPr>
              <a:t>шешу</a:t>
            </a:r>
            <a:endParaRPr lang="ru-RU" sz="3600" kern="10" dirty="0">
              <a:ln w="381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/>
                </a:prstShdw>
              </a:effectLst>
              <a:latin typeface="KZ Cooper"/>
            </a:endParaRPr>
          </a:p>
        </p:txBody>
      </p:sp>
    </p:spTree>
  </p:cSld>
  <p:clrMapOvr>
    <a:masterClrMapping/>
  </p:clrMapOvr>
  <p:transition>
    <p:sndAc>
      <p:stSnd>
        <p:snd r:embed="rId2" name="НАТАЛИ - РАДУЖНЫЙ МИР_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42852"/>
            <a:ext cx="8229600" cy="6572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Қол ұстасқан шамдардың,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Мін таппайсың бойынан.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Бірі қалса сүрініп,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Бәрі кетер ойыннан.</a:t>
            </a:r>
            <a:r>
              <a:rPr lang="kk-KZ" sz="1800" dirty="0" smtClean="0"/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428868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4290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4071942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5500702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2071678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5286388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57148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5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28604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6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571744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7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7647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8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42886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9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1448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500430" y="1142984"/>
            <a:ext cx="2357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(Тізбектей жалғау.)</a:t>
            </a:r>
            <a:endPara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928662" y="1714488"/>
            <a:ext cx="414337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Тізбектегі ток күші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Тармақтарға бөлінер,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Өткізгіштер біріккен 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Ол нүктені түйін дер.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Бұл жұмбақтың жауабы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Қандай жалғау шешіңдер. 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786314" y="3000372"/>
            <a:ext cx="2714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(Паралель жалғау).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57158" y="3714752"/>
            <a:ext cx="32147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Формуласы күрделі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Есептеп жылу мөлшерін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Ойлап тапқан ғалымға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Берген бірлік өлшемін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643306" y="4500570"/>
            <a:ext cx="12858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(Джоуль.) </a:t>
            </a:r>
            <a:endPara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928662" y="5214950"/>
            <a:ext cx="52864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Ток күшінің өлшемі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Ағып өткен мөлшері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Физикалық шаманы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Ғалым атына теңеді</a:t>
            </a:r>
            <a:r>
              <a:rPr kumimoji="0" lang="kk-K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          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14744" y="592933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(Ампер.)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571472" y="1428736"/>
            <a:ext cx="8339166" cy="3071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err="1">
                <a:ln w="381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/>
                  </a:prstShdw>
                </a:effectLst>
                <a:latin typeface="+mj-lt"/>
              </a:rPr>
              <a:t>Құпия</a:t>
            </a:r>
            <a:endParaRPr lang="ru-RU" sz="3600" i="1" kern="10" dirty="0">
              <a:ln w="381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/>
                </a:prstShdw>
              </a:effectLst>
              <a:latin typeface="+mj-lt"/>
            </a:endParaRPr>
          </a:p>
          <a:p>
            <a:pPr algn="ctr"/>
            <a:r>
              <a:rPr lang="kk-KZ" sz="3600" i="1" kern="10" dirty="0" smtClean="0">
                <a:ln w="381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/>
                  </a:prstShdw>
                </a:effectLst>
                <a:latin typeface="+mj-lt"/>
              </a:rPr>
              <a:t>сандық</a:t>
            </a:r>
            <a:endParaRPr lang="ru-RU" sz="3600" i="1" kern="10" dirty="0">
              <a:ln w="381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/>
                </a:prstShdw>
              </a:effectLst>
              <a:latin typeface="+mj-lt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52513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5357826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57166"/>
            <a:ext cx="115411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35743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16338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4290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845175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57166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572008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845175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7244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звезды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3337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звезды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звезды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7647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звезды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00010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 descr="звезды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214422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52"/>
            <a:ext cx="8229600" cy="6572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Мұз жарғыш жүзіп келеді,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Бауыры қызып келеді.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Абайла ойып түсер,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Ондайлар бұзық келеді               </a:t>
            </a:r>
          </a:p>
          <a:p>
            <a:pPr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42852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346" y="1428736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507207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58" y="364331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1495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500306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845175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57148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5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27647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6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876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7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368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8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357166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9" descr="звезд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600076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000100" y="1785926"/>
            <a:ext cx="5072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Құйрығы інге кірсе беті өртенген,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Ішегіне ішегі тисе қатер төнген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143504" y="1857364"/>
            <a:ext cx="371474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0" algn="l"/>
              </a:tabLst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(Электр пеші) </a:t>
            </a:r>
            <a:r>
              <a:rPr kumimoji="0" lang="kk-K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85720" y="2500306"/>
            <a:ext cx="44291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Қозғалысқа келтіріп,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Жылдамдығын береді.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Өлшемдерін қарасақ,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Ньютонға келеді    </a:t>
            </a:r>
            <a:r>
              <a:rPr kumimoji="0" lang="kk-K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           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857488" y="3357562"/>
            <a:ext cx="1357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(Күш) </a:t>
            </a:r>
            <a:endPara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2976" y="3857628"/>
            <a:ext cx="3383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Көкке қараған, жұлдыз санаған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5000628" y="3857628"/>
            <a:ext cx="22859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(телескоп)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85720" y="4357694"/>
            <a:ext cx="42148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Аса қажет өмірге халық үшін,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Пайдаланам күн сайын жарық үшін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4643438" y="4643446"/>
            <a:ext cx="26431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(ток) </a:t>
            </a:r>
            <a:endPara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85852" y="52863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Жасадым деп жұмысты,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Ақысын бізден алады.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Ай – сайынғы шығынды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Есептеп тез табады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29124" y="6072206"/>
            <a:ext cx="143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(есептегіш)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000496" y="1071546"/>
            <a:ext cx="371474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0" algn="l"/>
              </a:tabLst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(Үтік) </a:t>
            </a:r>
            <a:r>
              <a:rPr kumimoji="0" lang="kk-K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8382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928934"/>
            <a:ext cx="115411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496" y="285728"/>
            <a:ext cx="115411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28604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4214818"/>
            <a:ext cx="115411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5357826"/>
            <a:ext cx="115411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30875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335756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785926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5" descr="звезды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3337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6" descr="звезды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35743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7" descr="звезды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30" y="5143512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8" descr="звезды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34143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9" descr="звезды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8572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 rot="20444991">
            <a:off x="115730" y="1718573"/>
            <a:ext cx="90011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9600" b="1" kern="1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Кім  жылдам?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НАТАЛИ - РАДУЖНЫЙ МИР_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571482"/>
          <a:ext cx="6786612" cy="5760720"/>
        </p:xfrm>
        <a:graphic>
          <a:graphicData uri="http://schemas.openxmlformats.org/drawingml/2006/table">
            <a:tbl>
              <a:tblPr/>
              <a:tblGrid>
                <a:gridCol w="969516"/>
                <a:gridCol w="969516"/>
                <a:gridCol w="969516"/>
                <a:gridCol w="969516"/>
                <a:gridCol w="969516"/>
                <a:gridCol w="969516"/>
                <a:gridCol w="969516"/>
              </a:tblGrid>
              <a:tr h="785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ru-RU" sz="5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5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ru-RU" sz="5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ru-RU" sz="5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endParaRPr lang="ru-RU" sz="5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ru-RU" sz="5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5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ru-RU" sz="5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5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5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5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ru-RU" sz="5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5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ru-RU" sz="5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ru-RU" sz="5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ru-RU" sz="5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5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ru-RU" sz="5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5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ru-RU" sz="5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ru-RU" sz="5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endParaRPr lang="ru-RU" sz="5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ru-RU" sz="5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5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5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5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5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5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5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5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ru-RU" sz="5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ru-RU" sz="5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5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ru-RU" sz="5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5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ru-RU" sz="5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5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endParaRPr lang="ru-RU" sz="5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ru-RU" sz="5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ru-RU" sz="5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5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ru-RU" sz="5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ru-RU" sz="5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ru-RU" sz="5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785795"/>
            <a:ext cx="61436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Begin</a:t>
            </a:r>
            <a:r>
              <a:rPr lang="kk-KZ" sz="5400" dirty="0" smtClean="0">
                <a:solidFill>
                  <a:srgbClr val="FF0000"/>
                </a:solidFill>
              </a:rPr>
              <a:t>           </a:t>
            </a:r>
            <a:r>
              <a:rPr lang="en-US" sz="5400" dirty="0" smtClean="0">
                <a:solidFill>
                  <a:srgbClr val="FF0000"/>
                </a:solidFill>
              </a:rPr>
              <a:t>Repeat</a:t>
            </a:r>
            <a:r>
              <a:rPr lang="kk-KZ" sz="540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5400" dirty="0" smtClean="0">
                <a:solidFill>
                  <a:srgbClr val="FF0000"/>
                </a:solidFill>
              </a:rPr>
              <a:t>Else</a:t>
            </a:r>
            <a:r>
              <a:rPr lang="kk-KZ" sz="5400" dirty="0" smtClean="0">
                <a:solidFill>
                  <a:srgbClr val="FF0000"/>
                </a:solidFill>
              </a:rPr>
              <a:t>              </a:t>
            </a:r>
            <a:r>
              <a:rPr lang="en-US" sz="5400" dirty="0" smtClean="0">
                <a:solidFill>
                  <a:srgbClr val="FF0000"/>
                </a:solidFill>
              </a:rPr>
              <a:t>Then</a:t>
            </a:r>
            <a:endParaRPr lang="kk-KZ" sz="5400" dirty="0" smtClean="0">
              <a:solidFill>
                <a:srgbClr val="FF0000"/>
              </a:solidFill>
            </a:endParaRPr>
          </a:p>
          <a:p>
            <a:r>
              <a:rPr lang="en-US" sz="5400" dirty="0" smtClean="0">
                <a:solidFill>
                  <a:srgbClr val="FF0000"/>
                </a:solidFill>
              </a:rPr>
              <a:t>End</a:t>
            </a:r>
            <a:r>
              <a:rPr lang="kk-KZ" sz="5400" dirty="0" smtClean="0">
                <a:solidFill>
                  <a:srgbClr val="FF0000"/>
                </a:solidFill>
              </a:rPr>
              <a:t>              </a:t>
            </a:r>
            <a:r>
              <a:rPr lang="en-US" sz="5400" dirty="0" smtClean="0">
                <a:solidFill>
                  <a:srgbClr val="FF0000"/>
                </a:solidFill>
              </a:rPr>
              <a:t>While</a:t>
            </a:r>
            <a:endParaRPr lang="kk-KZ" sz="5400" dirty="0" smtClean="0">
              <a:solidFill>
                <a:srgbClr val="FF0000"/>
              </a:solidFill>
            </a:endParaRPr>
          </a:p>
          <a:p>
            <a:r>
              <a:rPr lang="en-US" sz="5400" dirty="0" smtClean="0">
                <a:solidFill>
                  <a:srgbClr val="FF0000"/>
                </a:solidFill>
              </a:rPr>
              <a:t>For</a:t>
            </a:r>
            <a:r>
              <a:rPr lang="kk-KZ" sz="5400" dirty="0" smtClean="0">
                <a:solidFill>
                  <a:srgbClr val="FF0000"/>
                </a:solidFill>
              </a:rPr>
              <a:t>               </a:t>
            </a:r>
            <a:r>
              <a:rPr lang="en-US" sz="5400" dirty="0" smtClean="0">
                <a:solidFill>
                  <a:srgbClr val="FF0000"/>
                </a:solidFill>
              </a:rPr>
              <a:t>Write</a:t>
            </a:r>
            <a:endParaRPr lang="kk-KZ" sz="5400" dirty="0" smtClean="0">
              <a:solidFill>
                <a:srgbClr val="FF0000"/>
              </a:solidFill>
            </a:endParaRPr>
          </a:p>
          <a:p>
            <a:r>
              <a:rPr lang="en-US" sz="5400" dirty="0" smtClean="0">
                <a:solidFill>
                  <a:srgbClr val="FF0000"/>
                </a:solidFill>
              </a:rPr>
              <a:t>If</a:t>
            </a:r>
            <a:r>
              <a:rPr lang="kk-KZ" sz="5400" dirty="0" smtClean="0">
                <a:solidFill>
                  <a:srgbClr val="FF0000"/>
                </a:solidFill>
              </a:rPr>
              <a:t>                   </a:t>
            </a:r>
            <a:r>
              <a:rPr lang="en-US" sz="5400" dirty="0" smtClean="0">
                <a:solidFill>
                  <a:srgbClr val="FF0000"/>
                </a:solidFill>
              </a:rPr>
              <a:t>Char</a:t>
            </a:r>
            <a:endParaRPr lang="kk-KZ" sz="5400" dirty="0" smtClean="0">
              <a:solidFill>
                <a:srgbClr val="FF0000"/>
              </a:solidFill>
            </a:endParaRPr>
          </a:p>
          <a:p>
            <a:r>
              <a:rPr lang="en-US" sz="5400" dirty="0" smtClean="0">
                <a:solidFill>
                  <a:srgbClr val="FF0000"/>
                </a:solidFill>
              </a:rPr>
              <a:t>Read </a:t>
            </a:r>
            <a:r>
              <a:rPr lang="kk-KZ" sz="5400" dirty="0" smtClean="0">
                <a:solidFill>
                  <a:srgbClr val="FF0000"/>
                </a:solidFill>
              </a:rPr>
              <a:t>            </a:t>
            </a:r>
            <a:r>
              <a:rPr lang="en-US" sz="5400" dirty="0" smtClean="0">
                <a:solidFill>
                  <a:srgbClr val="FF0000"/>
                </a:solidFill>
              </a:rPr>
              <a:t>Real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4285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7200" b="1" dirty="0" smtClean="0">
                <a:ln w="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Trebuchet MS"/>
              </a:rPr>
              <a:t>“Сен білесің бе?”</a:t>
            </a:r>
            <a:endParaRPr lang="ru-RU" sz="7200" dirty="0"/>
          </a:p>
        </p:txBody>
      </p:sp>
      <p:sp>
        <p:nvSpPr>
          <p:cNvPr id="5" name="Rectangle 25"/>
          <p:cNvSpPr txBox="1">
            <a:spLocks/>
          </p:cNvSpPr>
          <p:nvPr/>
        </p:nvSpPr>
        <p:spPr>
          <a:xfrm>
            <a:off x="142844" y="1214422"/>
            <a:ext cx="5715040" cy="53578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1. Вакуумдегі  жарық  жылдамдығы  қандай? 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2. Гравитациялық  тұрақты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3. Авогадро  тұрақтысы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4. Больцман  тұрақтысы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5. Универсал газ  тұрақтысы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6.Фарадей  тұрақтысы            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7. Планк  тұрақтысы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8. Ридберг  тұрақтысы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9. Электр тұрақтысы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10. Элементар заряд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143504" y="2143116"/>
            <a:ext cx="3786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6,67*10</a:t>
            </a:r>
            <a:r>
              <a:rPr lang="kk-KZ" sz="2800" baseline="30000" dirty="0" smtClean="0">
                <a:latin typeface="Times New Roman" pitchFamily="18" charset="0"/>
                <a:cs typeface="Times New Roman" pitchFamily="18" charset="0"/>
              </a:rPr>
              <a:t>-11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Н*м</a:t>
            </a:r>
            <a:r>
              <a:rPr lang="kk-KZ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/кг</a:t>
            </a:r>
            <a:r>
              <a:rPr lang="kk-KZ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2571744"/>
            <a:ext cx="364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( N</a:t>
            </a:r>
            <a:r>
              <a:rPr lang="kk-KZ" sz="28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=6,02*10</a:t>
            </a:r>
            <a:r>
              <a:rPr lang="kk-KZ" sz="2800" baseline="300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моль</a:t>
            </a:r>
            <a:r>
              <a:rPr lang="kk-KZ" sz="28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3000372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(k=1,38*10</a:t>
            </a:r>
            <a:r>
              <a:rPr lang="kk-KZ" sz="2800" baseline="30000" dirty="0" smtClean="0">
                <a:latin typeface="Times New Roman" pitchFamily="18" charset="0"/>
                <a:cs typeface="Times New Roman" pitchFamily="18" charset="0"/>
              </a:rPr>
              <a:t>-23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Дж/К)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3429000"/>
            <a:ext cx="357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=8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,31 Дж/(моль*К)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3857628"/>
            <a:ext cx="357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=9,65*10</a:t>
            </a:r>
            <a:r>
              <a:rPr lang="kk-KZ" sz="28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Кл/моль)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7818" y="4286256"/>
            <a:ext cx="3500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=6,626*10</a:t>
            </a:r>
            <a:r>
              <a:rPr lang="kk-KZ" sz="2800" baseline="30000" dirty="0" smtClean="0">
                <a:latin typeface="Times New Roman" pitchFamily="18" charset="0"/>
                <a:cs typeface="Times New Roman" pitchFamily="18" charset="0"/>
              </a:rPr>
              <a:t>-34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Дж*с)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7818" y="4786322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(R=1,097*10</a:t>
            </a:r>
            <a:r>
              <a:rPr lang="kk-KZ" sz="2800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м</a:t>
            </a:r>
            <a:r>
              <a:rPr lang="kk-KZ" sz="28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7818" y="5143512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(ε</a:t>
            </a:r>
            <a:r>
              <a:rPr lang="kk-KZ" sz="2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=8,85*10</a:t>
            </a:r>
            <a:r>
              <a:rPr lang="kk-KZ" sz="2800" baseline="30000" dirty="0" smtClean="0">
                <a:latin typeface="Times New Roman" pitchFamily="18" charset="0"/>
                <a:cs typeface="Times New Roman" pitchFamily="18" charset="0"/>
              </a:rPr>
              <a:t>-12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Ф/м)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7818" y="5715016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(е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1,6*10</a:t>
            </a:r>
            <a:r>
              <a:rPr lang="kk-KZ" sz="2800" baseline="30000" dirty="0" smtClean="0">
                <a:latin typeface="Times New Roman" pitchFamily="18" charset="0"/>
                <a:cs typeface="Times New Roman" pitchFamily="18" charset="0"/>
              </a:rPr>
              <a:t>-19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Кл)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4942" y="157161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(с=3*10</a:t>
            </a:r>
            <a:r>
              <a:rPr lang="kk-KZ" sz="2800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м/с)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 rot="20802760">
            <a:off x="1129305" y="1247236"/>
            <a:ext cx="7558004" cy="37290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kern="10" dirty="0" smtClean="0">
                <a:ln w="381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3" dist="53882" dir="13500000">
                    <a:srgbClr val="C0C0C0"/>
                  </a:prstShdw>
                </a:effectLst>
                <a:latin typeface="KZ Cooper"/>
              </a:rPr>
              <a:t>Шығармашылық</a:t>
            </a:r>
          </a:p>
          <a:p>
            <a:pPr algn="ctr"/>
            <a:r>
              <a:rPr lang="kk-KZ" sz="3600" kern="10" dirty="0" smtClean="0">
                <a:ln w="381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3" dist="53882" dir="13500000">
                    <a:srgbClr val="C0C0C0"/>
                  </a:prstShdw>
                </a:effectLst>
                <a:latin typeface="KZ Cooper"/>
              </a:rPr>
              <a:t>жұмыс</a:t>
            </a:r>
            <a:endParaRPr lang="ru-RU" sz="3600" kern="10" dirty="0">
              <a:ln w="38100">
                <a:solidFill>
                  <a:srgbClr val="EAEAEA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prstShdw prst="shdw13" dist="53882" dir="13500000">
                  <a:srgbClr val="C0C0C0"/>
                </a:prstShdw>
              </a:effectLst>
              <a:latin typeface="KZ Cooper"/>
            </a:endParaRP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857628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5730875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025" y="31242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845175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8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30875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5845175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142984"/>
            <a:ext cx="748634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Зертханалық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жұмыс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2786058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28604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3286124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4714884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4285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78632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 rot="20743002">
            <a:off x="986257" y="1777195"/>
            <a:ext cx="7760773" cy="19573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32"/>
              </a:avLst>
            </a:prstTxWarp>
          </a:bodyPr>
          <a:lstStyle/>
          <a:p>
            <a:pPr algn="ctr"/>
            <a:r>
              <a:rPr lang="ru-RU" sz="3600" b="1" kern="10" dirty="0" err="1">
                <a:ln w="381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/>
                  </a:prstShdw>
                </a:effectLst>
                <a:latin typeface="Times New Roman" pitchFamily="18" charset="0"/>
                <a:cs typeface="Times New Roman" pitchFamily="18" charset="0"/>
              </a:rPr>
              <a:t>Құттықтаймыз</a:t>
            </a:r>
            <a:r>
              <a:rPr lang="ru-RU" sz="3600" b="1" kern="10" dirty="0" err="1">
                <a:ln w="381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C0C0C0"/>
                  </a:prstShdw>
                </a:effectLst>
                <a:latin typeface="KZ Cooper"/>
              </a:rPr>
              <a:t>!</a:t>
            </a:r>
            <a:endParaRPr lang="ru-RU" sz="3600" b="1" kern="10" dirty="0">
              <a:ln w="381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C0C0C0"/>
                </a:prstShdw>
              </a:effectLst>
              <a:latin typeface="KZ Cooper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9887" y="300037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92867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29132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3929066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285728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9887" y="21429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4357694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5429264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78619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845175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5357826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30" y="5286388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2" name="Picture 18" descr="Stars 191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500570"/>
            <a:ext cx="2019300" cy="2133600"/>
          </a:xfrm>
          <a:prstGeom prst="rect">
            <a:avLst/>
          </a:prstGeom>
          <a:noFill/>
        </p:spPr>
      </p:pic>
      <p:pic>
        <p:nvPicPr>
          <p:cNvPr id="36883" name="Picture 5" descr="звезды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428604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4" name="Picture 6" descr="звезды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5" name="Picture 7" descr="звезды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30" y="314324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6" name="Picture 8" descr="звезды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214422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7" name="Picture 9" descr="звезды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звезды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429132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звезды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85776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7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5644 C 0.05122 -0.16308 0.09462 -0.26949 0.1309 -0.25445 C 0.16667 -0.23965 0.19497 0.05251 0.22396 0.03261 C 0.25365 0.01272 0.27691 -0.34698 0.30781 -0.37197 C 0.33889 -0.39672 0.37969 -0.12422 0.4125 -0.11728 C 0.44445 -0.10988 0.46875 -0.32061 0.50417 -0.32732 C 0.53872 -0.3338 0.57986 -0.24613 0.6217 -0.15776 " pathEditMode="relative" rAng="0" ptsTypes="aaaaaaA">
                                      <p:cBhvr>
                                        <p:cTn id="102" dur="5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0" y="-1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АТАЛИ - РАДУЖНЫЙ МИР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72" b="-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786710" y="1000108"/>
            <a:ext cx="1085850" cy="1524000"/>
            <a:chOff x="4896" y="912"/>
            <a:chExt cx="684" cy="960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 flipH="1">
              <a:off x="4896" y="1248"/>
              <a:ext cx="672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WordArt 7"/>
            <p:cNvSpPr>
              <a:spLocks noChangeArrowheads="1" noChangeShapeType="1" noTextEdit="1"/>
            </p:cNvSpPr>
            <p:nvPr/>
          </p:nvSpPr>
          <p:spPr bwMode="auto">
            <a:xfrm>
              <a:off x="5424" y="912"/>
              <a:ext cx="156" cy="2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57158" y="571480"/>
            <a:ext cx="1785938" cy="523875"/>
            <a:chOff x="528" y="720"/>
            <a:chExt cx="1125" cy="330"/>
          </a:xfrm>
        </p:grpSpPr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720" y="912"/>
              <a:ext cx="933" cy="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528" y="720"/>
              <a:ext cx="14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4572000" y="5105400"/>
            <a:ext cx="2057400" cy="1066800"/>
            <a:chOff x="2832" y="3216"/>
            <a:chExt cx="1344" cy="672"/>
          </a:xfrm>
        </p:grpSpPr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>
              <a:off x="2832" y="3312"/>
              <a:ext cx="120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032" y="3216"/>
              <a:ext cx="14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304800" y="3276600"/>
            <a:ext cx="304800" cy="1828800"/>
            <a:chOff x="192" y="2064"/>
            <a:chExt cx="192" cy="1152"/>
          </a:xfrm>
        </p:grpSpPr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240" y="2352"/>
              <a:ext cx="144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92" y="2064"/>
              <a:ext cx="120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6572264" y="571480"/>
            <a:ext cx="1066800" cy="1371600"/>
            <a:chOff x="5088" y="1728"/>
            <a:chExt cx="528" cy="1056"/>
          </a:xfrm>
        </p:grpSpPr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H="1">
              <a:off x="5088" y="2016"/>
              <a:ext cx="52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5472" y="1728"/>
              <a:ext cx="14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imes New Roman"/>
                  <a:cs typeface="Times New Roman"/>
                </a:rPr>
                <a:t>5</a:t>
              </a:r>
            </a:p>
          </p:txBody>
        </p:sp>
      </p:grpSp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7858148" y="3143248"/>
            <a:ext cx="1143000" cy="1143000"/>
            <a:chOff x="4080" y="672"/>
            <a:chExt cx="720" cy="720"/>
          </a:xfrm>
        </p:grpSpPr>
        <p:sp>
          <p:nvSpPr>
            <p:cNvPr id="20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4656" y="672"/>
              <a:ext cx="14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imes New Roman"/>
                  <a:cs typeface="Times New Roman"/>
                </a:rPr>
                <a:t>6</a:t>
              </a: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 flipH="1">
              <a:off x="4080" y="816"/>
              <a:ext cx="624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23"/>
          <p:cNvGrpSpPr>
            <a:grpSpLocks/>
          </p:cNvGrpSpPr>
          <p:nvPr/>
        </p:nvGrpSpPr>
        <p:grpSpPr bwMode="auto">
          <a:xfrm>
            <a:off x="5572132" y="357166"/>
            <a:ext cx="1066800" cy="800096"/>
            <a:chOff x="5088" y="1728"/>
            <a:chExt cx="528" cy="1056"/>
          </a:xfrm>
        </p:grpSpPr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H="1">
              <a:off x="5088" y="2011"/>
              <a:ext cx="354" cy="7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5472" y="1728"/>
              <a:ext cx="14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k-KZ" sz="3600" kern="10" dirty="0" smtClean="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imes New Roman"/>
                  <a:cs typeface="Times New Roman"/>
                </a:rPr>
                <a:t>7</a:t>
              </a:r>
              <a:endParaRPr lang="ru-RU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6858016" y="2143116"/>
            <a:ext cx="2066932" cy="1928826"/>
            <a:chOff x="5088" y="1728"/>
            <a:chExt cx="528" cy="1056"/>
          </a:xfrm>
        </p:grpSpPr>
        <p:sp>
          <p:nvSpPr>
            <p:cNvPr id="28" name="Line 20"/>
            <p:cNvSpPr>
              <a:spLocks noChangeShapeType="1"/>
            </p:cNvSpPr>
            <p:nvPr/>
          </p:nvSpPr>
          <p:spPr bwMode="auto">
            <a:xfrm flipH="1">
              <a:off x="5088" y="2016"/>
              <a:ext cx="52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5544" y="1728"/>
              <a:ext cx="72" cy="2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k-KZ" sz="3600" kern="10" dirty="0" smtClean="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imes New Roman"/>
                  <a:cs typeface="Times New Roman"/>
                </a:rPr>
                <a:t>8</a:t>
              </a:r>
              <a:endParaRPr lang="ru-RU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5643570" y="714356"/>
            <a:ext cx="2924188" cy="3286148"/>
            <a:chOff x="5088" y="1728"/>
            <a:chExt cx="528" cy="1056"/>
          </a:xfrm>
        </p:grpSpPr>
        <p:sp>
          <p:nvSpPr>
            <p:cNvPr id="31" name="Line 20"/>
            <p:cNvSpPr>
              <a:spLocks noChangeShapeType="1"/>
            </p:cNvSpPr>
            <p:nvPr/>
          </p:nvSpPr>
          <p:spPr bwMode="auto">
            <a:xfrm flipH="1">
              <a:off x="5088" y="1889"/>
              <a:ext cx="490" cy="8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5565" y="1728"/>
              <a:ext cx="51" cy="1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k-KZ" sz="3600" kern="10" dirty="0" smtClean="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imes New Roman"/>
                  <a:cs typeface="Times New Roman"/>
                </a:rPr>
                <a:t>9</a:t>
              </a:r>
              <a:endParaRPr lang="ru-RU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071538" y="285728"/>
            <a:ext cx="1786081" cy="5214938"/>
            <a:chOff x="5406" y="1728"/>
            <a:chExt cx="884" cy="4015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5581" y="2058"/>
              <a:ext cx="709" cy="36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5406" y="1728"/>
              <a:ext cx="210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k-KZ" sz="3600" kern="10" dirty="0" smtClean="0"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Times New Roman"/>
                  <a:cs typeface="Times New Roman"/>
                </a:rPr>
                <a:t>10</a:t>
              </a:r>
              <a:endParaRPr lang="ru-RU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74000"/>
              </a:srgbClr>
            </a:gs>
            <a:gs pos="0">
              <a:srgbClr val="92D050">
                <a:alpha val="74000"/>
              </a:srgbClr>
            </a:gs>
            <a:gs pos="74000">
              <a:srgbClr val="92D050">
                <a:alpha val="74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928669"/>
          </a:xfrm>
        </p:spPr>
        <p:txBody>
          <a:bodyPr>
            <a:normAutofit fontScale="90000"/>
          </a:bodyPr>
          <a:lstStyle/>
          <a:p>
            <a:r>
              <a:rPr lang="kk-KZ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Сәйкесін тап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857232"/>
          <a:ext cx="8572560" cy="5715039"/>
        </p:xfrm>
        <a:graphic>
          <a:graphicData uri="http://schemas.openxmlformats.org/drawingml/2006/table">
            <a:tbl>
              <a:tblPr/>
              <a:tblGrid>
                <a:gridCol w="4066580"/>
                <a:gridCol w="4505980"/>
              </a:tblGrid>
              <a:tr h="621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Физикалық шама</a:t>
                      </a:r>
                      <a:endParaRPr lang="ru-RU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Өлшем бірлігі</a:t>
                      </a:r>
                      <a:endParaRPr lang="ru-RU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υ</a:t>
                      </a:r>
                      <a:endParaRPr lang="ru-RU" sz="3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</a:t>
                      </a:r>
                      <a:endParaRPr lang="ru-RU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ru-RU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ru-RU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ρ</a:t>
                      </a:r>
                      <a:endParaRPr lang="ru-RU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Кг/м</a:t>
                      </a:r>
                      <a:r>
                        <a:rPr lang="kk-KZ" sz="3600" baseline="30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ru-RU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кг</a:t>
                      </a:r>
                      <a:endParaRPr lang="ru-RU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ru-RU" sz="3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м/с</a:t>
                      </a:r>
                      <a:endParaRPr lang="ru-RU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ru-RU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3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kk-KZ" sz="3600" baseline="300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025" y="1714488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496" y="3143248"/>
            <a:ext cx="115411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58" y="542926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звезды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21429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72074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286256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71678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857496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28604"/>
            <a:ext cx="115411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858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428604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42900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845175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92867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30875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845175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7244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звезды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3337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звезды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звезды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7647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звезды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6841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звезды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1287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42844" y="2000240"/>
            <a:ext cx="792958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Санау</a:t>
            </a:r>
          </a:p>
          <a:p>
            <a:pPr algn="ctr"/>
            <a:r>
              <a:rPr lang="kk-KZ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жүйесі</a:t>
            </a:r>
            <a:endParaRPr lang="ru-RU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57161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3071810"/>
            <a:ext cx="145706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40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574" y="172401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500042"/>
            <a:ext cx="8929718" cy="6357958"/>
          </a:xfrm>
        </p:spPr>
        <p:txBody>
          <a:bodyPr>
            <a:noAutofit/>
          </a:bodyPr>
          <a:lstStyle/>
          <a:p>
            <a:pPr marL="514350" lvl="0" indent="-514350" algn="l"/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1. 29</a:t>
            </a:r>
            <a:r>
              <a:rPr lang="kk-KZ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 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екілік санау жүйесіне ауыстырыңыз.    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0" indent="-1371600" algn="l"/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2. 1101101</a:t>
            </a:r>
            <a:r>
              <a:rPr lang="kk-KZ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   1110111</a:t>
            </a:r>
            <a:r>
              <a:rPr lang="kk-KZ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–сандарын ондық жүйеге ауыстырыңыз. 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0" indent="-1371600" algn="l"/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3Е5А1</a:t>
            </a:r>
            <a:r>
              <a:rPr lang="kk-KZ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санын ондық жүйеге  айналдыру жолын көрсету керек. 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indent="-1371600" algn="l"/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4. 0,625</a:t>
            </a:r>
            <a:r>
              <a:rPr lang="kk-KZ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- ондық бөлшегін екілік  санау жүйесіне  ауыстырыңыз.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0" indent="-1371600" algn="l"/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5. 1011</a:t>
            </a:r>
            <a:r>
              <a:rPr lang="kk-KZ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он  алтылық санау жүйесіне  ауыстырыңыз.  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0" indent="-1371600" algn="l"/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6. 101</a:t>
            </a:r>
            <a:r>
              <a:rPr lang="kk-KZ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+011</a:t>
            </a:r>
            <a:r>
              <a:rPr lang="kk-KZ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сандарын қосып,  нәтижені  ондық жүйеге айналдыр.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0" indent="-1371600" algn="l"/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8. 1010</a:t>
            </a:r>
            <a:r>
              <a:rPr lang="kk-KZ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101</a:t>
            </a:r>
            <a:r>
              <a:rPr lang="kk-KZ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–екілік сандарының  айырмасын тап.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913822">
            <a:off x="714348" y="1714488"/>
            <a:ext cx="792961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ФОРМУЛАЛАР </a:t>
            </a:r>
          </a:p>
          <a:p>
            <a:pPr algn="ctr"/>
            <a:r>
              <a:rPr lang="kk-KZ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ЕЛІНДЕ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42852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71488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5000636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2860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2857496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166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521495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85723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9887" y="4857760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571744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9887" y="857232"/>
            <a:ext cx="11541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звезды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185736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звезды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4000504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звезды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5500702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звезды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64305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30" name="Формула" r:id="rId3" imgW="114151" imgH="215619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57224" y="714356"/>
          <a:ext cx="7072362" cy="5500726"/>
        </p:xfrm>
        <a:graphic>
          <a:graphicData uri="http://schemas.openxmlformats.org/presentationml/2006/ole">
            <p:oleObj spid="_x0000_s1031" name="Формула" r:id="rId4" imgW="418918" imgH="393529" progId="Equation.3">
              <p:embed/>
            </p:oleObj>
          </a:graphicData>
        </a:graphic>
      </p:graphicFrame>
      <p:pic>
        <p:nvPicPr>
          <p:cNvPr id="5" name="Picture 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61851">
            <a:off x="842206" y="129301"/>
            <a:ext cx="1857388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61851">
            <a:off x="6628683" y="4369647"/>
            <a:ext cx="1857388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96" y="2143116"/>
            <a:ext cx="115411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5286388"/>
            <a:ext cx="115411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1142984"/>
            <a:ext cx="115411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500042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4357694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14509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звезды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00372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звезды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500306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звезды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62" y="57148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звезды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485776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736</TotalTime>
  <Words>912</Words>
  <Application>Microsoft Office PowerPoint</Application>
  <PresentationFormat>Экран (4:3)</PresentationFormat>
  <Paragraphs>242</Paragraphs>
  <Slides>37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Сәйкесін тап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Амангелдi</cp:lastModifiedBy>
  <cp:revision>87</cp:revision>
  <dcterms:created xsi:type="dcterms:W3CDTF">2011-02-08T16:13:38Z</dcterms:created>
  <dcterms:modified xsi:type="dcterms:W3CDTF">2014-04-17T16:20:56Z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1084937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