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62" r:id="rId5"/>
    <p:sldId id="259" r:id="rId6"/>
    <p:sldId id="26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60"/>
  </p:normalViewPr>
  <p:slideViewPr>
    <p:cSldViewPr>
      <p:cViewPr varScale="1">
        <p:scale>
          <a:sx n="69" d="100"/>
          <a:sy n="69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ipple dir="lu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ipple dir="lu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ipple dir="lu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ipple dir="lu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ipple dir="lu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04.05.2014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ipple dir="lu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04.05.2014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ipple dir="lu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04.05.2014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ipple dir="lu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04.05.2014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ipple dir="lu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04.05.2014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ipple dir="lu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04.05.2014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ipple dir="lu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>
        <p14:ripple dir="lu"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1%D1%83%D0%BC%D1%87%D0%B0%D1%82%D1%8B%D0%B5" TargetMode="External"/><Relationship Id="rId2" Type="http://schemas.openxmlformats.org/officeDocument/2006/relationships/hyperlink" Target="http://ru.wikipedia.org/wiki/%D0%9C%D0%BB%D0%B5%D0%BA%D0%BE%D0%BF%D0%B8%D1%82%D0%B0%D1%8E%D1%89%D0%B8%D0%B5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ru.wikipedia.org/wiki/%D0%9D%D0%BE%D0%B2%D0%B0%D1%8F_%D0%93%D0%B2%D0%B8%D0%BD%D0%B5%D1%8F" TargetMode="External"/><Relationship Id="rId4" Type="http://schemas.openxmlformats.org/officeDocument/2006/relationships/hyperlink" Target="http://ru.wikipedia.org/wiki/%D0%90%D0%B2%D1%81%D1%82%D1%80%D0%B0%D0%BB%D0%B8%D1%8F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9A%D0%B5%D0%BD%D0%B3%D1%83%D1%80%D1%83" TargetMode="External"/><Relationship Id="rId2" Type="http://schemas.openxmlformats.org/officeDocument/2006/relationships/hyperlink" Target="http://ru.wikipedia.org/wiki/%D0%94%D0%B2%D1%83%D1%80%D0%B5%D0%B7%D1%86%D0%BE%D0%B2%D1%8B%D0%B5_%D1%81%D1%83%D0%BC%D1%87%D0%B0%D1%82%D1%8B%D0%B5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ru.wikipedia.org/wiki/%D0%A1%D1%83%D0%BC%D1%87%D0%B0%D1%82%D1%8B%D0%B5" TargetMode="External"/><Relationship Id="rId4" Type="http://schemas.openxmlformats.org/officeDocument/2006/relationships/hyperlink" Target="http://ru.wikipedia.org/wiki/%D0%92%D0%BE%D0%BC%D0%B1%D0%B0%D1%82%D1%8B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783232" y="-459432"/>
            <a:ext cx="8908667" cy="2400796"/>
          </a:xfrm>
        </p:spPr>
        <p:txBody>
          <a:bodyPr>
            <a:noAutofit/>
          </a:bodyPr>
          <a:lstStyle/>
          <a:p>
            <a:r>
              <a:rPr lang="ru-RU" sz="7200" dirty="0" smtClean="0">
                <a:solidFill>
                  <a:srgbClr val="FF0000"/>
                </a:solidFill>
              </a:rPr>
              <a:t>Бандикуты.</a:t>
            </a:r>
            <a:endParaRPr lang="ru-RU" sz="72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zoo-yo.ru/upload/iblock/1e4/1e42f100dbdf4e0e8efb89fa79ce55b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751406"/>
            <a:ext cx="5011316" cy="3314628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6350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30957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ipple dir="l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16005" y="562472"/>
            <a:ext cx="4968552" cy="6295528"/>
          </a:xfrm>
          <a:effectLst>
            <a:softEdge rad="127000"/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endParaRPr lang="ru-RU" b="1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Бандикуты, </a:t>
            </a:r>
            <a:r>
              <a:rPr lang="ru-RU" b="1" dirty="0">
                <a:solidFill>
                  <a:srgbClr val="002060"/>
                </a:solidFill>
              </a:rPr>
              <a:t>или сумчатые </a:t>
            </a:r>
            <a:r>
              <a:rPr lang="ru-RU" b="1" dirty="0" smtClean="0">
                <a:solidFill>
                  <a:srgbClr val="002060"/>
                </a:solidFill>
              </a:rPr>
              <a:t>барсуки— </a:t>
            </a:r>
            <a:r>
              <a:rPr lang="ru-RU" b="1" dirty="0">
                <a:solidFill>
                  <a:srgbClr val="002060"/>
                </a:solidFill>
              </a:rPr>
              <a:t>отряд </a:t>
            </a:r>
            <a:r>
              <a:rPr lang="ru-RU" b="1" dirty="0">
                <a:solidFill>
                  <a:srgbClr val="002060"/>
                </a:solidFill>
                <a:hlinkClick r:id="rId2" tooltip="Млекопитающие"/>
              </a:rPr>
              <a:t>млекопитающих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инфракласса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  <a:hlinkClick r:id="rId3" tooltip="Сумчатые"/>
              </a:rPr>
              <a:t>сумчатых</a:t>
            </a:r>
            <a:r>
              <a:rPr lang="ru-RU" b="1" dirty="0">
                <a:solidFill>
                  <a:srgbClr val="002060"/>
                </a:solidFill>
              </a:rPr>
              <a:t>, обитающих в </a:t>
            </a:r>
            <a:r>
              <a:rPr lang="ru-RU" b="1" dirty="0">
                <a:solidFill>
                  <a:srgbClr val="002060"/>
                </a:solidFill>
                <a:hlinkClick r:id="rId4" tooltip="Австралия"/>
              </a:rPr>
              <a:t>Австралии</a:t>
            </a:r>
            <a:r>
              <a:rPr lang="ru-RU" b="1" dirty="0">
                <a:solidFill>
                  <a:srgbClr val="002060"/>
                </a:solidFill>
              </a:rPr>
              <a:t> и на </a:t>
            </a:r>
            <a:r>
              <a:rPr lang="ru-RU" b="1" dirty="0">
                <a:solidFill>
                  <a:srgbClr val="002060"/>
                </a:solidFill>
                <a:hlinkClick r:id="rId5" tooltip="Новая Гвинея"/>
              </a:rPr>
              <a:t>Новой Гвинее</a:t>
            </a:r>
            <a:r>
              <a:rPr lang="ru-RU" b="1" dirty="0">
                <a:solidFill>
                  <a:srgbClr val="002060"/>
                </a:solidFill>
              </a:rPr>
              <a:t>.</a:t>
            </a:r>
          </a:p>
          <a:p>
            <a:r>
              <a:rPr lang="ru-RU" b="1" dirty="0">
                <a:solidFill>
                  <a:srgbClr val="002060"/>
                </a:solidFill>
              </a:rPr>
              <a:t>Это наземные зверьки небольшого </a:t>
            </a:r>
            <a:r>
              <a:rPr lang="ru-RU" b="1" dirty="0">
                <a:solidFill>
                  <a:srgbClr val="002060"/>
                </a:solidFill>
              </a:rPr>
              <a:t>р</a:t>
            </a:r>
            <a:r>
              <a:rPr lang="ru-RU" b="1" dirty="0" smtClean="0">
                <a:solidFill>
                  <a:srgbClr val="002060"/>
                </a:solidFill>
              </a:rPr>
              <a:t>азмера</a:t>
            </a:r>
            <a:r>
              <a:rPr lang="ru-RU" b="1" dirty="0">
                <a:solidFill>
                  <a:srgbClr val="002060"/>
                </a:solidFill>
              </a:rPr>
              <a:t>, весом от 140 г до 2 кг </a:t>
            </a:r>
            <a:r>
              <a:rPr lang="ru-RU" b="1" dirty="0" smtClean="0">
                <a:solidFill>
                  <a:srgbClr val="002060"/>
                </a:solidFill>
              </a:rPr>
              <a:t>. </a:t>
            </a:r>
            <a:r>
              <a:rPr lang="ru-RU" b="1" dirty="0">
                <a:solidFill>
                  <a:srgbClr val="002060"/>
                </a:solidFill>
              </a:rPr>
              <a:t>У всех бандикутов длинная остроконечная морда и компактное туловище. Уши большие. Хвост тонкий. Задние ноги длиннее передних. Передние конечности у большинства видов приспособлены для копания, с мощными когтями на II, III и IV пальцах; I и V пальцы отсутствуют, либо малы и лишены когтей. II и III пальцы срастаются вместе, хотя и имеют раздельные когти. </a:t>
            </a:r>
            <a:endParaRPr lang="ru-RU" b="1" dirty="0" smtClean="0">
              <a:solidFill>
                <a:srgbClr val="002060"/>
              </a:solidFill>
            </a:endParaRPr>
          </a:p>
          <a:p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2050" name="Picture 2" descr="File:Bilby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17" y="2060848"/>
            <a:ext cx="3672408" cy="2894112"/>
          </a:xfrm>
          <a:prstGeom prst="rect">
            <a:avLst/>
          </a:prstGeom>
          <a:noFill/>
          <a:effectLst>
            <a:glow rad="63500">
              <a:schemeClr val="accent6">
                <a:satMod val="175000"/>
                <a:alpha val="40000"/>
              </a:schemeClr>
            </a:glow>
            <a:reflection blurRad="6350" stA="50000" endA="295" endPos="92000" dist="101600" dir="5400000" sy="-100000" algn="bl" rotWithShape="0"/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4019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ipple dir="l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043" y="620688"/>
            <a:ext cx="5040560" cy="5544616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b="1" dirty="0" err="1">
                <a:solidFill>
                  <a:srgbClr val="002060"/>
                </a:solidFill>
              </a:rPr>
              <a:t>Бандикутообразные</a:t>
            </a:r>
            <a:r>
              <a:rPr lang="ru-RU" b="1" dirty="0">
                <a:solidFill>
                  <a:srgbClr val="002060"/>
                </a:solidFill>
              </a:rPr>
              <a:t> обладают двумя чертами, которые обособляют их от остальных сумчатых:</a:t>
            </a:r>
          </a:p>
          <a:p>
            <a:r>
              <a:rPr lang="ru-RU" b="1" dirty="0">
                <a:solidFill>
                  <a:srgbClr val="002060"/>
                </a:solidFill>
              </a:rPr>
              <a:t>3 пары нижних резцов, что объединяет бандикутов с другими многорезцовыми — хищными сумчатыми.</a:t>
            </a:r>
          </a:p>
          <a:p>
            <a:r>
              <a:rPr lang="ru-RU" b="1" dirty="0" err="1">
                <a:solidFill>
                  <a:srgbClr val="002060"/>
                </a:solidFill>
              </a:rPr>
              <a:t>Синдиктилия</a:t>
            </a:r>
            <a:r>
              <a:rPr lang="ru-RU" b="1" dirty="0">
                <a:solidFill>
                  <a:srgbClr val="002060"/>
                </a:solidFill>
              </a:rPr>
              <a:t>, сращение II и III пальцев, характерное для </a:t>
            </a:r>
            <a:r>
              <a:rPr lang="ru-RU" b="1" dirty="0">
                <a:solidFill>
                  <a:srgbClr val="002060"/>
                </a:solidFill>
                <a:hlinkClick r:id="rId2" tooltip="Двурезцовые сумчатые"/>
              </a:rPr>
              <a:t>двурезцовых сумчатых</a:t>
            </a:r>
            <a:r>
              <a:rPr lang="ru-RU" b="1" dirty="0">
                <a:solidFill>
                  <a:srgbClr val="002060"/>
                </a:solidFill>
              </a:rPr>
              <a:t> (</a:t>
            </a:r>
            <a:r>
              <a:rPr lang="ru-RU" b="1" dirty="0">
                <a:solidFill>
                  <a:srgbClr val="002060"/>
                </a:solidFill>
                <a:hlinkClick r:id="rId3" tooltip="Кенгуру"/>
              </a:rPr>
              <a:t>кенгуру</a:t>
            </a:r>
            <a:r>
              <a:rPr lang="ru-RU" b="1" dirty="0">
                <a:solidFill>
                  <a:srgbClr val="002060"/>
                </a:solidFill>
              </a:rPr>
              <a:t>, </a:t>
            </a:r>
            <a:r>
              <a:rPr lang="ru-RU" b="1" dirty="0">
                <a:solidFill>
                  <a:srgbClr val="002060"/>
                </a:solidFill>
                <a:hlinkClick r:id="rId4" tooltip="Вомбаты"/>
              </a:rPr>
              <a:t>вомбатов</a:t>
            </a:r>
            <a:r>
              <a:rPr lang="ru-RU" b="1" dirty="0">
                <a:solidFill>
                  <a:srgbClr val="002060"/>
                </a:solidFill>
              </a:rPr>
              <a:t> и т. д.)</a:t>
            </a:r>
          </a:p>
          <a:p>
            <a:r>
              <a:rPr lang="ru-RU" b="1" dirty="0">
                <a:solidFill>
                  <a:srgbClr val="002060"/>
                </a:solidFill>
              </a:rPr>
              <a:t>Эволюционное развитие и связи </a:t>
            </a:r>
            <a:r>
              <a:rPr lang="ru-RU" b="1" dirty="0" err="1">
                <a:solidFill>
                  <a:srgbClr val="002060"/>
                </a:solidFill>
              </a:rPr>
              <a:t>бандикутообразных</a:t>
            </a:r>
            <a:r>
              <a:rPr lang="ru-RU" b="1" dirty="0">
                <a:solidFill>
                  <a:srgbClr val="002060"/>
                </a:solidFill>
              </a:rPr>
              <a:t> с другими группами </a:t>
            </a:r>
            <a:r>
              <a:rPr lang="ru-RU" b="1" dirty="0">
                <a:solidFill>
                  <a:srgbClr val="002060"/>
                </a:solidFill>
                <a:hlinkClick r:id="rId5" tooltip="Сумчатые"/>
              </a:rPr>
              <a:t>сумчатых</a:t>
            </a:r>
            <a:r>
              <a:rPr lang="ru-RU" b="1" dirty="0">
                <a:solidFill>
                  <a:srgbClr val="002060"/>
                </a:solidFill>
              </a:rPr>
              <a:t> пока что остаются загадкой.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Вообще </a:t>
            </a:r>
            <a:r>
              <a:rPr lang="ru-RU" b="1" dirty="0">
                <a:solidFill>
                  <a:srgbClr val="002060"/>
                </a:solidFill>
              </a:rPr>
              <a:t>бандикуты имеют в своем строении смесь признаков, характерных для хищных и травоядных сумчатых. Особенно ярко это видно на примере 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зубной системы</a:t>
            </a:r>
            <a:r>
              <a:rPr lang="ru-RU" b="1" dirty="0">
                <a:solidFill>
                  <a:srgbClr val="002060"/>
                </a:solidFill>
              </a:rPr>
              <a:t>, характеризующейся у данных зверьков </a:t>
            </a:r>
            <a:r>
              <a:rPr lang="ru-RU" b="1" dirty="0" err="1">
                <a:solidFill>
                  <a:srgbClr val="002060"/>
                </a:solidFill>
              </a:rPr>
              <a:t>многорезцовостью</a:t>
            </a:r>
            <a:r>
              <a:rPr lang="ru-RU" b="1" dirty="0" smtClean="0">
                <a:solidFill>
                  <a:srgbClr val="002060"/>
                </a:solidFill>
              </a:rPr>
              <a:t>.. </a:t>
            </a:r>
            <a:r>
              <a:rPr lang="ru-RU" b="1" dirty="0">
                <a:solidFill>
                  <a:srgbClr val="002060"/>
                </a:solidFill>
              </a:rPr>
              <a:t>Зато сросшиеся на задних конечностях второй и третий пальцы являются 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признаком травоядных</a:t>
            </a:r>
            <a:r>
              <a:rPr lang="ru-RU" b="1" dirty="0">
                <a:solidFill>
                  <a:srgbClr val="002060"/>
                </a:solidFill>
              </a:rPr>
              <a:t> сумчатых, таких как кенгуру и вомбат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3074" name="Picture 2" descr="http://ambientalistasemrede.files.wordpress.com/2012/07/bilby-pequeno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340768"/>
            <a:ext cx="4032448" cy="381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6250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ipple dir="l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63588" y="4293096"/>
            <a:ext cx="7416824" cy="3672408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Интересно, что бандикуты передвигаются прыжками, отталкиваясь сильными задними лапами и приземляясь на все четыре конечности. Передние лапы у них </a:t>
            </a:r>
            <a:r>
              <a:rPr lang="ru-RU" b="1" dirty="0" smtClean="0">
                <a:solidFill>
                  <a:srgbClr val="002060"/>
                </a:solidFill>
              </a:rPr>
              <a:t>короткие.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http://im2-tub-kz.yandex.net/i?id=141614252-71-72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548680"/>
            <a:ext cx="5616624" cy="3647159"/>
          </a:xfrm>
          <a:prstGeom prst="rect">
            <a:avLst/>
          </a:prstGeom>
          <a:noFill/>
          <a:effectLst>
            <a:glow rad="228600">
              <a:schemeClr val="accent6">
                <a:satMod val="175000"/>
                <a:alpha val="40000"/>
              </a:schemeClr>
            </a:glow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15342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ipple dir="l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0" y="2636912"/>
            <a:ext cx="4212456" cy="3489837"/>
          </a:xfrm>
        </p:spPr>
        <p:txBody>
          <a:bodyPr>
            <a:normAutofit fontScale="92500"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Питаются бандикуты и </a:t>
            </a:r>
            <a:r>
              <a:rPr lang="ru-RU" b="1" dirty="0" err="1">
                <a:solidFill>
                  <a:srgbClr val="002060"/>
                </a:solidFill>
              </a:rPr>
              <a:t>билби</a:t>
            </a:r>
            <a:r>
              <a:rPr lang="ru-RU" b="1" dirty="0">
                <a:solidFill>
                  <a:srgbClr val="002060"/>
                </a:solidFill>
              </a:rPr>
              <a:t>, в основном, насекомыми; могут есть растительную пищу и, изредка, грызунов и ящериц. Большинство видов выкапывает пищу из земли. Ведут преимущественно ночной образ жизни. Сумка хорошо развита и открывается назад.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http://50mm.ru/images/bandicoot/shor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700808"/>
            <a:ext cx="4762500" cy="4724401"/>
          </a:xfrm>
          <a:prstGeom prst="rect">
            <a:avLst/>
          </a:prstGeom>
          <a:noFill/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24782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ipple dir="l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0" y="2348880"/>
            <a:ext cx="7740848" cy="6513587"/>
          </a:xfrm>
        </p:spPr>
        <p:txBody>
          <a:bodyPr/>
          <a:lstStyle/>
          <a:p>
            <a:r>
              <a:rPr lang="ru-RU" sz="2800" b="1" dirty="0" smtClean="0"/>
              <a:t>Каких сумчатых вы знаете?</a:t>
            </a:r>
          </a:p>
          <a:p>
            <a:r>
              <a:rPr lang="ru-RU" sz="2800" b="1" dirty="0" smtClean="0"/>
              <a:t>Что их отличает от других животных?</a:t>
            </a:r>
          </a:p>
          <a:p>
            <a:r>
              <a:rPr lang="ru-RU" sz="2800" b="1" dirty="0" smtClean="0"/>
              <a:t>Где в основном они обитают?</a:t>
            </a:r>
          </a:p>
          <a:p>
            <a:r>
              <a:rPr lang="ru-RU" sz="2800" b="1" dirty="0" smtClean="0"/>
              <a:t>Какая характерная особенность двигательной системы сумчатых, в частности бандикутов?</a:t>
            </a:r>
          </a:p>
          <a:p>
            <a:r>
              <a:rPr lang="ru-RU" sz="2800" b="1" dirty="0" smtClean="0"/>
              <a:t>Что их объединяет с хищными?</a:t>
            </a:r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08280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ipple dir="l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85</TotalTime>
  <Words>315</Words>
  <Application>Microsoft Office PowerPoint</Application>
  <PresentationFormat>Экран (4:3)</PresentationFormat>
  <Paragraphs>16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Волна</vt:lpstr>
      <vt:lpstr>Бандикуты.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Бандикуты.</dc:title>
  <dc:creator>User</dc:creator>
  <cp:lastModifiedBy>User</cp:lastModifiedBy>
  <cp:revision>7</cp:revision>
  <dcterms:created xsi:type="dcterms:W3CDTF">2014-05-03T10:35:33Z</dcterms:created>
  <dcterms:modified xsi:type="dcterms:W3CDTF">2014-05-04T11:06:10Z</dcterms:modified>
</cp:coreProperties>
</file>