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  <p:sldMasterId id="2147483805" r:id="rId2"/>
    <p:sldMasterId id="2147483819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77" r:id="rId11"/>
    <p:sldId id="263" r:id="rId12"/>
    <p:sldId id="282" r:id="rId13"/>
    <p:sldId id="272" r:id="rId14"/>
    <p:sldId id="273" r:id="rId15"/>
    <p:sldId id="265" r:id="rId16"/>
    <p:sldId id="283" r:id="rId17"/>
    <p:sldId id="27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hite b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55850"/>
            <a:ext cx="7623810" cy="162306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vert="horz" lIns="0" tIns="0" rIns="0" bIns="0" rtlCol="0"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  <a:defRPr lang="en-US" sz="6500" b="0" i="1" kern="1200" baseline="0" dirty="0" smtClean="0">
                <a:ln>
                  <a:solidFill>
                    <a:schemeClr val="tx1">
                      <a:alpha val="21000"/>
                    </a:schemeClr>
                  </a:solidFill>
                </a:ln>
                <a:gradFill>
                  <a:gsLst>
                    <a:gs pos="6000">
                      <a:schemeClr val="accent4">
                        <a:lumMod val="75000"/>
                      </a:schemeClr>
                    </a:gs>
                    <a:gs pos="50000">
                      <a:schemeClr val="accent4">
                        <a:lumMod val="50000"/>
                      </a:schemeClr>
                    </a:gs>
                    <a:gs pos="100000">
                      <a:schemeClr val="bg2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>
                  <a:outerShdw blurRad="139700" dir="16200000" rotWithShape="0">
                    <a:schemeClr val="tx1">
                      <a:alpha val="34000"/>
                    </a:schemeClr>
                  </a:outerShdw>
                </a:effectLst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04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C:\Users\malves\AppData\Local\Microsoft\Windows\Temporary Internet Files\Content.IE5\983P2027\00438764[1]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0" b="100000" l="81" r="99758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124"/>
          <a:stretch/>
        </p:blipFill>
        <p:spPr bwMode="auto">
          <a:xfrm>
            <a:off x="0" y="0"/>
            <a:ext cx="9144000" cy="4583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1173" y="2652940"/>
            <a:ext cx="4067175" cy="14700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1984" y="4583586"/>
            <a:ext cx="3381376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/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F416CD-67A3-4CF0-A210-F6AF31AC147F}" type="datetimeFigureOut">
              <a:rPr lang="en-US" smtClean="0"/>
              <a:pPr/>
              <a:t>8/28/2014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/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F416CD-67A3-4CF0-A210-F6AF31AC147F}" type="datetimeFigureOut">
              <a:rPr lang="en-US" smtClean="0"/>
              <a:pPr/>
              <a:t>8/28/2014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F416CD-67A3-4CF0-A210-F6AF31AC147F}" type="datetimeFigureOut">
              <a:rPr lang="en-US" smtClean="0"/>
              <a:pPr/>
              <a:t>8/28/2014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/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eaLnBrk="1" latinLnBrk="0" hangingPunct="1"/>
            <a:fld id="{C3F416CD-67A3-4CF0-A210-F6AF31AC147F}" type="datetimeFigureOut">
              <a:rPr lang="en-US" smtClean="0"/>
              <a:pPr algn="l" eaLnBrk="1" latinLnBrk="0" hangingPunct="1"/>
              <a:t>8/28/2014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‹#›</a:t>
            </a:fld>
            <a:endParaRPr kumimoji="0" lang="en-US"/>
          </a:p>
        </p:txBody>
      </p:sp>
    </p:spTree>
    <p:extLst/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F416CD-67A3-4CF0-A210-F6AF31AC147F}" type="datetimeFigureOut">
              <a:rPr lang="en-US" smtClean="0"/>
              <a:pPr/>
              <a:t>8/28/2014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/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hite b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55850"/>
            <a:ext cx="7623810" cy="162306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vert="horz" lIns="0" tIns="0" rIns="0" bIns="0" rtlCol="0"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  <a:defRPr lang="en-US" sz="6500" b="0" i="1" kern="1200" baseline="0" dirty="0" smtClean="0">
                <a:ln>
                  <a:solidFill>
                    <a:schemeClr val="tx1">
                      <a:alpha val="21000"/>
                    </a:schemeClr>
                  </a:solidFill>
                </a:ln>
                <a:gradFill>
                  <a:gsLst>
                    <a:gs pos="6000">
                      <a:schemeClr val="accent4">
                        <a:lumMod val="75000"/>
                      </a:schemeClr>
                    </a:gs>
                    <a:gs pos="50000">
                      <a:schemeClr val="accent4">
                        <a:lumMod val="50000"/>
                      </a:schemeClr>
                    </a:gs>
                    <a:gs pos="100000">
                      <a:schemeClr val="bg2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>
                  <a:outerShdw blurRad="139700" dir="16200000" rotWithShape="0">
                    <a:schemeClr val="tx1">
                      <a:alpha val="34000"/>
                    </a:schemeClr>
                  </a:outerShdw>
                </a:effectLst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F416CD-67A3-4CF0-A210-F6AF31AC147F}" type="datetimeFigureOut">
              <a:rPr lang="en-US" smtClean="0"/>
              <a:pPr/>
              <a:t>8/28/2014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F416CD-67A3-4CF0-A210-F6AF31AC147F}" type="datetimeFigureOut">
              <a:rPr lang="en-US" smtClean="0"/>
              <a:pPr/>
              <a:t>8/28/2014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F416CD-67A3-4CF0-A210-F6AF31AC147F}" type="datetimeFigureOut">
              <a:rPr lang="en-US" smtClean="0"/>
              <a:pPr/>
              <a:t>8/28/2014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F416CD-67A3-4CF0-A210-F6AF31AC147F}" type="datetimeFigureOut">
              <a:rPr lang="en-US" smtClean="0"/>
              <a:pPr/>
              <a:t>8/28/2014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F416CD-67A3-4CF0-A210-F6AF31AC147F}" type="datetimeFigureOut">
              <a:rPr lang="en-US" smtClean="0"/>
              <a:pPr/>
              <a:t>8/28/2014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1" y="175780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pic>
        <p:nvPicPr>
          <p:cNvPr id="4" name="Рисунок 3" descr="bottombar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6299337"/>
            <a:ext cx="9144000" cy="55707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0" cap="none" spc="-150" dirty="0">
          <a:ln w="3175">
            <a:noFill/>
          </a:ln>
          <a:solidFill>
            <a:srgbClr val="005825"/>
          </a:solidFill>
          <a:effectLst/>
          <a:latin typeface="+mj-lt"/>
          <a:ea typeface="+mn-ea"/>
          <a:cs typeface="Arial" pitchFamily="34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4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0" cap="none" spc="-150" dirty="0">
          <a:ln w="3175">
            <a:noFill/>
          </a:ln>
          <a:solidFill>
            <a:srgbClr val="005825"/>
          </a:solidFill>
          <a:effectLst/>
          <a:latin typeface="+mj-lt"/>
          <a:ea typeface="+mn-ea"/>
          <a:cs typeface="Arial" pitchFamily="34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9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C:\Users\malves\AppData\Local\Microsoft\Windows\Temporary Internet Files\Content.IE5\983P2027\00438764[1].jpg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0" b="99733" l="0" r="100000"/>
                    </a14:imgEffect>
                    <a14:imgEffect>
                      <a14:colorTemperature colorTemp="47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991304">
            <a:off x="-165195" y="413898"/>
            <a:ext cx="9691334" cy="5107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/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85728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ru-RU" sz="72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ДОКЛАД</a:t>
            </a:r>
            <a:endParaRPr lang="ru-RU" sz="7200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1785926"/>
            <a:ext cx="8001982" cy="2621434"/>
          </a:xfrm>
        </p:spPr>
        <p:txBody>
          <a:bodyPr>
            <a:normAutofit/>
          </a:bodyPr>
          <a:lstStyle/>
          <a:p>
            <a:pPr algn="just"/>
            <a:r>
              <a:rPr lang="ru-RU" sz="4800" b="1" dirty="0" smtClean="0"/>
              <a:t> </a:t>
            </a:r>
            <a:r>
              <a:rPr lang="ru-RU" sz="4800" b="1" dirty="0" smtClean="0">
                <a:solidFill>
                  <a:schemeClr val="tx1"/>
                </a:solidFill>
              </a:rPr>
              <a:t>«</a:t>
            </a:r>
            <a:r>
              <a:rPr lang="ru-RU" sz="3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Использование </a:t>
            </a:r>
            <a:r>
              <a:rPr lang="ru-RU" sz="39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межпредметных</a:t>
            </a:r>
            <a:r>
              <a:rPr lang="ru-RU" sz="3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связей </a:t>
            </a:r>
            <a:r>
              <a:rPr lang="ru-RU" sz="3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подготовке заданий типа </a:t>
            </a:r>
            <a:r>
              <a:rPr lang="en-US" sz="3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PISA</a:t>
            </a:r>
            <a:r>
              <a:rPr lang="ru-RU" sz="3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3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:\на сайт от 9В\Изображение 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3643314"/>
            <a:ext cx="4286248" cy="321468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00042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учащихся формируется интегративное мышление, которое предполагает:</a:t>
            </a:r>
          </a:p>
          <a:p>
            <a:pPr lvl="0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широту знаний учащихся;</a:t>
            </a:r>
          </a:p>
          <a:p>
            <a:pPr lvl="0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предвидение последствий принятых решений;</a:t>
            </a:r>
          </a:p>
          <a:p>
            <a:pPr lvl="0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чувство сопричастности ко всему происходящему в мире;</a:t>
            </a:r>
          </a:p>
          <a:p>
            <a:pPr lvl="0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чувство ответственности за деяния человека;</a:t>
            </a:r>
          </a:p>
          <a:p>
            <a:pPr lvl="0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привычку соизмерять воздействия на природу с возможными последствиями.</a:t>
            </a:r>
          </a:p>
          <a:p>
            <a:endParaRPr lang="ru-RU" dirty="0"/>
          </a:p>
        </p:txBody>
      </p:sp>
      <p:pic>
        <p:nvPicPr>
          <p:cNvPr id="4" name="Picture 5" descr="C:\Documents and Settings\User\Рабочий стол\P20-01-14_10.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4500570"/>
            <a:ext cx="1714511" cy="206620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000108"/>
            <a:ext cx="8229600" cy="5500726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714356"/>
            <a:ext cx="842968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Следовательно, формированием данного типа мышления можно повысить эффективность интеллектуального развития личности учащихся, обновить всю духовно-нравственную сферу личности, т.к.  в основе учебно-воспитательного процесса лежит учёт человеческого фактора, идейно-нравственный потенциал и гуманитарное содержание всех без исключения школьных предметов. Только интеграция может стать эффективным средством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гуманитаризации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образования. Реализация данных идей стимулирует новое педагогическое мышление к выходу за рамки своего предмета, расширяет кругозор и повышает культурный уровень педагога, а также помогает педагогу более эффективно решать поставленные перед ним задачи обучения.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714356"/>
            <a:ext cx="8229600" cy="564360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ЕНТ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PISA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TIMMS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</a:rPr>
              <a:t>все </a:t>
            </a:r>
            <a:r>
              <a:rPr lang="ru-RU" sz="3200" b="1" dirty="0" smtClean="0">
                <a:solidFill>
                  <a:schemeClr val="tx1"/>
                </a:solidFill>
              </a:rPr>
              <a:t>шире входят в нашу жизнь, становятся практикой сдачи выпускных и вступительных экзаменов во многие учебные заведения нашей страны, показывают уровень развития компетенций учащегося. Для успешного выполнения работы требуются прочные и устойчивые знания по предмету.</a:t>
            </a:r>
            <a:endParaRPr lang="ru-RU" sz="32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571480"/>
            <a:ext cx="8229600" cy="595472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Материал</a:t>
            </a:r>
            <a:r>
              <a:rPr lang="ru-RU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используемый в естественнонаучном разделе </a:t>
            </a:r>
            <a:r>
              <a:rPr lang="en-US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PISA</a:t>
            </a:r>
            <a:r>
              <a:rPr lang="ru-RU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по биологии включает объем, который изучается в школе в течение четырех лет (6-9 классы). Неудивительно, что часть изученных тем может быть забыта и требует повторения. Именно поэтому подготовку к международному тестированию </a:t>
            </a:r>
            <a:r>
              <a:rPr lang="en-US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Pisa</a:t>
            </a:r>
            <a:r>
              <a:rPr lang="ru-RU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необходимо начинать как можно раньше, фактически с начала изучения курса, обращая внимание на систематизацию знаний. С целью формирования научного мировоззрения учащихся большое внимание в своей работе необходимо уделить установлению и развитию </a:t>
            </a:r>
            <a:r>
              <a:rPr lang="ru-RU" sz="2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межпредметных</a:t>
            </a:r>
            <a:r>
              <a:rPr lang="ru-RU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связей в процессе всего курса обучения биологии через решение типовых задач естественнонаучного раздела </a:t>
            </a:r>
            <a:r>
              <a:rPr lang="en-US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PISA</a:t>
            </a:r>
            <a:r>
              <a:rPr lang="ru-RU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142985"/>
            <a:ext cx="8229600" cy="371477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вы считаете, в чем заключается смысловое значение интеграции предметов?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sz="44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400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285876"/>
          </a:xfrm>
        </p:spPr>
        <p:txBody>
          <a:bodyPr>
            <a:normAutofit fontScale="90000"/>
          </a:bodyPr>
          <a:lstStyle/>
          <a:p>
            <a:r>
              <a:rPr lang="ru-RU" b="0" dirty="0" smtClean="0"/>
              <a:t/>
            </a:r>
            <a:br>
              <a:rPr lang="ru-RU" b="0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85794"/>
            <a:ext cx="8229600" cy="4625989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    Интеграция</a:t>
            </a:r>
            <a:r>
              <a:rPr lang="ru-RU" b="1" dirty="0" smtClean="0">
                <a:solidFill>
                  <a:schemeClr val="tx1"/>
                </a:solidFill>
              </a:rPr>
              <a:t>, как учебная категория – это есть процесс и результат </a:t>
            </a:r>
            <a:r>
              <a:rPr lang="ru-RU" b="1" smtClean="0">
                <a:solidFill>
                  <a:schemeClr val="tx1"/>
                </a:solidFill>
              </a:rPr>
              <a:t>создания </a:t>
            </a:r>
            <a:r>
              <a:rPr lang="ru-RU" b="1" smtClean="0">
                <a:solidFill>
                  <a:schemeClr val="tx1"/>
                </a:solidFill>
              </a:rPr>
              <a:t>неразрывно связанного</a:t>
            </a:r>
            <a:r>
              <a:rPr lang="ru-RU" b="1" dirty="0" smtClean="0">
                <a:solidFill>
                  <a:schemeClr val="tx1"/>
                </a:solidFill>
              </a:rPr>
              <a:t>, единого, цельного, которая в обучении реализуется как взаимопроникновение учебных предметов друг в друга, через использование ряда сквозных идей, проходящих через различные школьные предметы, что приводит к стиранию граней между ними.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Актуальность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работы</a:t>
            </a:r>
            <a:endParaRPr lang="ru-RU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214422"/>
            <a:ext cx="8229600" cy="500066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3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Актуальность </a:t>
            </a:r>
            <a:r>
              <a:rPr lang="ru-RU" sz="3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межпредметных</a:t>
            </a:r>
            <a:r>
              <a:rPr lang="ru-RU" sz="3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связей в школьном обучении очевидна. Она обусловлена современным уровнем развития науки, на котором ярко выражена взаимосвязь общественных, естественнонаучных и технических знаний. Интеграция научных знаний, в свою очередь, предъявляет новые требования к специалистам. Возрастает роль знаний человека в области смежной со специальностью наук и умений комплексно применять их при решении различных задач.</a:t>
            </a:r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00042"/>
            <a:ext cx="8229600" cy="4525963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Практическая значимость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работы заключается в том, что сведения настоящей работы могут быть использованы учителями биологии для оптимизации учебной работы, а также при распределении заданий и нагрузок.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связи с приближением содержания учебного курса биологии к современному уровню биологической науки в дидактике биологии также усиливается внимание к установлению последовательных связей между преподаванием биологии, химии, физики и физической географии. Такие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межпредметные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связи целесообразны на всех этапах обучения биологии.</a:t>
            </a:r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428604"/>
            <a:ext cx="8382000" cy="5786478"/>
          </a:xfrm>
        </p:spPr>
        <p:txBody>
          <a:bodyPr>
            <a:normAutofit fontScale="77500" lnSpcReduction="20000"/>
          </a:bodyPr>
          <a:lstStyle/>
          <a:p>
            <a:pPr algn="ctr">
              <a:buClr>
                <a:schemeClr val="hlink"/>
              </a:buClr>
              <a:buNone/>
            </a:pPr>
            <a:endParaRPr lang="ru-RU" sz="800" b="1" dirty="0" smtClean="0">
              <a:solidFill>
                <a:srgbClr val="5A00B4"/>
              </a:solidFill>
              <a:latin typeface="Arial" charset="0"/>
            </a:endParaRPr>
          </a:p>
          <a:p>
            <a:pPr algn="ctr">
              <a:buClr>
                <a:schemeClr val="hlink"/>
              </a:buClr>
              <a:buNone/>
            </a:pPr>
            <a:endParaRPr lang="ru-RU" b="1" dirty="0">
              <a:latin typeface="Arial" charset="0"/>
            </a:endParaRPr>
          </a:p>
          <a:p>
            <a:r>
              <a:rPr lang="ru-RU" sz="3600" dirty="0" smtClean="0">
                <a:solidFill>
                  <a:schemeClr val="tx1"/>
                </a:solidFill>
              </a:rPr>
              <a:t>Осуществление </a:t>
            </a:r>
            <a:r>
              <a:rPr lang="ru-RU" sz="3600" dirty="0" err="1" smtClean="0">
                <a:solidFill>
                  <a:schemeClr val="tx1"/>
                </a:solidFill>
              </a:rPr>
              <a:t>межпредметных</a:t>
            </a:r>
            <a:r>
              <a:rPr lang="ru-RU" sz="3600" dirty="0" smtClean="0">
                <a:solidFill>
                  <a:schemeClr val="tx1"/>
                </a:solidFill>
              </a:rPr>
              <a:t> связей помогает формированию у учащихся цельного представления о явлениях природы и взаимосвязи между ними и поэтому делает знания практически более значимыми и применимыми, это помогает учащимся те знания и умения, которые они приобрели при изучении одних предметов, использовать при изучении других предметов, дает возможность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применять</a:t>
            </a:r>
            <a:r>
              <a:rPr lang="ru-RU" sz="3600" dirty="0" smtClean="0">
                <a:solidFill>
                  <a:schemeClr val="tx1"/>
                </a:solidFill>
              </a:rPr>
              <a:t> их в конкретных ситуациях, при рассмотрении частных вопросов, как в учебной, так и во внеурочной деятельности, в будущей производственной, научной и общественной жизни выпускников средней школы. 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   </a:t>
            </a:r>
            <a:endParaRPr lang="ru-RU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290"/>
            <a:ext cx="8382000" cy="528641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kk-KZ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1: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Назовите две взаимосвязанные тенденции в развитии идеи интеграции?</a:t>
            </a: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 2: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Перечислите уровни интеграции?</a:t>
            </a: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 3: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Какие Вы знаете пути интеграции?</a:t>
            </a:r>
          </a:p>
          <a:p>
            <a:pPr algn="ctr">
              <a:buClr>
                <a:schemeClr val="hlink"/>
              </a:buClr>
              <a:buNone/>
            </a:pPr>
            <a:endParaRPr lang="ru-RU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3" descr="H:\на сайт от 9В\Изображение 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1514" y="3214686"/>
            <a:ext cx="2732486" cy="364331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 </a:t>
            </a:r>
            <a:endParaRPr lang="ru-RU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28596" y="571480"/>
            <a:ext cx="8229600" cy="4525963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своём развитии  идея интеграции проходит две взаимосвязанные тенденции:</a:t>
            </a:r>
          </a:p>
          <a:p>
            <a:pPr lvl="0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координация предметных знаний;</a:t>
            </a:r>
          </a:p>
          <a:p>
            <a:pPr lvl="0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интеграция предметных знаний.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C:\Documents and Settings\User\Рабочий стол\P20-01-14_10.07[0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3000372"/>
            <a:ext cx="3071834" cy="3609405"/>
          </a:xfrm>
          <a:prstGeom prst="rect">
            <a:avLst/>
          </a:prstGeom>
          <a:noFill/>
        </p:spPr>
      </p:pic>
      <p:pic>
        <p:nvPicPr>
          <p:cNvPr id="7" name="Picture 6" descr="C:\Documents and Settings\User\Рабочий стол\P20-01-14_10.04[0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928934"/>
            <a:ext cx="2969997" cy="367341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79690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Уровни интеграции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lvl="1"/>
            <a:r>
              <a:rPr lang="ru-RU" sz="32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Начальный  </a:t>
            </a:r>
            <a:r>
              <a:rPr lang="ru-RU" sz="32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уровень</a:t>
            </a:r>
            <a:r>
              <a:rPr lang="ru-RU" sz="32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привлечение на уроки по одному предмету понятий, образов, представлений из других предметов, т. е. принцип «вторжения в другую область»</a:t>
            </a:r>
          </a:p>
          <a:p>
            <a:pPr lvl="1"/>
            <a:r>
              <a:rPr lang="ru-RU" sz="32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Более глубокий уровень</a:t>
            </a:r>
            <a:r>
              <a:rPr lang="ru-RU" sz="32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использование на уроках по разным предметам общих принципов, составляющих методологическую основу  современного естествознания</a:t>
            </a:r>
          </a:p>
          <a:p>
            <a:pPr lvl="1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Рассмотрение комплекса проблем и явлений, которые по своей сути требуют знаний из разных дисциплин.</a:t>
            </a:r>
          </a:p>
          <a:p>
            <a:pPr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/>
            </a:r>
            <a:br>
              <a:rPr lang="ru-RU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Пути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интеграции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/>
            </a:r>
            <a:br>
              <a:rPr lang="ru-RU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00034" y="1142984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lvl="2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полное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слияние предметов в едином курсе;</a:t>
            </a:r>
          </a:p>
          <a:p>
            <a:pPr lvl="2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слияние большей части учебного материала с выделением специальных глав;</a:t>
            </a:r>
          </a:p>
          <a:p>
            <a:pPr lvl="2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построение автономных блоков с самостоятельными программами.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Вместе с тем, для решения задач необходимо соблюдать ряд условий:</a:t>
            </a:r>
          </a:p>
          <a:p>
            <a:pPr lvl="0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объекты изучения родственными дисциплинами должны быть близкими и совпадать;</a:t>
            </a:r>
          </a:p>
          <a:p>
            <a:pPr lvl="0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интегрированных уроках должны использоваться одинаковые или близкие методы исследования объектов изучения;</a:t>
            </a:r>
          </a:p>
          <a:p>
            <a:pPr lvl="0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интегрированный урок должен строиться на общих закономерностях изучаемых наук</a:t>
            </a:r>
            <a:r>
              <a:rPr lang="ru-RU" b="1" dirty="0" smtClean="0">
                <a:solidFill>
                  <a:schemeClr val="tx1"/>
                </a:solidFill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Green with White Fence Segoe_TP10286746">
  <a:themeElements>
    <a:clrScheme name="White - blue accents template template">
      <a:dk1>
        <a:srgbClr val="000000"/>
      </a:dk1>
      <a:lt1>
        <a:srgbClr val="FFFFFF"/>
      </a:lt1>
      <a:dk2>
        <a:srgbClr val="1D4775"/>
      </a:dk2>
      <a:lt2>
        <a:srgbClr val="FEF194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A061C3"/>
      </a:accent6>
      <a:hlink>
        <a:srgbClr val="1D4775"/>
      </a:hlink>
      <a:folHlink>
        <a:srgbClr val="1D477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chemeClr val="tx1"/>
            </a:solidFill>
            <a:latin typeface="Trebuchet MS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TP102422542_template">
  <a:themeElements>
    <a:clrScheme name="Duarte's Five Rules">
      <a:dk1>
        <a:sysClr val="windowText" lastClr="000000"/>
      </a:dk1>
      <a:lt1>
        <a:sysClr val="window" lastClr="FFFFFF"/>
      </a:lt1>
      <a:dk2>
        <a:srgbClr val="000000"/>
      </a:dk2>
      <a:lt2>
        <a:srgbClr val="EEECE1"/>
      </a:lt2>
      <a:accent1>
        <a:srgbClr val="08CFEE"/>
      </a:accent1>
      <a:accent2>
        <a:srgbClr val="F0AA26"/>
      </a:accent2>
      <a:accent3>
        <a:srgbClr val="5DA01F"/>
      </a:accent3>
      <a:accent4>
        <a:srgbClr val="F3EACD"/>
      </a:accent4>
      <a:accent5>
        <a:srgbClr val="4BACC6"/>
      </a:accent5>
      <a:accent6>
        <a:srgbClr val="F79646"/>
      </a:accent6>
      <a:hlink>
        <a:srgbClr val="F0AA26"/>
      </a:hlink>
      <a:folHlink>
        <a:srgbClr val="08CFEE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TS010286746</Template>
  <TotalTime>399</TotalTime>
  <Words>753</Words>
  <Application>Microsoft Office PowerPoint</Application>
  <PresentationFormat>Экран (4:3)</PresentationFormat>
  <Paragraphs>53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1_Green with White Fence Segoe_TP10286746</vt:lpstr>
      <vt:lpstr>Белый текст и шрифт Courier для слайдов с кодом</vt:lpstr>
      <vt:lpstr>TP102422542_template</vt:lpstr>
      <vt:lpstr>ДОКЛАД</vt:lpstr>
      <vt:lpstr> </vt:lpstr>
      <vt:lpstr>Актуальность работы</vt:lpstr>
      <vt:lpstr>Слайд 4</vt:lpstr>
      <vt:lpstr>Слайд 5</vt:lpstr>
      <vt:lpstr>   </vt:lpstr>
      <vt:lpstr> </vt:lpstr>
      <vt:lpstr>Уровни интеграции </vt:lpstr>
      <vt:lpstr> Пути интеграции:  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ТВОРЧЕСКИЙ ОТЧЕТ</dc:title>
  <dc:creator>User</dc:creator>
  <cp:lastModifiedBy>User</cp:lastModifiedBy>
  <cp:revision>44</cp:revision>
  <dcterms:created xsi:type="dcterms:W3CDTF">2014-01-19T11:27:32Z</dcterms:created>
  <dcterms:modified xsi:type="dcterms:W3CDTF">2014-08-28T18:22:50Z</dcterms:modified>
</cp:coreProperties>
</file>