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57" r:id="rId4"/>
    <p:sldId id="269" r:id="rId5"/>
    <p:sldId id="258" r:id="rId6"/>
    <p:sldId id="259" r:id="rId7"/>
    <p:sldId id="260" r:id="rId8"/>
    <p:sldId id="261" r:id="rId9"/>
    <p:sldId id="263" r:id="rId10"/>
    <p:sldId id="262" r:id="rId11"/>
    <p:sldId id="264" r:id="rId12"/>
    <p:sldId id="265" r:id="rId13"/>
    <p:sldId id="266" r:id="rId14"/>
    <p:sldId id="267" r:id="rId15"/>
    <p:sldId id="26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0A864-571C-46DF-80E9-CD13617DAF52}" type="datetimeFigureOut">
              <a:rPr lang="ru-RU" smtClean="0"/>
              <a:pPr/>
              <a:t>18.11.2013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929B9-163D-4B9E-A4E4-8B0CAF347F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0A864-571C-46DF-80E9-CD13617DAF52}" type="datetimeFigureOut">
              <a:rPr lang="ru-RU" smtClean="0"/>
              <a:pPr/>
              <a:t>18.11.2013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929B9-163D-4B9E-A4E4-8B0CAF347F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0A864-571C-46DF-80E9-CD13617DAF52}" type="datetimeFigureOut">
              <a:rPr lang="ru-RU" smtClean="0"/>
              <a:pPr/>
              <a:t>18.11.2013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929B9-163D-4B9E-A4E4-8B0CAF347FB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0A864-571C-46DF-80E9-CD13617DAF52}" type="datetimeFigureOut">
              <a:rPr lang="ru-RU" smtClean="0"/>
              <a:pPr/>
              <a:t>18.11.2013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929B9-163D-4B9E-A4E4-8B0CAF347F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0A864-571C-46DF-80E9-CD13617DAF52}" type="datetimeFigureOut">
              <a:rPr lang="ru-RU" smtClean="0"/>
              <a:pPr/>
              <a:t>18.11.2013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929B9-163D-4B9E-A4E4-8B0CAF347F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0A864-571C-46DF-80E9-CD13617DAF52}" type="datetimeFigureOut">
              <a:rPr lang="ru-RU" smtClean="0"/>
              <a:pPr/>
              <a:t>18.11.2013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929B9-163D-4B9E-A4E4-8B0CAF347F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0A864-571C-46DF-80E9-CD13617DAF52}" type="datetimeFigureOut">
              <a:rPr lang="ru-RU" smtClean="0"/>
              <a:pPr/>
              <a:t>18.11.2013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929B9-163D-4B9E-A4E4-8B0CAF347F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0A864-571C-46DF-80E9-CD13617DAF52}" type="datetimeFigureOut">
              <a:rPr lang="ru-RU" smtClean="0"/>
              <a:pPr/>
              <a:t>18.11.2013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929B9-163D-4B9E-A4E4-8B0CAF347F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0A864-571C-46DF-80E9-CD13617DAF52}" type="datetimeFigureOut">
              <a:rPr lang="ru-RU" smtClean="0"/>
              <a:pPr/>
              <a:t>18.11.2013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929B9-163D-4B9E-A4E4-8B0CAF347F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0A864-571C-46DF-80E9-CD13617DAF52}" type="datetimeFigureOut">
              <a:rPr lang="ru-RU" smtClean="0"/>
              <a:pPr/>
              <a:t>18.11.2013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929B9-163D-4B9E-A4E4-8B0CAF347F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0A864-571C-46DF-80E9-CD13617DAF52}" type="datetimeFigureOut">
              <a:rPr lang="ru-RU" smtClean="0"/>
              <a:pPr/>
              <a:t>18.11.2013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929B9-163D-4B9E-A4E4-8B0CAF347F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0A864-571C-46DF-80E9-CD13617DAF52}" type="datetimeFigureOut">
              <a:rPr lang="ru-RU" smtClean="0"/>
              <a:pPr/>
              <a:t>18.11.2013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929B9-163D-4B9E-A4E4-8B0CAF347F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0A864-571C-46DF-80E9-CD13617DAF52}" type="datetimeFigureOut">
              <a:rPr lang="ru-RU" smtClean="0"/>
              <a:pPr/>
              <a:t>18.11.2013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929B9-163D-4B9E-A4E4-8B0CAF347F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0A864-571C-46DF-80E9-CD13617DAF52}" type="datetimeFigureOut">
              <a:rPr lang="ru-RU" smtClean="0"/>
              <a:pPr/>
              <a:t>18.11.2013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929B9-163D-4B9E-A4E4-8B0CAF347F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0A864-571C-46DF-80E9-CD13617DAF52}" type="datetimeFigureOut">
              <a:rPr lang="ru-RU" smtClean="0"/>
              <a:pPr/>
              <a:t>18.11.2013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929B9-163D-4B9E-A4E4-8B0CAF347F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0A864-571C-46DF-80E9-CD13617DAF52}" type="datetimeFigureOut">
              <a:rPr lang="ru-RU" smtClean="0"/>
              <a:pPr/>
              <a:t>18.11.2013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929B9-163D-4B9E-A4E4-8B0CAF347F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0A864-571C-46DF-80E9-CD13617DAF52}" type="datetimeFigureOut">
              <a:rPr lang="ru-RU" smtClean="0"/>
              <a:pPr/>
              <a:t>18.11.2013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929B9-163D-4B9E-A4E4-8B0CAF347F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0A864-571C-46DF-80E9-CD13617DAF52}" type="datetimeFigureOut">
              <a:rPr lang="ru-RU" smtClean="0"/>
              <a:pPr/>
              <a:t>18.11.2013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929B9-163D-4B9E-A4E4-8B0CAF347F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0A864-571C-46DF-80E9-CD13617DAF52}" type="datetimeFigureOut">
              <a:rPr lang="ru-RU" smtClean="0"/>
              <a:pPr/>
              <a:t>18.11.2013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929B9-163D-4B9E-A4E4-8B0CAF347F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0A864-571C-46DF-80E9-CD13617DAF52}" type="datetimeFigureOut">
              <a:rPr lang="ru-RU" smtClean="0"/>
              <a:pPr/>
              <a:t>18.11.2013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929B9-163D-4B9E-A4E4-8B0CAF347F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0A864-571C-46DF-80E9-CD13617DAF52}" type="datetimeFigureOut">
              <a:rPr lang="ru-RU" smtClean="0"/>
              <a:pPr/>
              <a:t>18.11.2013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929B9-163D-4B9E-A4E4-8B0CAF347F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0A864-571C-46DF-80E9-CD13617DAF52}" type="datetimeFigureOut">
              <a:rPr lang="ru-RU" smtClean="0"/>
              <a:pPr/>
              <a:t>18.11.2013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929B9-163D-4B9E-A4E4-8B0CAF347F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35A0A864-571C-46DF-80E9-CD13617DAF52}" type="datetimeFigureOut">
              <a:rPr lang="ru-RU" smtClean="0"/>
              <a:pPr/>
              <a:t>18.11.2013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DC929B9-163D-4B9E-A4E4-8B0CAF347F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0A864-571C-46DF-80E9-CD13617DAF52}" type="datetimeFigureOut">
              <a:rPr lang="ru-RU" smtClean="0"/>
              <a:pPr/>
              <a:t>18.11.2013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929B9-163D-4B9E-A4E4-8B0CAF347FB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22.pn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12" Type="http://schemas.openxmlformats.org/officeDocument/2006/relationships/image" Target="../media/image21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14.jpeg"/><Relationship Id="rId15" Type="http://schemas.openxmlformats.org/officeDocument/2006/relationships/image" Target="../media/image2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Relationship Id="rId14" Type="http://schemas.openxmlformats.org/officeDocument/2006/relationships/image" Target="../media/image2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3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.jpeg"/><Relationship Id="rId5" Type="http://schemas.openxmlformats.org/officeDocument/2006/relationships/image" Target="../media/image7.jpeg"/><Relationship Id="rId4" Type="http://schemas.openxmlformats.org/officeDocument/2006/relationships/image" Target="../media/image3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>
          <a:xfrm>
            <a:off x="228600" y="762000"/>
            <a:ext cx="8229600" cy="3886200"/>
          </a:xfrm>
          <a:prstGeom prst="rect">
            <a:avLst/>
          </a:prstGeom>
          <a:noFill/>
          <a:ln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 smtClean="0">
                <a:solidFill>
                  <a:srgbClr val="C00000"/>
                </a:solidFill>
              </a:rPr>
              <a:t>Spring is green,</a:t>
            </a:r>
          </a:p>
          <a:p>
            <a:r>
              <a:rPr lang="en-US" sz="4000" dirty="0" smtClean="0">
                <a:solidFill>
                  <a:srgbClr val="C00000"/>
                </a:solidFill>
              </a:rPr>
              <a:t>Summer is bright,</a:t>
            </a:r>
          </a:p>
          <a:p>
            <a:r>
              <a:rPr lang="en-US" sz="4000" dirty="0" smtClean="0">
                <a:solidFill>
                  <a:srgbClr val="C00000"/>
                </a:solidFill>
              </a:rPr>
              <a:t>Autumn is yellow,</a:t>
            </a:r>
          </a:p>
          <a:p>
            <a:r>
              <a:rPr lang="en-US" sz="4000" dirty="0" smtClean="0">
                <a:solidFill>
                  <a:srgbClr val="C00000"/>
                </a:solidFill>
              </a:rPr>
              <a:t>Winter is white</a:t>
            </a:r>
            <a:r>
              <a:rPr lang="en-US" dirty="0" smtClean="0">
                <a:solidFill>
                  <a:srgbClr val="C00000"/>
                </a:solidFill>
              </a:rPr>
              <a:t>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1" name="Picture 5" descr="P001b05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275345">
            <a:off x="5502519" y="552977"/>
            <a:ext cx="3505200" cy="26574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" name="Picture 6" descr="isCAKMKK5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985446">
            <a:off x="6464103" y="3445669"/>
            <a:ext cx="3211513" cy="2405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7" descr="isCAZ058Z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19997">
            <a:off x="380118" y="4439382"/>
            <a:ext cx="3048000" cy="2286000"/>
          </a:xfrm>
          <a:prstGeom prst="rect">
            <a:avLst/>
          </a:prstGeom>
          <a:solidFill>
            <a:schemeClr val="accent1"/>
          </a:solidFill>
        </p:spPr>
      </p:pic>
      <p:pic>
        <p:nvPicPr>
          <p:cNvPr id="14" name="Picture 8" descr="isCAPALR9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7436" y="4077071"/>
            <a:ext cx="3505200" cy="2678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9831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2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2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2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420888"/>
            <a:ext cx="8229600" cy="4525963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4400" b="1" dirty="0" smtClean="0"/>
              <a:t>There is </a:t>
            </a:r>
            <a:r>
              <a:rPr lang="en-US" sz="4400" b="1" dirty="0" smtClean="0">
                <a:solidFill>
                  <a:srgbClr val="00B050"/>
                </a:solidFill>
              </a:rPr>
              <a:t>no</a:t>
            </a:r>
            <a:r>
              <a:rPr lang="en-US" sz="4400" b="1" dirty="0" smtClean="0"/>
              <a:t> TV-set on the table.</a:t>
            </a:r>
          </a:p>
          <a:p>
            <a:pPr algn="ctr">
              <a:lnSpc>
                <a:spcPct val="150000"/>
              </a:lnSpc>
            </a:pPr>
            <a:r>
              <a:rPr lang="en-US" sz="4400" b="1" dirty="0" smtClean="0"/>
              <a:t>There are </a:t>
            </a:r>
            <a:r>
              <a:rPr lang="en-US" sz="4400" b="1" dirty="0" smtClean="0">
                <a:solidFill>
                  <a:srgbClr val="00B050"/>
                </a:solidFill>
              </a:rPr>
              <a:t>no</a:t>
            </a:r>
            <a:r>
              <a:rPr lang="en-US" sz="4400" b="1" dirty="0" smtClean="0"/>
              <a:t> books on the table</a:t>
            </a:r>
            <a:r>
              <a:rPr lang="en-US" sz="4400" dirty="0" smtClean="0"/>
              <a:t>.</a:t>
            </a:r>
            <a:endParaRPr lang="ru-RU" sz="4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2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4463" y="1556792"/>
            <a:ext cx="7408333" cy="3450696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en-US" sz="4400" b="1" dirty="0" smtClean="0">
                <a:solidFill>
                  <a:schemeClr val="accent4"/>
                </a:solidFill>
              </a:rPr>
              <a:t>How many </a:t>
            </a:r>
            <a:r>
              <a:rPr lang="en-US" sz="4400" b="1" dirty="0" smtClean="0"/>
              <a:t>pictures </a:t>
            </a:r>
            <a:r>
              <a:rPr lang="en-US" sz="4400" b="1" dirty="0" smtClean="0">
                <a:solidFill>
                  <a:srgbClr val="FF0000"/>
                </a:solidFill>
              </a:rPr>
              <a:t>are there </a:t>
            </a:r>
            <a:r>
              <a:rPr lang="en-US" sz="4400" b="1" dirty="0" smtClean="0"/>
              <a:t>on the wall?</a:t>
            </a:r>
          </a:p>
          <a:p>
            <a:pPr>
              <a:lnSpc>
                <a:spcPct val="150000"/>
              </a:lnSpc>
            </a:pPr>
            <a:r>
              <a:rPr lang="en-US" sz="4400" b="1" dirty="0" smtClean="0">
                <a:solidFill>
                  <a:schemeClr val="accent4"/>
                </a:solidFill>
              </a:rPr>
              <a:t>How many </a:t>
            </a:r>
            <a:r>
              <a:rPr lang="en-US" sz="4400" b="1" dirty="0" smtClean="0"/>
              <a:t>chairs </a:t>
            </a:r>
            <a:r>
              <a:rPr lang="en-US" sz="4400" b="1" dirty="0" smtClean="0">
                <a:solidFill>
                  <a:srgbClr val="FF0000"/>
                </a:solidFill>
              </a:rPr>
              <a:t>are there </a:t>
            </a:r>
            <a:r>
              <a:rPr lang="en-US" sz="4400" b="1" dirty="0" smtClean="0"/>
              <a:t>in the room? </a:t>
            </a:r>
            <a:endParaRPr lang="ru-RU" sz="44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03" t="71454"/>
          <a:stretch>
            <a:fillRect/>
          </a:stretch>
        </p:blipFill>
        <p:spPr bwMode="auto">
          <a:xfrm>
            <a:off x="4101996" y="5214950"/>
            <a:ext cx="4282828" cy="1127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2263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14" descr="508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" y="332656"/>
            <a:ext cx="4846638" cy="598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5" descr="507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786" y="348531"/>
            <a:ext cx="4346575" cy="597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3228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2492896"/>
            <a:ext cx="7408333" cy="3450696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n-US" sz="3600" b="1" dirty="0" smtClean="0">
                <a:solidFill>
                  <a:srgbClr val="FF0000"/>
                </a:solidFill>
              </a:rPr>
              <a:t>There is </a:t>
            </a:r>
            <a:r>
              <a:rPr lang="en-US" sz="3600" b="1" dirty="0" smtClean="0"/>
              <a:t>a bookcase in the room.</a:t>
            </a:r>
          </a:p>
          <a:p>
            <a:pPr>
              <a:lnSpc>
                <a:spcPct val="200000"/>
              </a:lnSpc>
            </a:pPr>
            <a:r>
              <a:rPr lang="en-US" sz="3600" b="1" dirty="0" smtClean="0"/>
              <a:t>What </a:t>
            </a:r>
            <a:r>
              <a:rPr lang="en-US" sz="3600" b="1" dirty="0" smtClean="0">
                <a:solidFill>
                  <a:srgbClr val="FF0000"/>
                </a:solidFill>
              </a:rPr>
              <a:t>is there </a:t>
            </a:r>
            <a:r>
              <a:rPr lang="en-US" sz="3600" b="1" dirty="0" smtClean="0"/>
              <a:t>under the table.</a:t>
            </a:r>
          </a:p>
          <a:p>
            <a:pPr>
              <a:lnSpc>
                <a:spcPct val="200000"/>
              </a:lnSpc>
            </a:pPr>
            <a:r>
              <a:rPr lang="en-US" sz="3600" b="1" dirty="0" smtClean="0"/>
              <a:t>There is a carpet </a:t>
            </a:r>
            <a:r>
              <a:rPr lang="en-US" sz="3600" b="1" dirty="0" smtClean="0">
                <a:solidFill>
                  <a:srgbClr val="FF0000"/>
                </a:solidFill>
              </a:rPr>
              <a:t>on</a:t>
            </a:r>
            <a:r>
              <a:rPr lang="en-US" sz="3600" b="1" dirty="0" smtClean="0"/>
              <a:t> the floor.</a:t>
            </a:r>
            <a:endParaRPr lang="ru-RU" sz="36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407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5" descr="8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5" y="1628800"/>
            <a:ext cx="5588649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8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57200" y="304800"/>
            <a:ext cx="8229600" cy="6324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 smtClean="0"/>
              <a:t> The                     is  green.</a:t>
            </a:r>
          </a:p>
          <a:p>
            <a:endParaRPr lang="en-US" sz="4000" dirty="0" smtClean="0"/>
          </a:p>
          <a:p>
            <a:r>
              <a:rPr lang="en-US" sz="4000" dirty="0" smtClean="0"/>
              <a:t>The                      is bright.</a:t>
            </a:r>
          </a:p>
          <a:p>
            <a:pPr>
              <a:buFont typeface="Wingdings" pitchFamily="2" charset="2"/>
              <a:buNone/>
            </a:pPr>
            <a:r>
              <a:rPr lang="en-US" sz="4000" dirty="0" smtClean="0"/>
              <a:t>                     </a:t>
            </a:r>
          </a:p>
          <a:p>
            <a:r>
              <a:rPr lang="en-US" sz="4000" dirty="0" smtClean="0"/>
              <a:t>The                      is yellow.</a:t>
            </a:r>
            <a:endParaRPr lang="ru-RU" sz="4000" dirty="0" smtClean="0"/>
          </a:p>
          <a:p>
            <a:endParaRPr lang="ru-RU" sz="4000" dirty="0" smtClean="0"/>
          </a:p>
          <a:p>
            <a:pPr>
              <a:buFont typeface="Wingdings" pitchFamily="2" charset="2"/>
              <a:buNone/>
            </a:pPr>
            <a:r>
              <a:rPr lang="en-US" sz="4000" dirty="0" smtClean="0"/>
              <a:t>                     </a:t>
            </a:r>
          </a:p>
          <a:p>
            <a:r>
              <a:rPr lang="en-US" sz="4000" dirty="0" smtClean="0"/>
              <a:t>The                       is white.</a:t>
            </a:r>
            <a:endParaRPr lang="ru-RU" sz="4000" dirty="0"/>
          </a:p>
        </p:txBody>
      </p:sp>
      <p:pic>
        <p:nvPicPr>
          <p:cNvPr id="5" name="Picture 9" descr="Рисунок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5343" y="0"/>
            <a:ext cx="1427163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Рисунок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993" y="1628775"/>
            <a:ext cx="2201863" cy="1481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1" descr="Рисунок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765" y="3109913"/>
            <a:ext cx="920750" cy="117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Рисунок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3500" y="4646612"/>
            <a:ext cx="1931987" cy="1982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2803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1928802"/>
            <a:ext cx="8229600" cy="11430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THE TOPIC OF OUR LESSON</a:t>
            </a:r>
            <a:r>
              <a:rPr lang="ru-RU" b="1" dirty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:</a:t>
            </a:r>
            <a:r>
              <a:rPr lang="en-US" b="1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/>
            </a:r>
            <a:br>
              <a:rPr lang="en-US" b="1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</a:br>
            <a:r>
              <a:rPr lang="en-US" b="1" dirty="0">
                <a:latin typeface="Aharoni" pitchFamily="2" charset="-79"/>
                <a:cs typeface="Aharoni" pitchFamily="2" charset="-79"/>
              </a:rPr>
              <a:t/>
            </a:r>
            <a:br>
              <a:rPr lang="en-US" b="1" dirty="0">
                <a:latin typeface="Aharoni" pitchFamily="2" charset="-79"/>
                <a:cs typeface="Aharoni" pitchFamily="2" charset="-79"/>
              </a:rPr>
            </a:br>
            <a:r>
              <a:rPr lang="en-US" sz="4900" b="1" dirty="0" smtClean="0">
                <a:solidFill>
                  <a:schemeClr val="tx2"/>
                </a:solidFill>
                <a:latin typeface="Aharoni" pitchFamily="2" charset="-79"/>
                <a:cs typeface="Aharoni" pitchFamily="2" charset="-79"/>
              </a:rPr>
              <a:t>MY FLAT</a:t>
            </a:r>
            <a:r>
              <a:rPr lang="en-US" sz="4900" b="1" dirty="0" smtClean="0">
                <a:latin typeface="Aharoni" pitchFamily="2" charset="-79"/>
                <a:cs typeface="Aharoni" pitchFamily="2" charset="-79"/>
              </a:rPr>
              <a:t/>
            </a:r>
            <a:br>
              <a:rPr lang="en-US" sz="4900" b="1" dirty="0" smtClean="0">
                <a:latin typeface="Aharoni" pitchFamily="2" charset="-79"/>
                <a:cs typeface="Aharoni" pitchFamily="2" charset="-79"/>
              </a:rPr>
            </a:br>
            <a:r>
              <a:rPr lang="en-US" sz="4900" b="1" dirty="0" smtClean="0">
                <a:solidFill>
                  <a:srgbClr val="006600"/>
                </a:solidFill>
                <a:latin typeface="Aharoni" pitchFamily="2" charset="-79"/>
                <a:cs typeface="Aharoni" pitchFamily="2" charset="-79"/>
              </a:rPr>
              <a:t>MY HOUSE</a:t>
            </a:r>
            <a:r>
              <a:rPr lang="en-US" sz="4900" b="1" dirty="0" smtClean="0">
                <a:latin typeface="Aharoni" pitchFamily="2" charset="-79"/>
                <a:cs typeface="Aharoni" pitchFamily="2" charset="-79"/>
              </a:rPr>
              <a:t/>
            </a:r>
            <a:br>
              <a:rPr lang="en-US" sz="4900" b="1" dirty="0" smtClean="0">
                <a:latin typeface="Aharoni" pitchFamily="2" charset="-79"/>
                <a:cs typeface="Aharoni" pitchFamily="2" charset="-79"/>
              </a:rPr>
            </a:br>
            <a:r>
              <a:rPr lang="en-US" sz="4900" b="1" dirty="0" smtClean="0">
                <a:latin typeface="Aharoni" pitchFamily="2" charset="-79"/>
                <a:cs typeface="Aharoni" pitchFamily="2" charset="-79"/>
              </a:rPr>
              <a:t>MY ROOM</a:t>
            </a:r>
            <a:endParaRPr lang="ru-RU" sz="4900" b="1" dirty="0">
              <a:cs typeface="Aharoni" pitchFamily="2" charset="-79"/>
            </a:endParaRPr>
          </a:p>
        </p:txBody>
      </p:sp>
      <p:pic>
        <p:nvPicPr>
          <p:cNvPr id="5" name="Picture 14" descr="508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2143116"/>
            <a:ext cx="2270109" cy="2804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2500313" y="0"/>
            <a:ext cx="39290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000" b="1">
                <a:solidFill>
                  <a:srgbClr val="000000"/>
                </a:solidFill>
              </a:rPr>
              <a:t>Furniture</a:t>
            </a:r>
            <a:endParaRPr lang="ru-RU" sz="4000" b="1">
              <a:solidFill>
                <a:srgbClr val="000000"/>
              </a:solidFill>
            </a:endParaRPr>
          </a:p>
        </p:txBody>
      </p:sp>
      <p:pic>
        <p:nvPicPr>
          <p:cNvPr id="7" name="Picture 2" descr="C:\Documents and Settings\сестры\Мои документы\Мои рисунки\дома, мебель\мебель\947_b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61" r="18918" b="2702"/>
          <a:stretch>
            <a:fillRect/>
          </a:stretch>
        </p:blipFill>
        <p:spPr bwMode="auto">
          <a:xfrm>
            <a:off x="6568427" y="4453290"/>
            <a:ext cx="1214437" cy="1515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C:\Documents and Settings\сестры\Мои документы\Мои рисунки\дома, мебель\мебель\238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0038" y="500063"/>
            <a:ext cx="1223962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C:\Documents and Settings\сестры\Мои документы\Мои рисунки\дома, мебель\мебель\133143_w640_h640_polka_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75" y="4214813"/>
            <a:ext cx="1668463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 descr="C:\Documents and Settings\сестры\Мои документы\Мои рисунки\дома, мебель\мебель\08074807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57625"/>
            <a:ext cx="2071688" cy="155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 descr="C:\Documents and Settings\сестры\Мои документы\Мои рисунки\дома, мебель\мебель\1236942367_78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8331" b="12498"/>
          <a:stretch>
            <a:fillRect/>
          </a:stretch>
        </p:blipFill>
        <p:spPr bwMode="auto">
          <a:xfrm>
            <a:off x="142875" y="5475288"/>
            <a:ext cx="1928813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7" descr="C:\Documents and Settings\сестры\Мои документы\Мои рисунки\дома, мебель\мебель\Копия 122157097039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438" y="2786063"/>
            <a:ext cx="928687" cy="2579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8" descr="C:\Documents and Settings\сестры\Мои документы\Мои рисунки\дома, мебель\мебель\kamin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32" t="10417" r="13594" b="16666"/>
          <a:stretch>
            <a:fillRect/>
          </a:stretch>
        </p:blipFill>
        <p:spPr bwMode="auto">
          <a:xfrm>
            <a:off x="6286500" y="2286000"/>
            <a:ext cx="1541463" cy="163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9" descr="C:\Documents and Settings\сестры\Мои документы\Мои рисунки\дома, мебель\мебель\shkaf3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6" t="9375" r="15909" b="6248"/>
          <a:stretch>
            <a:fillRect/>
          </a:stretch>
        </p:blipFill>
        <p:spPr bwMode="auto">
          <a:xfrm>
            <a:off x="2357438" y="2000250"/>
            <a:ext cx="1736725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0" descr="C:\Documents and Settings\сестры\Мои документы\Мои рисунки\дома, мебель\мебель\Sh-kupeEkat_250_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88" y="0"/>
            <a:ext cx="1370012" cy="182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1" descr="C:\Documents and Settings\сестры\Мои документы\Мои рисунки\дома, мебель\мебель\tiktak-dk1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2" t="9285" r="4082" b="17857"/>
          <a:stretch>
            <a:fillRect/>
          </a:stretch>
        </p:blipFill>
        <p:spPr bwMode="auto">
          <a:xfrm>
            <a:off x="285750" y="357188"/>
            <a:ext cx="25209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2" descr="C:\Documents and Settings\сестры\Мои документы\Мои рисунки\дома, мебель\мебель\tiktak-krk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93" r="9930" b="9999"/>
          <a:stretch>
            <a:fillRect/>
          </a:stretch>
        </p:blipFill>
        <p:spPr bwMode="auto">
          <a:xfrm>
            <a:off x="285750" y="1928813"/>
            <a:ext cx="1643063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3" descr="C:\Documents and Settings\сестры\Мои документы\Мои рисунки\дома, мебель\мебель\Копия вкпвпв.bmp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958" y="4192084"/>
            <a:ext cx="1609725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4" descr="C:\Documents and Settings\сестры\Мои документы\Мои рисунки\дома, мебель\мебель\ььььт.jp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0" t="20631" r="6500" b="11597"/>
          <a:stretch>
            <a:fillRect/>
          </a:stretch>
        </p:blipFill>
        <p:spPr bwMode="auto">
          <a:xfrm>
            <a:off x="3143250" y="642938"/>
            <a:ext cx="2486025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279326" y="151967"/>
            <a:ext cx="19288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000000"/>
                </a:solidFill>
              </a:rPr>
              <a:t>a sofa</a:t>
            </a:r>
            <a:endParaRPr lang="ru-RU" sz="1400" b="1" dirty="0">
              <a:solidFill>
                <a:srgbClr val="000000"/>
              </a:solidFill>
            </a:endParaRPr>
          </a:p>
        </p:txBody>
      </p:sp>
      <p:sp>
        <p:nvSpPr>
          <p:cNvPr id="21" name="Text Box 14"/>
          <p:cNvSpPr txBox="1">
            <a:spLocks noChangeArrowheads="1"/>
          </p:cNvSpPr>
          <p:nvPr/>
        </p:nvSpPr>
        <p:spPr bwMode="auto">
          <a:xfrm>
            <a:off x="2857500" y="714375"/>
            <a:ext cx="17145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>
                <a:solidFill>
                  <a:srgbClr val="000000"/>
                </a:solidFill>
              </a:rPr>
              <a:t>a bed</a:t>
            </a:r>
            <a:endParaRPr lang="ru-RU" sz="2800" b="1">
              <a:solidFill>
                <a:srgbClr val="000000"/>
              </a:solidFill>
            </a:endParaRPr>
          </a:p>
        </p:txBody>
      </p:sp>
      <p:sp>
        <p:nvSpPr>
          <p:cNvPr id="22" name="Text Box 13"/>
          <p:cNvSpPr txBox="1">
            <a:spLocks noChangeArrowheads="1"/>
          </p:cNvSpPr>
          <p:nvPr/>
        </p:nvSpPr>
        <p:spPr bwMode="auto">
          <a:xfrm>
            <a:off x="5250656" y="1643063"/>
            <a:ext cx="25003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 dirty="0" smtClean="0"/>
              <a:t>bookcase</a:t>
            </a:r>
            <a:endParaRPr lang="ru-RU" sz="2800" b="1" dirty="0" smtClean="0"/>
          </a:p>
        </p:txBody>
      </p:sp>
      <p:sp>
        <p:nvSpPr>
          <p:cNvPr id="23" name="Text Box 12"/>
          <p:cNvSpPr txBox="1">
            <a:spLocks noChangeArrowheads="1"/>
          </p:cNvSpPr>
          <p:nvPr/>
        </p:nvSpPr>
        <p:spPr bwMode="auto">
          <a:xfrm>
            <a:off x="7750969" y="1922318"/>
            <a:ext cx="171450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8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a chair</a:t>
            </a:r>
            <a:endParaRPr lang="ru-RU" sz="28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>
              <a:spcBef>
                <a:spcPct val="50000"/>
              </a:spcBef>
              <a:defRPr/>
            </a:pPr>
            <a:r>
              <a:rPr lang="en-US" sz="2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a </a:t>
            </a:r>
            <a:r>
              <a:rPr lang="en-US" sz="28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chair</a:t>
            </a:r>
            <a:endParaRPr lang="ru-RU" sz="28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4" name="Text Box 16"/>
          <p:cNvSpPr txBox="1">
            <a:spLocks noChangeArrowheads="1"/>
          </p:cNvSpPr>
          <p:nvPr/>
        </p:nvSpPr>
        <p:spPr bwMode="auto">
          <a:xfrm>
            <a:off x="142875" y="3857625"/>
            <a:ext cx="20716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/>
              <a:t>a carpet</a:t>
            </a:r>
            <a:endParaRPr lang="ru-RU" sz="2800" b="1"/>
          </a:p>
        </p:txBody>
      </p:sp>
      <p:sp>
        <p:nvSpPr>
          <p:cNvPr id="25" name="Text Box 16"/>
          <p:cNvSpPr txBox="1">
            <a:spLocks noChangeArrowheads="1"/>
          </p:cNvSpPr>
          <p:nvPr/>
        </p:nvSpPr>
        <p:spPr bwMode="auto">
          <a:xfrm>
            <a:off x="1857375" y="6338888"/>
            <a:ext cx="20002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>
                <a:solidFill>
                  <a:srgbClr val="000000"/>
                </a:solidFill>
              </a:rPr>
              <a:t>a picture</a:t>
            </a:r>
            <a:endParaRPr lang="ru-RU" sz="2800" b="1">
              <a:solidFill>
                <a:srgbClr val="000000"/>
              </a:solidFill>
            </a:endParaRPr>
          </a:p>
        </p:txBody>
      </p:sp>
      <p:sp>
        <p:nvSpPr>
          <p:cNvPr id="26" name="Text Box 16"/>
          <p:cNvSpPr txBox="1">
            <a:spLocks noChangeArrowheads="1"/>
          </p:cNvSpPr>
          <p:nvPr/>
        </p:nvSpPr>
        <p:spPr bwMode="auto">
          <a:xfrm>
            <a:off x="7643813" y="5286375"/>
            <a:ext cx="1714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 dirty="0"/>
              <a:t>a </a:t>
            </a:r>
            <a:r>
              <a:rPr lang="en-US" sz="2800" b="1" dirty="0" smtClean="0"/>
              <a:t>clock</a:t>
            </a:r>
            <a:endParaRPr lang="ru-RU" sz="2800" b="1" dirty="0"/>
          </a:p>
        </p:txBody>
      </p:sp>
      <p:sp>
        <p:nvSpPr>
          <p:cNvPr id="27" name="Text Box 16"/>
          <p:cNvSpPr txBox="1">
            <a:spLocks noChangeArrowheads="1"/>
          </p:cNvSpPr>
          <p:nvPr/>
        </p:nvSpPr>
        <p:spPr bwMode="auto">
          <a:xfrm>
            <a:off x="5690971" y="3810000"/>
            <a:ext cx="2714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800" b="1" dirty="0" smtClean="0"/>
              <a:t>a fire-place</a:t>
            </a:r>
            <a:endParaRPr lang="ru-RU" sz="2800" b="1" dirty="0"/>
          </a:p>
        </p:txBody>
      </p:sp>
      <p:sp>
        <p:nvSpPr>
          <p:cNvPr id="28" name="Text Box 16"/>
          <p:cNvSpPr txBox="1">
            <a:spLocks noChangeArrowheads="1"/>
          </p:cNvSpPr>
          <p:nvPr/>
        </p:nvSpPr>
        <p:spPr bwMode="auto">
          <a:xfrm>
            <a:off x="6143625" y="6143625"/>
            <a:ext cx="21431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 dirty="0">
                <a:solidFill>
                  <a:schemeClr val="bg1"/>
                </a:solidFill>
              </a:rPr>
              <a:t>a mirror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29" name="Text Box 16"/>
          <p:cNvSpPr txBox="1">
            <a:spLocks noChangeArrowheads="1"/>
          </p:cNvSpPr>
          <p:nvPr/>
        </p:nvSpPr>
        <p:spPr bwMode="auto">
          <a:xfrm>
            <a:off x="4429125" y="5786438"/>
            <a:ext cx="20716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000000"/>
                </a:solidFill>
              </a:rPr>
              <a:t>a</a:t>
            </a:r>
            <a:r>
              <a:rPr lang="en-US" sz="2800" b="1" dirty="0" smtClean="0">
                <a:solidFill>
                  <a:srgbClr val="000000"/>
                </a:solidFill>
              </a:rPr>
              <a:t> curtain</a:t>
            </a:r>
            <a:endParaRPr lang="ru-RU" sz="2800" b="1" dirty="0">
              <a:solidFill>
                <a:srgbClr val="000000"/>
              </a:solidFill>
            </a:endParaRPr>
          </a:p>
        </p:txBody>
      </p:sp>
      <p:sp>
        <p:nvSpPr>
          <p:cNvPr id="30" name="Text Box 16"/>
          <p:cNvSpPr txBox="1">
            <a:spLocks noChangeArrowheads="1"/>
          </p:cNvSpPr>
          <p:nvPr/>
        </p:nvSpPr>
        <p:spPr bwMode="auto">
          <a:xfrm>
            <a:off x="2000250" y="5321878"/>
            <a:ext cx="2714625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 dirty="0"/>
              <a:t>a </a:t>
            </a:r>
            <a:r>
              <a:rPr lang="en-US" sz="2800" b="1" dirty="0" smtClean="0"/>
              <a:t>bookshelf</a:t>
            </a:r>
            <a:endParaRPr lang="ru-RU" sz="2800" b="1" dirty="0" smtClean="0"/>
          </a:p>
          <a:p>
            <a:pPr algn="ctr" eaLnBrk="1" hangingPunct="1">
              <a:spcBef>
                <a:spcPct val="50000"/>
              </a:spcBef>
            </a:pPr>
            <a:r>
              <a:rPr lang="en-US" sz="2800" b="1" dirty="0" smtClean="0">
                <a:solidFill>
                  <a:schemeClr val="bg1"/>
                </a:solidFill>
              </a:rPr>
              <a:t>bookshelf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31" name="Picture 15" descr="C:\Documents and Settings\сестры\Мои документы\Мои рисунки\дома, мебель\мебель\стол.jp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813" y="2357438"/>
            <a:ext cx="1817687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 Box 16"/>
          <p:cNvSpPr txBox="1">
            <a:spLocks noChangeArrowheads="1"/>
          </p:cNvSpPr>
          <p:nvPr/>
        </p:nvSpPr>
        <p:spPr bwMode="auto">
          <a:xfrm>
            <a:off x="3929063" y="3286125"/>
            <a:ext cx="19288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>
                <a:solidFill>
                  <a:srgbClr val="000000"/>
                </a:solidFill>
              </a:rPr>
              <a:t>a table</a:t>
            </a:r>
            <a:endParaRPr lang="ru-RU" sz="2800" b="1">
              <a:solidFill>
                <a:srgbClr val="000000"/>
              </a:solidFill>
            </a:endParaRPr>
          </a:p>
        </p:txBody>
      </p:sp>
      <p:sp>
        <p:nvSpPr>
          <p:cNvPr id="33" name="Text Box 15"/>
          <p:cNvSpPr txBox="1">
            <a:spLocks noChangeArrowheads="1"/>
          </p:cNvSpPr>
          <p:nvPr/>
        </p:nvSpPr>
        <p:spPr bwMode="auto">
          <a:xfrm>
            <a:off x="2000250" y="3643313"/>
            <a:ext cx="2428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>
                <a:solidFill>
                  <a:srgbClr val="000000"/>
                </a:solidFill>
              </a:rPr>
              <a:t>a wardrobe</a:t>
            </a:r>
            <a:r>
              <a:rPr lang="en-US" sz="1400" b="1">
                <a:solidFill>
                  <a:srgbClr val="000000"/>
                </a:solidFill>
              </a:rPr>
              <a:t>               </a:t>
            </a:r>
            <a:endParaRPr lang="ru-RU" sz="2800" b="1">
              <a:solidFill>
                <a:srgbClr val="000000"/>
              </a:solidFill>
            </a:endParaRPr>
          </a:p>
        </p:txBody>
      </p:sp>
      <p:sp>
        <p:nvSpPr>
          <p:cNvPr id="34" name="Text Box 16"/>
          <p:cNvSpPr txBox="1">
            <a:spLocks noChangeArrowheads="1"/>
          </p:cNvSpPr>
          <p:nvPr/>
        </p:nvSpPr>
        <p:spPr bwMode="auto">
          <a:xfrm>
            <a:off x="-214313" y="3286125"/>
            <a:ext cx="26431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800" b="1" dirty="0"/>
              <a:t>an arm-chair</a:t>
            </a:r>
            <a:endParaRPr lang="ru-RU" sz="2800" b="1" dirty="0"/>
          </a:p>
        </p:txBody>
      </p:sp>
      <p:sp>
        <p:nvSpPr>
          <p:cNvPr id="35" name="Text Box 16"/>
          <p:cNvSpPr txBox="1">
            <a:spLocks noChangeArrowheads="1"/>
          </p:cNvSpPr>
          <p:nvPr/>
        </p:nvSpPr>
        <p:spPr bwMode="auto">
          <a:xfrm>
            <a:off x="6334341" y="5786438"/>
            <a:ext cx="21431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 dirty="0">
                <a:solidFill>
                  <a:schemeClr val="bg1"/>
                </a:solidFill>
              </a:rPr>
              <a:t>a mirror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36" name="Text Box 16"/>
          <p:cNvSpPr txBox="1">
            <a:spLocks noChangeArrowheads="1"/>
          </p:cNvSpPr>
          <p:nvPr/>
        </p:nvSpPr>
        <p:spPr bwMode="auto">
          <a:xfrm>
            <a:off x="6263120" y="5970410"/>
            <a:ext cx="21431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 dirty="0" smtClean="0"/>
              <a:t> </a:t>
            </a:r>
            <a:r>
              <a:rPr lang="en-US" sz="2800" b="1" dirty="0"/>
              <a:t>mirror</a:t>
            </a:r>
            <a:endParaRPr lang="ru-RU" sz="2800" b="1" dirty="0"/>
          </a:p>
        </p:txBody>
      </p:sp>
      <p:sp>
        <p:nvSpPr>
          <p:cNvPr id="37" name="Text Box 12"/>
          <p:cNvSpPr txBox="1">
            <a:spLocks noChangeArrowheads="1"/>
          </p:cNvSpPr>
          <p:nvPr/>
        </p:nvSpPr>
        <p:spPr bwMode="auto">
          <a:xfrm>
            <a:off x="7620216" y="1676904"/>
            <a:ext cx="171450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800" b="1" dirty="0" smtClean="0"/>
              <a:t>a</a:t>
            </a:r>
            <a:r>
              <a:rPr lang="en-US" sz="2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b="1" dirty="0" smtClean="0"/>
              <a:t>chair</a:t>
            </a:r>
            <a:endParaRPr lang="ru-RU" sz="2800" b="1" dirty="0"/>
          </a:p>
          <a:p>
            <a:pPr algn="ctr">
              <a:spcBef>
                <a:spcPct val="50000"/>
              </a:spcBef>
              <a:defRPr/>
            </a:pPr>
            <a:r>
              <a:rPr lang="en-US" sz="2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a </a:t>
            </a:r>
            <a:r>
              <a:rPr lang="en-US" sz="28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chair</a:t>
            </a:r>
            <a:endParaRPr lang="ru-RU" sz="28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323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repeatCount="indefinite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1" presetClass="entr" presetSubtype="0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" dur="5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1" presetClass="entr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1" presetClass="entr" presetSubtype="0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1" presetClass="entr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1" presetClass="entr" presetSubtype="0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1" presetClass="entr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1" presetClass="entr" presetSubtype="0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1" presetClass="entr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1" presetClass="entr" presetSubtype="0" repeatCount="indefinite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1" presetClass="entr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1" presetClass="entr" presetSubtype="0" repeatCount="indefinite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1" presetClass="entr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1" presetClass="entr" presetSubtype="0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1" presetClass="entr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1" presetClass="entr" presetSubtype="0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1" presetClass="entr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1" presetClass="entr" presetSubtype="0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1" presetClass="entr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1" presetClass="entr" presetSubtype="0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1" presetClass="entr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1" presetClass="entr" presetSubtype="0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1" presetClass="entr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1" presetClass="entr" presetSubtype="0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1" presetClass="entr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1" presetClass="entr" presetSubtype="0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1" presetClass="entr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1" presetClass="entr" presetSubtype="0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1" presetClass="entr" presetSubtype="0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1" presetClass="entr" presetSubtype="0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1" presetClass="entr" presetSubtype="0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2" grpId="0"/>
      <p:bldP spid="33" grpId="0"/>
      <p:bldP spid="34" grpId="0"/>
      <p:bldP spid="35" grpId="0"/>
      <p:bldP spid="36" grpId="0"/>
      <p:bldP spid="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14678" y="2786058"/>
            <a:ext cx="3071834" cy="1143000"/>
          </a:xfrm>
        </p:spPr>
        <p:txBody>
          <a:bodyPr>
            <a:noAutofit/>
          </a:bodyPr>
          <a:lstStyle/>
          <a:p>
            <a:r>
              <a:rPr lang="ru-RU" sz="9600" b="1" dirty="0" smtClean="0">
                <a:solidFill>
                  <a:srgbClr val="C00000"/>
                </a:solidFill>
                <a:cs typeface="Aharoni" pitchFamily="2" charset="-79"/>
              </a:rPr>
              <a:t>?</a:t>
            </a:r>
            <a:endParaRPr lang="ru-RU" sz="9600" b="1" dirty="0">
              <a:solidFill>
                <a:srgbClr val="C00000"/>
              </a:solidFill>
              <a:cs typeface="Aharoni" pitchFamily="2" charset="-79"/>
            </a:endParaRPr>
          </a:p>
        </p:txBody>
      </p:sp>
      <p:pic>
        <p:nvPicPr>
          <p:cNvPr id="25" name="Picture 4" descr="C:\Documents and Settings\сестры\Мои документы\Мои рисунки\дома, мебель\519d694a166d[1]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9" t="10194" r="8749" b="24860"/>
          <a:stretch>
            <a:fillRect/>
          </a:stretch>
        </p:blipFill>
        <p:spPr bwMode="auto">
          <a:xfrm>
            <a:off x="1214414" y="4286256"/>
            <a:ext cx="2362738" cy="1664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scan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5"/>
          <a:stretch>
            <a:fillRect/>
          </a:stretch>
        </p:blipFill>
        <p:spPr bwMode="auto">
          <a:xfrm>
            <a:off x="1928794" y="1071546"/>
            <a:ext cx="1358903" cy="2539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2" descr="scan 1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3"/>
          <a:stretch>
            <a:fillRect/>
          </a:stretch>
        </p:blipFill>
        <p:spPr bwMode="auto">
          <a:xfrm>
            <a:off x="6101742" y="4357694"/>
            <a:ext cx="1526208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5" t="4224" r="10431" b="4977"/>
          <a:stretch>
            <a:fillRect/>
          </a:stretch>
        </p:blipFill>
        <p:spPr bwMode="auto">
          <a:xfrm>
            <a:off x="6072198" y="1357298"/>
            <a:ext cx="1282700" cy="191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092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сестры\Мои документы\Мои рисунки\дома, мебель\rsmugKs75p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8" y="214313"/>
            <a:ext cx="2389187" cy="178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C:\Documents and Settings\сестры\Мои документы\Мои рисунки\дома, мебель\PC170025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63" t="21249" r="33125" b="38750"/>
          <a:stretch>
            <a:fillRect/>
          </a:stretch>
        </p:blipFill>
        <p:spPr bwMode="auto">
          <a:xfrm>
            <a:off x="6429375" y="285750"/>
            <a:ext cx="2352675" cy="175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C:\Documents and Settings\сестры\Мои документы\Мои рисунки\дома, мебель\519d694a166d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9" t="10194" r="8749" b="24860"/>
          <a:stretch>
            <a:fillRect/>
          </a:stretch>
        </p:blipFill>
        <p:spPr bwMode="auto">
          <a:xfrm>
            <a:off x="428625" y="3357563"/>
            <a:ext cx="2428875" cy="171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C:\Documents and Settings\сестры\Мои документы\Мои рисунки\дома, мебель\46780115_1[1]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214313"/>
            <a:ext cx="2547938" cy="203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 descr="C:\Documents and Settings\сестры\Мои документы\Мои рисунки\дома, мебель\рр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143250"/>
            <a:ext cx="2460625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 descr="C:\Documents and Settings\сестры\Мои документы\Мои рисунки\дома, мебель\IMG_010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97" r="-2" b="5644"/>
          <a:stretch>
            <a:fillRect/>
          </a:stretch>
        </p:blipFill>
        <p:spPr bwMode="auto">
          <a:xfrm>
            <a:off x="6572250" y="3071813"/>
            <a:ext cx="2214563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14313" y="5286375"/>
            <a:ext cx="2786062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3600" b="1" dirty="0">
                <a:solidFill>
                  <a:schemeClr val="tx2">
                    <a:lumMod val="10000"/>
                  </a:schemeClr>
                </a:solidFill>
              </a:rPr>
              <a:t>in</a:t>
            </a:r>
            <a:r>
              <a:rPr lang="en-US" sz="2800" b="1" dirty="0">
                <a:solidFill>
                  <a:schemeClr val="tx2">
                    <a:lumMod val="10000"/>
                  </a:schemeClr>
                </a:solidFill>
              </a:rPr>
              <a:t>   </a:t>
            </a:r>
            <a:r>
              <a:rPr lang="en-US" sz="2800" b="1" dirty="0" smtClean="0">
                <a:solidFill>
                  <a:schemeClr val="tx2">
                    <a:lumMod val="10000"/>
                  </a:schemeClr>
                </a:solidFill>
              </a:rPr>
              <a:t>   </a:t>
            </a:r>
            <a:r>
              <a:rPr lang="en-US" sz="3200" b="1" dirty="0" smtClean="0">
                <a:solidFill>
                  <a:schemeClr val="tx2">
                    <a:lumMod val="10000"/>
                  </a:schemeClr>
                </a:solidFill>
              </a:rPr>
              <a:t>the </a:t>
            </a:r>
            <a:r>
              <a:rPr lang="en-US" sz="3200" b="1" dirty="0">
                <a:solidFill>
                  <a:schemeClr val="tx2">
                    <a:lumMod val="10000"/>
                  </a:schemeClr>
                </a:solidFill>
              </a:rPr>
              <a:t>box</a:t>
            </a:r>
            <a:endParaRPr lang="ru-RU" sz="3200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29000" y="2000250"/>
            <a:ext cx="2500313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3600" b="1" dirty="0">
                <a:solidFill>
                  <a:schemeClr val="tx2">
                    <a:lumMod val="10000"/>
                  </a:schemeClr>
                </a:solidFill>
              </a:rPr>
              <a:t>on</a:t>
            </a:r>
            <a:r>
              <a:rPr lang="en-US" sz="2800" b="1" dirty="0">
                <a:solidFill>
                  <a:schemeClr val="tx2">
                    <a:lumMod val="10000"/>
                  </a:schemeClr>
                </a:solidFill>
              </a:rPr>
              <a:t>  </a:t>
            </a:r>
            <a:r>
              <a:rPr lang="en-US" sz="3200" b="1" dirty="0">
                <a:solidFill>
                  <a:schemeClr val="tx2">
                    <a:lumMod val="10000"/>
                  </a:schemeClr>
                </a:solidFill>
              </a:rPr>
              <a:t>the sofa</a:t>
            </a:r>
            <a:endParaRPr lang="ru-RU" sz="3200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0038" y="2428875"/>
            <a:ext cx="3500438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3600" b="1" dirty="0">
                <a:solidFill>
                  <a:schemeClr val="tx2">
                    <a:lumMod val="10000"/>
                  </a:schemeClr>
                </a:solidFill>
              </a:rPr>
              <a:t>In front  </a:t>
            </a:r>
            <a:r>
              <a:rPr lang="en-US" sz="3200" b="1" dirty="0">
                <a:solidFill>
                  <a:schemeClr val="tx2">
                    <a:lumMod val="10000"/>
                  </a:schemeClr>
                </a:solidFill>
              </a:rPr>
              <a:t>of </a:t>
            </a:r>
            <a:r>
              <a:rPr lang="en-US" sz="3200" b="1" dirty="0" err="1">
                <a:solidFill>
                  <a:schemeClr val="tx2">
                    <a:lumMod val="10000"/>
                  </a:schemeClr>
                </a:solidFill>
              </a:rPr>
              <a:t>TVset</a:t>
            </a:r>
            <a:endParaRPr lang="ru-RU" sz="3200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16249" y="5133756"/>
            <a:ext cx="3286125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chemeClr val="tx2">
                    <a:lumMod val="10000"/>
                  </a:schemeClr>
                </a:solidFill>
              </a:rPr>
              <a:t>Behind</a:t>
            </a:r>
            <a:r>
              <a:rPr lang="en-US" sz="2800" b="1" dirty="0">
                <a:solidFill>
                  <a:schemeClr val="tx2">
                    <a:lumMod val="10000"/>
                  </a:schemeClr>
                </a:solidFill>
              </a:rPr>
              <a:t>  </a:t>
            </a:r>
            <a:r>
              <a:rPr lang="en-US" sz="3200" b="1" dirty="0">
                <a:solidFill>
                  <a:schemeClr val="tx2">
                    <a:lumMod val="10000"/>
                  </a:schemeClr>
                </a:solidFill>
              </a:rPr>
              <a:t>the table </a:t>
            </a:r>
            <a:endParaRPr lang="ru-RU" sz="3200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6927" y="5323681"/>
            <a:ext cx="928687" cy="571500"/>
          </a:xfrm>
          <a:prstGeom prst="rect">
            <a:avLst/>
          </a:prstGeom>
          <a:noFill/>
          <a:ln w="508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6500813" y="5643563"/>
            <a:ext cx="785812" cy="642937"/>
          </a:xfrm>
          <a:prstGeom prst="rect">
            <a:avLst/>
          </a:prstGeom>
          <a:noFill/>
          <a:ln w="508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3000374" y="5225038"/>
            <a:ext cx="1357313" cy="503237"/>
          </a:xfrm>
          <a:prstGeom prst="rect">
            <a:avLst/>
          </a:prstGeom>
          <a:noFill/>
          <a:ln w="508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214313" y="2414588"/>
            <a:ext cx="1785938" cy="571500"/>
          </a:xfrm>
          <a:prstGeom prst="rect">
            <a:avLst/>
          </a:prstGeom>
          <a:noFill/>
          <a:ln w="508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8" name="Rectangle 5"/>
          <p:cNvSpPr>
            <a:spLocks noChangeArrowheads="1"/>
          </p:cNvSpPr>
          <p:nvPr/>
        </p:nvSpPr>
        <p:spPr bwMode="auto">
          <a:xfrm>
            <a:off x="5929313" y="2289536"/>
            <a:ext cx="1595363" cy="356827"/>
          </a:xfrm>
          <a:prstGeom prst="rect">
            <a:avLst/>
          </a:prstGeom>
          <a:noFill/>
          <a:ln w="508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3200" b="1" dirty="0">
                <a:solidFill>
                  <a:schemeClr val="tx2">
                    <a:lumMod val="10000"/>
                  </a:schemeClr>
                </a:solidFill>
              </a:rPr>
              <a:t>Under </a:t>
            </a:r>
            <a:r>
              <a:rPr lang="en-US" sz="3200" b="1" dirty="0" smtClean="0">
                <a:solidFill>
                  <a:schemeClr val="tx2">
                    <a:lumMod val="10000"/>
                  </a:schemeClr>
                </a:solidFill>
              </a:rPr>
              <a:t>     the </a:t>
            </a:r>
            <a:r>
              <a:rPr lang="en-US" sz="3200" b="1" dirty="0">
                <a:solidFill>
                  <a:schemeClr val="tx2">
                    <a:lumMod val="10000"/>
                  </a:schemeClr>
                </a:solidFill>
              </a:rPr>
              <a:t>table</a:t>
            </a:r>
            <a:endParaRPr lang="ru-RU" sz="3200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19" name="Rectangle 5"/>
          <p:cNvSpPr>
            <a:spLocks noChangeArrowheads="1"/>
          </p:cNvSpPr>
          <p:nvPr/>
        </p:nvSpPr>
        <p:spPr bwMode="auto">
          <a:xfrm>
            <a:off x="3286125" y="2071688"/>
            <a:ext cx="785813" cy="574675"/>
          </a:xfrm>
          <a:prstGeom prst="rect">
            <a:avLst/>
          </a:prstGeom>
          <a:noFill/>
          <a:ln w="508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6545316" y="5500688"/>
            <a:ext cx="2571750" cy="7699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3600" b="1" dirty="0">
                <a:solidFill>
                  <a:schemeClr val="tx2">
                    <a:lumMod val="10000"/>
                  </a:schemeClr>
                </a:solidFill>
              </a:rPr>
              <a:t>At</a:t>
            </a:r>
            <a:r>
              <a:rPr lang="en-US" sz="2800" b="1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chemeClr val="tx2">
                    <a:lumMod val="10000"/>
                  </a:schemeClr>
                </a:solidFill>
              </a:rPr>
              <a:t>   the </a:t>
            </a:r>
            <a:r>
              <a:rPr lang="en-US" sz="2800" b="1" dirty="0">
                <a:solidFill>
                  <a:schemeClr val="tx2">
                    <a:lumMod val="10000"/>
                  </a:schemeClr>
                </a:solidFill>
              </a:rPr>
              <a:t>table</a:t>
            </a:r>
            <a:r>
              <a:rPr lang="en-US" sz="4400" b="1" dirty="0">
                <a:solidFill>
                  <a:schemeClr val="tx2">
                    <a:lumMod val="10000"/>
                  </a:schemeClr>
                </a:solidFill>
              </a:rPr>
              <a:t> </a:t>
            </a:r>
            <a:endParaRPr lang="ru-RU" sz="4400" b="1" dirty="0">
              <a:solidFill>
                <a:schemeClr val="tx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56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"/>
          <p:cNvSpPr>
            <a:spLocks noGrp="1" noChangeArrowheads="1"/>
          </p:cNvSpPr>
          <p:nvPr>
            <p:ph type="title"/>
          </p:nvPr>
        </p:nvSpPr>
        <p:spPr>
          <a:xfrm>
            <a:off x="320675" y="176786"/>
            <a:ext cx="8229600" cy="1143000"/>
          </a:xfrm>
        </p:spPr>
        <p:txBody>
          <a:bodyPr/>
          <a:lstStyle/>
          <a:p>
            <a:pPr algn="ctr"/>
            <a:r>
              <a:rPr lang="en-US" dirty="0"/>
              <a:t>… in the living room.</a:t>
            </a:r>
            <a:endParaRPr lang="ru-RU" dirty="0"/>
          </a:p>
        </p:txBody>
      </p:sp>
      <p:pic>
        <p:nvPicPr>
          <p:cNvPr id="26" name="Picture 10" descr="Рисунок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9850" y="1344613"/>
            <a:ext cx="1825625" cy="187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1" descr="Рисунок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0050" y="1509713"/>
            <a:ext cx="1924050" cy="153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2" descr="Рисунок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3038" y="4533900"/>
            <a:ext cx="2605087" cy="227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3" descr="Рисунок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950" y="5805488"/>
            <a:ext cx="25908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5" descr="Рисунок18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" y="3227388"/>
            <a:ext cx="2787650" cy="360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4" descr="Рисунок12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8925" y="3292475"/>
            <a:ext cx="3962400" cy="270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6766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What room is it?</a:t>
            </a:r>
            <a:endParaRPr lang="ru-RU" sz="6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C:\Documents and Settings\сестры\Мои документы\Мои рисунки\дома, мебель\комнаты\0_14cb_1466840e_L.jpg"/>
          <p:cNvPicPr>
            <a:picLocks noChangeAspect="1" noChangeArrowheads="1"/>
          </p:cNvPicPr>
          <p:nvPr/>
        </p:nvPicPr>
        <p:blipFill>
          <a:blip r:embed="rId2">
            <a:lum brigh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6" t="7550" r="1118" b="4362"/>
          <a:stretch>
            <a:fillRect/>
          </a:stretch>
        </p:blipFill>
        <p:spPr bwMode="auto">
          <a:xfrm>
            <a:off x="342558" y="1628800"/>
            <a:ext cx="8358187" cy="507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5395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916832"/>
            <a:ext cx="7408333" cy="3450696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en-US" sz="5400" b="1" dirty="0" smtClean="0"/>
              <a:t>What </a:t>
            </a:r>
            <a:r>
              <a:rPr lang="en-US" sz="5400" b="1" dirty="0" smtClean="0">
                <a:solidFill>
                  <a:srgbClr val="FF0000"/>
                </a:solidFill>
              </a:rPr>
              <a:t>is there </a:t>
            </a:r>
            <a:r>
              <a:rPr lang="en-US" sz="5400" b="1" dirty="0" smtClean="0"/>
              <a:t>on the table?</a:t>
            </a:r>
          </a:p>
          <a:p>
            <a:pPr>
              <a:lnSpc>
                <a:spcPct val="150000"/>
              </a:lnSpc>
            </a:pPr>
            <a:r>
              <a:rPr lang="en-US" sz="5400" b="1" dirty="0" smtClean="0"/>
              <a:t>What </a:t>
            </a:r>
            <a:r>
              <a:rPr lang="en-US" sz="5400" b="1" dirty="0" smtClean="0">
                <a:solidFill>
                  <a:srgbClr val="FF0000"/>
                </a:solidFill>
              </a:rPr>
              <a:t>is there </a:t>
            </a:r>
            <a:r>
              <a:rPr lang="en-US" sz="5400" b="1" dirty="0" smtClean="0"/>
              <a:t>in front of the chair?</a:t>
            </a:r>
            <a:endParaRPr lang="ru-RU" sz="54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36" b="74250"/>
          <a:stretch>
            <a:fillRect/>
          </a:stretch>
        </p:blipFill>
        <p:spPr bwMode="auto">
          <a:xfrm>
            <a:off x="3786182" y="4604066"/>
            <a:ext cx="4072926" cy="896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1589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244</TotalTime>
  <Words>184</Words>
  <Application>Microsoft Office PowerPoint</Application>
  <PresentationFormat>Экран (4:3)</PresentationFormat>
  <Paragraphs>52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Волна</vt:lpstr>
      <vt:lpstr>Тема Office</vt:lpstr>
      <vt:lpstr>Презентация PowerPoint</vt:lpstr>
      <vt:lpstr>Презентация PowerPoint</vt:lpstr>
      <vt:lpstr>THE TOPIC OF OUR LESSON:  MY FLAT MY HOUSE MY ROOM</vt:lpstr>
      <vt:lpstr>Презентация PowerPoint</vt:lpstr>
      <vt:lpstr>?</vt:lpstr>
      <vt:lpstr>Презентация PowerPoint</vt:lpstr>
      <vt:lpstr>… in the living room.</vt:lpstr>
      <vt:lpstr>What room is it?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ДНС</dc:creator>
  <cp:lastModifiedBy>Ученик</cp:lastModifiedBy>
  <cp:revision>16</cp:revision>
  <dcterms:created xsi:type="dcterms:W3CDTF">2012-12-05T16:45:30Z</dcterms:created>
  <dcterms:modified xsi:type="dcterms:W3CDTF">2013-11-18T06:56:05Z</dcterms:modified>
</cp:coreProperties>
</file>