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58" r:id="rId4"/>
    <p:sldId id="275" r:id="rId5"/>
    <p:sldId id="276" r:id="rId6"/>
    <p:sldId id="260" r:id="rId7"/>
    <p:sldId id="261" r:id="rId8"/>
    <p:sldId id="257" r:id="rId9"/>
    <p:sldId id="263" r:id="rId10"/>
    <p:sldId id="264" r:id="rId11"/>
    <p:sldId id="265" r:id="rId12"/>
    <p:sldId id="266" r:id="rId13"/>
    <p:sldId id="267" r:id="rId14"/>
    <p:sldId id="281" r:id="rId15"/>
    <p:sldId id="282" r:id="rId16"/>
    <p:sldId id="277" r:id="rId17"/>
    <p:sldId id="278" r:id="rId18"/>
    <p:sldId id="268" r:id="rId19"/>
    <p:sldId id="279" r:id="rId20"/>
    <p:sldId id="269" r:id="rId21"/>
    <p:sldId id="262" r:id="rId22"/>
    <p:sldId id="272" r:id="rId23"/>
    <p:sldId id="280" r:id="rId24"/>
    <p:sldId id="273" r:id="rId25"/>
    <p:sldId id="274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0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06FCCA-5A86-4CCF-B69F-E3E467CA7EE8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0A9735BC-A6E7-4CB4-982E-28BACE4A0D4F}">
      <dgm:prSet phldrT="[Текст]"/>
      <dgm:spPr/>
      <dgm:t>
        <a:bodyPr/>
        <a:lstStyle/>
        <a:p>
          <a:r>
            <a:rPr lang="ru-RU" b="1" dirty="0" smtClean="0"/>
            <a:t>Глава правительства</a:t>
          </a:r>
          <a:endParaRPr lang="ru-RU" b="1" dirty="0"/>
        </a:p>
      </dgm:t>
    </dgm:pt>
    <dgm:pt modelId="{AC95AB0C-AF3D-42B7-B1F1-7183C7813E3A}" type="parTrans" cxnId="{57335D5C-A999-4780-ABDD-A982A0EB2FAA}">
      <dgm:prSet/>
      <dgm:spPr/>
      <dgm:t>
        <a:bodyPr/>
        <a:lstStyle/>
        <a:p>
          <a:endParaRPr lang="ru-RU"/>
        </a:p>
      </dgm:t>
    </dgm:pt>
    <dgm:pt modelId="{CC385B2A-8C8E-43F9-B463-AFA767A24ABC}" type="sibTrans" cxnId="{57335D5C-A999-4780-ABDD-A982A0EB2FAA}">
      <dgm:prSet/>
      <dgm:spPr/>
      <dgm:t>
        <a:bodyPr/>
        <a:lstStyle/>
        <a:p>
          <a:endParaRPr lang="ru-RU"/>
        </a:p>
      </dgm:t>
    </dgm:pt>
    <dgm:pt modelId="{69C791F5-F6D5-4760-B3DE-BFB5964E60B7}">
      <dgm:prSet phldrT="[Текст]"/>
      <dgm:spPr/>
      <dgm:t>
        <a:bodyPr/>
        <a:lstStyle/>
        <a:p>
          <a:r>
            <a:rPr lang="ru-RU" b="1" dirty="0" smtClean="0"/>
            <a:t>Высший судья</a:t>
          </a:r>
          <a:endParaRPr lang="ru-RU" b="1" dirty="0"/>
        </a:p>
      </dgm:t>
    </dgm:pt>
    <dgm:pt modelId="{61713732-FB97-48CB-BBBB-16A5300C41F2}" type="parTrans" cxnId="{8833A05B-564C-4F4B-85E2-E5112AF5F993}">
      <dgm:prSet/>
      <dgm:spPr/>
      <dgm:t>
        <a:bodyPr/>
        <a:lstStyle/>
        <a:p>
          <a:endParaRPr lang="ru-RU"/>
        </a:p>
      </dgm:t>
    </dgm:pt>
    <dgm:pt modelId="{E69F8AC6-7935-4A8F-87B5-77BB3FBCD6B0}" type="sibTrans" cxnId="{8833A05B-564C-4F4B-85E2-E5112AF5F993}">
      <dgm:prSet/>
      <dgm:spPr/>
      <dgm:t>
        <a:bodyPr/>
        <a:lstStyle/>
        <a:p>
          <a:endParaRPr lang="ru-RU"/>
        </a:p>
      </dgm:t>
    </dgm:pt>
    <dgm:pt modelId="{3742945A-C924-4A09-9F1D-46BC2CABE817}">
      <dgm:prSet phldrT="[Текст]" custT="1"/>
      <dgm:spPr/>
      <dgm:t>
        <a:bodyPr/>
        <a:lstStyle/>
        <a:p>
          <a:r>
            <a:rPr lang="ru-RU" sz="2400" b="1" dirty="0" smtClean="0"/>
            <a:t>главнокомандующий</a:t>
          </a:r>
          <a:endParaRPr lang="ru-RU" sz="2400" b="1" dirty="0"/>
        </a:p>
      </dgm:t>
    </dgm:pt>
    <dgm:pt modelId="{0D9532C5-5927-4D18-9671-B78E9FD07244}" type="parTrans" cxnId="{440C3B70-BBB3-4F01-AE7A-8CFA94B70737}">
      <dgm:prSet/>
      <dgm:spPr/>
      <dgm:t>
        <a:bodyPr/>
        <a:lstStyle/>
        <a:p>
          <a:endParaRPr lang="ru-RU"/>
        </a:p>
      </dgm:t>
    </dgm:pt>
    <dgm:pt modelId="{5F4C745C-8AE1-4B71-97CB-8A818FA3E735}" type="sibTrans" cxnId="{440C3B70-BBB3-4F01-AE7A-8CFA94B70737}">
      <dgm:prSet/>
      <dgm:spPr/>
      <dgm:t>
        <a:bodyPr/>
        <a:lstStyle/>
        <a:p>
          <a:endParaRPr lang="ru-RU"/>
        </a:p>
      </dgm:t>
    </dgm:pt>
    <dgm:pt modelId="{4F283BF5-2D1F-4F27-AAEE-35BB0E769CD3}" type="pres">
      <dgm:prSet presAssocID="{F806FCCA-5A86-4CCF-B69F-E3E467CA7EE8}" presName="compositeShape" presStyleCnt="0">
        <dgm:presLayoutVars>
          <dgm:dir/>
          <dgm:resizeHandles/>
        </dgm:presLayoutVars>
      </dgm:prSet>
      <dgm:spPr/>
    </dgm:pt>
    <dgm:pt modelId="{C7754B36-5642-45A7-98C0-19BCC4A96D90}" type="pres">
      <dgm:prSet presAssocID="{F806FCCA-5A86-4CCF-B69F-E3E467CA7EE8}" presName="pyramid" presStyleLbl="node1" presStyleIdx="0" presStyleCnt="1"/>
      <dgm:spPr/>
    </dgm:pt>
    <dgm:pt modelId="{95D1A460-737D-45FC-BBAE-99410D192F1A}" type="pres">
      <dgm:prSet presAssocID="{F806FCCA-5A86-4CCF-B69F-E3E467CA7EE8}" presName="theList" presStyleCnt="0"/>
      <dgm:spPr/>
    </dgm:pt>
    <dgm:pt modelId="{10B39464-B951-4435-9076-AD7F237DA270}" type="pres">
      <dgm:prSet presAssocID="{0A9735BC-A6E7-4CB4-982E-28BACE4A0D4F}" presName="aNode" presStyleLbl="fgAcc1" presStyleIdx="0" presStyleCnt="3" custScaleX="145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B246D9-C280-424A-BB92-5C1B469C0C25}" type="pres">
      <dgm:prSet presAssocID="{0A9735BC-A6E7-4CB4-982E-28BACE4A0D4F}" presName="aSpace" presStyleCnt="0"/>
      <dgm:spPr/>
    </dgm:pt>
    <dgm:pt modelId="{8507A325-A7E1-425A-B149-245DEA58A793}" type="pres">
      <dgm:prSet presAssocID="{69C791F5-F6D5-4760-B3DE-BFB5964E60B7}" presName="aNode" presStyleLbl="fgAcc1" presStyleIdx="1" presStyleCnt="3" custScaleX="151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95F2BC-10B4-481D-9018-C1B8FFCF50D1}" type="pres">
      <dgm:prSet presAssocID="{69C791F5-F6D5-4760-B3DE-BFB5964E60B7}" presName="aSpace" presStyleCnt="0"/>
      <dgm:spPr/>
    </dgm:pt>
    <dgm:pt modelId="{8F050877-FC23-42F7-9148-7F1DEEE53802}" type="pres">
      <dgm:prSet presAssocID="{3742945A-C924-4A09-9F1D-46BC2CABE817}" presName="aNode" presStyleLbl="fgAcc1" presStyleIdx="2" presStyleCnt="3" custScaleX="154291" custLinFactNeighborX="-854" custLinFactNeighborY="-6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30BE83-5B12-4313-902E-0ADE8A095B2D}" type="pres">
      <dgm:prSet presAssocID="{3742945A-C924-4A09-9F1D-46BC2CABE817}" presName="aSpace" presStyleCnt="0"/>
      <dgm:spPr/>
    </dgm:pt>
  </dgm:ptLst>
  <dgm:cxnLst>
    <dgm:cxn modelId="{65D8258D-6DA1-49C3-BA0D-B1D49ED4C45B}" type="presOf" srcId="{3742945A-C924-4A09-9F1D-46BC2CABE817}" destId="{8F050877-FC23-42F7-9148-7F1DEEE53802}" srcOrd="0" destOrd="0" presId="urn:microsoft.com/office/officeart/2005/8/layout/pyramid2"/>
    <dgm:cxn modelId="{440C3B70-BBB3-4F01-AE7A-8CFA94B70737}" srcId="{F806FCCA-5A86-4CCF-B69F-E3E467CA7EE8}" destId="{3742945A-C924-4A09-9F1D-46BC2CABE817}" srcOrd="2" destOrd="0" parTransId="{0D9532C5-5927-4D18-9671-B78E9FD07244}" sibTransId="{5F4C745C-8AE1-4B71-97CB-8A818FA3E735}"/>
    <dgm:cxn modelId="{D765E800-F865-4422-A883-6F88EDAC6438}" type="presOf" srcId="{F806FCCA-5A86-4CCF-B69F-E3E467CA7EE8}" destId="{4F283BF5-2D1F-4F27-AAEE-35BB0E769CD3}" srcOrd="0" destOrd="0" presId="urn:microsoft.com/office/officeart/2005/8/layout/pyramid2"/>
    <dgm:cxn modelId="{57335D5C-A999-4780-ABDD-A982A0EB2FAA}" srcId="{F806FCCA-5A86-4CCF-B69F-E3E467CA7EE8}" destId="{0A9735BC-A6E7-4CB4-982E-28BACE4A0D4F}" srcOrd="0" destOrd="0" parTransId="{AC95AB0C-AF3D-42B7-B1F1-7183C7813E3A}" sibTransId="{CC385B2A-8C8E-43F9-B463-AFA767A24ABC}"/>
    <dgm:cxn modelId="{C3E86F04-AB97-46A4-8BB0-50084AF1C2E2}" type="presOf" srcId="{0A9735BC-A6E7-4CB4-982E-28BACE4A0D4F}" destId="{10B39464-B951-4435-9076-AD7F237DA270}" srcOrd="0" destOrd="0" presId="urn:microsoft.com/office/officeart/2005/8/layout/pyramid2"/>
    <dgm:cxn modelId="{5C3C123A-C0DD-4A23-9696-2BD553A1D0A6}" type="presOf" srcId="{69C791F5-F6D5-4760-B3DE-BFB5964E60B7}" destId="{8507A325-A7E1-425A-B149-245DEA58A793}" srcOrd="0" destOrd="0" presId="urn:microsoft.com/office/officeart/2005/8/layout/pyramid2"/>
    <dgm:cxn modelId="{8833A05B-564C-4F4B-85E2-E5112AF5F993}" srcId="{F806FCCA-5A86-4CCF-B69F-E3E467CA7EE8}" destId="{69C791F5-F6D5-4760-B3DE-BFB5964E60B7}" srcOrd="1" destOrd="0" parTransId="{61713732-FB97-48CB-BBBB-16A5300C41F2}" sibTransId="{E69F8AC6-7935-4A8F-87B5-77BB3FBCD6B0}"/>
    <dgm:cxn modelId="{D7393DFC-A3C7-4316-A0E5-F36A141804D3}" type="presParOf" srcId="{4F283BF5-2D1F-4F27-AAEE-35BB0E769CD3}" destId="{C7754B36-5642-45A7-98C0-19BCC4A96D90}" srcOrd="0" destOrd="0" presId="urn:microsoft.com/office/officeart/2005/8/layout/pyramid2"/>
    <dgm:cxn modelId="{7AAAC024-5D78-490D-9C15-977F21FD4CFF}" type="presParOf" srcId="{4F283BF5-2D1F-4F27-AAEE-35BB0E769CD3}" destId="{95D1A460-737D-45FC-BBAE-99410D192F1A}" srcOrd="1" destOrd="0" presId="urn:microsoft.com/office/officeart/2005/8/layout/pyramid2"/>
    <dgm:cxn modelId="{8677D25D-EE22-4DED-8BB1-A5946252900D}" type="presParOf" srcId="{95D1A460-737D-45FC-BBAE-99410D192F1A}" destId="{10B39464-B951-4435-9076-AD7F237DA270}" srcOrd="0" destOrd="0" presId="urn:microsoft.com/office/officeart/2005/8/layout/pyramid2"/>
    <dgm:cxn modelId="{496D796C-2059-46A0-AF29-E34B226F62D5}" type="presParOf" srcId="{95D1A460-737D-45FC-BBAE-99410D192F1A}" destId="{F7B246D9-C280-424A-BB92-5C1B469C0C25}" srcOrd="1" destOrd="0" presId="urn:microsoft.com/office/officeart/2005/8/layout/pyramid2"/>
    <dgm:cxn modelId="{59497E17-A730-4084-A6EE-C63D2D91FC0B}" type="presParOf" srcId="{95D1A460-737D-45FC-BBAE-99410D192F1A}" destId="{8507A325-A7E1-425A-B149-245DEA58A793}" srcOrd="2" destOrd="0" presId="urn:microsoft.com/office/officeart/2005/8/layout/pyramid2"/>
    <dgm:cxn modelId="{264C63B0-B389-4BB4-AF26-E4AFDC5171BE}" type="presParOf" srcId="{95D1A460-737D-45FC-BBAE-99410D192F1A}" destId="{9B95F2BC-10B4-481D-9018-C1B8FFCF50D1}" srcOrd="3" destOrd="0" presId="urn:microsoft.com/office/officeart/2005/8/layout/pyramid2"/>
    <dgm:cxn modelId="{69E658A4-F4AF-488C-A02E-320EB28A7A39}" type="presParOf" srcId="{95D1A460-737D-45FC-BBAE-99410D192F1A}" destId="{8F050877-FC23-42F7-9148-7F1DEEE53802}" srcOrd="4" destOrd="0" presId="urn:microsoft.com/office/officeart/2005/8/layout/pyramid2"/>
    <dgm:cxn modelId="{A77F1F10-5EC5-46CC-81AC-9EB0DFB36358}" type="presParOf" srcId="{95D1A460-737D-45FC-BBAE-99410D192F1A}" destId="{FA30BE83-5B12-4313-902E-0ADE8A095B2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B8212A-27FB-4646-B79E-3731E9F8B852}" type="datetimeFigureOut">
              <a:rPr lang="ru-RU" smtClean="0"/>
              <a:pPr/>
              <a:t>30.09.2014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7155B3F-9D9E-4AA2-8F92-7E2D4584C2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agnosis.ru/HISTORY/GRAPH/Pictures/JPG/5-007-1.gif" TargetMode="External"/><Relationship Id="rId2" Type="http://schemas.openxmlformats.org/officeDocument/2006/relationships/hyperlink" Target="http://omchechelev.narod.ru/Maps/istor_rus/15.gi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8058152" cy="2357454"/>
          </a:xfrm>
        </p:spPr>
        <p:txBody>
          <a:bodyPr>
            <a:noAutofit/>
          </a:bodyPr>
          <a:lstStyle/>
          <a:p>
            <a:r>
              <a:rPr lang="ru-RU" sz="6600" dirty="0" smtClean="0"/>
              <a:t>Византийская империя</a:t>
            </a:r>
            <a:endParaRPr lang="ru-RU" sz="6600" dirty="0"/>
          </a:p>
        </p:txBody>
      </p:sp>
      <p:pic>
        <p:nvPicPr>
          <p:cNvPr id="31746" name="Picture 2" descr="File:Byzantine Empire animated2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3643314"/>
            <a:ext cx="4786346" cy="2643206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60007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Изучив, 3 особенности Византии сравните их с аналогичными сторонами жизни Западной Европы в ранее средневековье.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Как вы думаете, кто был более могущественным и процветающим – какое – либо государство Западной Европы или Византия?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Государственное устройство Византии.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85926"/>
            <a:ext cx="8183880" cy="4429156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Форма правление – монархия.</a:t>
            </a:r>
          </a:p>
          <a:p>
            <a:r>
              <a:rPr lang="ru-RU" b="1" dirty="0" smtClean="0"/>
              <a:t>Император именовался – </a:t>
            </a:r>
            <a:r>
              <a:rPr lang="ru-RU" b="1" dirty="0" err="1" smtClean="0"/>
              <a:t>василевс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Власть императора не была наследственной.</a:t>
            </a:r>
          </a:p>
          <a:p>
            <a:r>
              <a:rPr lang="ru-RU" b="1" dirty="0" smtClean="0"/>
              <a:t>Избранника поднимали по римскому обычаю на щите.</a:t>
            </a:r>
          </a:p>
          <a:p>
            <a:r>
              <a:rPr lang="ru-RU" b="1" dirty="0" smtClean="0"/>
              <a:t>Позже родилась традиция венчания на царство патриархом.</a:t>
            </a:r>
          </a:p>
          <a:p>
            <a:r>
              <a:rPr lang="ru-RU" b="1" dirty="0" smtClean="0"/>
              <a:t>Нередко императорский трон захватывался в ходе переворота.</a:t>
            </a:r>
            <a:endParaRPr lang="ru-RU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virtuzor.ru/data/projects/photos/6/222/52337e323de480db05d5c88248b1547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500042"/>
            <a:ext cx="4500594" cy="342902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143240" y="3643314"/>
            <a:ext cx="5286412" cy="12858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Приём иностранных послов императором Византии.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183880" cy="1051560"/>
          </a:xfrm>
        </p:spPr>
        <p:txBody>
          <a:bodyPr/>
          <a:lstStyle/>
          <a:p>
            <a:r>
              <a:rPr lang="ru-RU" dirty="0" smtClean="0"/>
              <a:t>Юстиниан (527-565)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4" y="1714488"/>
            <a:ext cx="4614866" cy="45720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b="1" dirty="0" smtClean="0"/>
              <a:t>Пользуясь учебником ответьте на вопросы:</a:t>
            </a:r>
          </a:p>
          <a:p>
            <a:r>
              <a:rPr lang="ru-RU" b="1" dirty="0" smtClean="0"/>
              <a:t>Назовите основные направления реформ Юстиниана.</a:t>
            </a:r>
          </a:p>
          <a:p>
            <a:r>
              <a:rPr lang="ru-RU" b="1" dirty="0" smtClean="0"/>
              <a:t>Какие цели стояли перед Юстинианом?</a:t>
            </a:r>
          </a:p>
          <a:p>
            <a:r>
              <a:rPr lang="ru-RU" b="1" dirty="0" smtClean="0"/>
              <a:t>Добился ли своих целей Юстиниан?</a:t>
            </a:r>
            <a:endParaRPr lang="ru-RU" b="1" dirty="0"/>
          </a:p>
        </p:txBody>
      </p:sp>
      <p:pic>
        <p:nvPicPr>
          <p:cNvPr id="8194" name="Picture 2" descr="http://images.wikia.com/deadliestfiction/images/1/1b/Sdfgrfgrarg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2000240"/>
            <a:ext cx="3248025" cy="3857625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7158" y="357166"/>
            <a:ext cx="3714776" cy="1143008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Юстиниан</a:t>
            </a:r>
            <a:endParaRPr lang="ru-RU" sz="4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357158" y="1714488"/>
          <a:ext cx="8183562" cy="4759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785794"/>
            <a:ext cx="8183880" cy="1571636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Правило Юстиниана.</a:t>
            </a:r>
            <a:endParaRPr lang="ru-RU" sz="54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42910" y="2500306"/>
            <a:ext cx="8183880" cy="2571768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Единое государство, единый закон, единая религия.</a:t>
            </a:r>
            <a:endParaRPr lang="ru-RU" sz="4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714356"/>
            <a:ext cx="7772400" cy="5715040"/>
          </a:xfrm>
        </p:spPr>
        <p:txBody>
          <a:bodyPr>
            <a:normAutofit lnSpcReduction="10000"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1)Юстиниан положил конец торговле общественными должностями.</a:t>
            </a:r>
          </a:p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2)Уменьшил количество провинций соединив их.</a:t>
            </a:r>
          </a:p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3)Укрепление городов, строительство дорог.</a:t>
            </a:r>
          </a:p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4)Отстроил более 150 городов.</a:t>
            </a:r>
          </a:p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5)Вёл борьбу против тех, кто не </a:t>
            </a:r>
            <a:r>
              <a:rPr lang="ru-RU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исповедывал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христианство.</a:t>
            </a:r>
          </a:p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5)Подавил восстание «Ника» в 532 г.</a:t>
            </a:r>
          </a:p>
          <a:p>
            <a:endParaRPr lang="ru-RU" sz="32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В 528 г. Юстинианом была учреждена комиссия из опытных юристов и государственных деятелей. Главную роль в ней играл специалист по праву </a:t>
            </a:r>
            <a:r>
              <a:rPr lang="ru-RU" sz="3200" b="1" dirty="0" err="1" smtClean="0"/>
              <a:t>Требониан</a:t>
            </a:r>
            <a:r>
              <a:rPr lang="ru-RU" sz="3200" b="1" dirty="0" smtClean="0"/>
              <a:t>. Комиссия подготовила собрание императорских указов - "Кодекс Юстиниана».</a:t>
            </a:r>
            <a:endParaRPr lang="ru-RU" sz="32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6182" y="714356"/>
            <a:ext cx="4969170" cy="5429288"/>
          </a:xfrm>
        </p:spPr>
        <p:txBody>
          <a:bodyPr>
            <a:noAutofit/>
          </a:bodyPr>
          <a:lstStyle/>
          <a:p>
            <a:r>
              <a:rPr lang="ru-RU" sz="2400" dirty="0" smtClean="0"/>
              <a:t>Указом императора, желавшего превзойти Соломона и легендарный Иерусалимский храм, был полностью перестроен сгоревший собор Святой Софии в Константинополе, поражающий своей красотой и великолепием и остававшийся на протяжении тысячи лет самым грандиозным храмом христианского мира.</a:t>
            </a:r>
            <a:endParaRPr lang="ru-RU" sz="2400" dirty="0"/>
          </a:p>
        </p:txBody>
      </p:sp>
      <p:pic>
        <p:nvPicPr>
          <p:cNvPr id="34818" name="Picture 2" descr="File:Aya sofy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214422"/>
            <a:ext cx="3357554" cy="2714644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56436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330 –провозглашение новой восточной столицы Римской империи- Константинополя.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395- раздел Римской империи на Западную и Восточную.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476-перенос знаков императорской власти в Константинополь.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572528" cy="1051560"/>
          </a:xfrm>
        </p:spPr>
        <p:txBody>
          <a:bodyPr/>
          <a:lstStyle/>
          <a:p>
            <a:r>
              <a:rPr lang="ru-RU" dirty="0" smtClean="0"/>
              <a:t>Войны эпохи Юстиниана.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214414" y="1500174"/>
            <a:ext cx="3714776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0800000" flipV="1">
            <a:off x="2214546" y="1500174"/>
            <a:ext cx="2786082" cy="2143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4000496" y="1643050"/>
            <a:ext cx="114300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4501356" y="2001034"/>
            <a:ext cx="2213784" cy="12136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929190" y="1500174"/>
            <a:ext cx="171451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571472" y="1714488"/>
            <a:ext cx="2500330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Набеги славян</a:t>
            </a:r>
          </a:p>
          <a:p>
            <a:pPr algn="ctr"/>
            <a:r>
              <a:rPr lang="ru-RU" sz="2400" b="1" dirty="0" smtClean="0"/>
              <a:t>Война с ними</a:t>
            </a:r>
            <a:endParaRPr lang="ru-RU" sz="24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00034" y="3714752"/>
            <a:ext cx="2557474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Война с вестготами.</a:t>
            </a:r>
          </a:p>
          <a:p>
            <a:pPr algn="ctr"/>
            <a:r>
              <a:rPr lang="ru-RU" sz="2400" b="1" dirty="0" smtClean="0"/>
              <a:t>Присоединение Южной Испании</a:t>
            </a:r>
            <a:endParaRPr lang="ru-RU" sz="2400" b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3357554" y="2714620"/>
            <a:ext cx="2286016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Война с вандалами. Северная Африка – провинция Византии.</a:t>
            </a:r>
            <a:endParaRPr lang="ru-RU" sz="2400" b="1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143636" y="1714488"/>
            <a:ext cx="2428892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Захват Южного берега Крыма.</a:t>
            </a:r>
            <a:endParaRPr lang="ru-RU" sz="2400" b="1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000760" y="3714752"/>
            <a:ext cx="2428892" cy="200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Война с остготами.</a:t>
            </a:r>
          </a:p>
          <a:p>
            <a:pPr algn="ctr"/>
            <a:r>
              <a:rPr lang="ru-RU" sz="2400" b="1" dirty="0" smtClean="0"/>
              <a:t>Присоединение Италии к Византии.</a:t>
            </a:r>
            <a:endParaRPr lang="ru-RU" sz="24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animBg="1"/>
      <p:bldP spid="26" grpId="0" animBg="1"/>
      <p:bldP spid="31" grpId="0" animBg="1"/>
      <p:bldP spid="35" grpId="0" animBg="1"/>
      <p:bldP spid="3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www.websib.ru/fio/class1/vizantiya/images/histor01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78581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Дайте характеристику личности Юстиниана.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183880" cy="4187952"/>
          </a:xfrm>
        </p:spPr>
        <p:txBody>
          <a:bodyPr/>
          <a:lstStyle/>
          <a:p>
            <a:r>
              <a:rPr lang="ru-RU" b="1" dirty="0" smtClean="0"/>
              <a:t>1)Время и место жительство.</a:t>
            </a:r>
          </a:p>
          <a:p>
            <a:r>
              <a:rPr lang="ru-RU" b="1" dirty="0" smtClean="0"/>
              <a:t>2)Положение в обществе.</a:t>
            </a:r>
          </a:p>
          <a:p>
            <a:r>
              <a:rPr lang="ru-RU" b="1" dirty="0" smtClean="0"/>
              <a:t>3)Цели, которые ставил перед собой.</a:t>
            </a:r>
          </a:p>
          <a:p>
            <a:r>
              <a:rPr lang="ru-RU" b="1" dirty="0" smtClean="0"/>
              <a:t>4)Наиболее важные факты деятельности.</a:t>
            </a:r>
          </a:p>
          <a:p>
            <a:r>
              <a:rPr lang="ru-RU" b="1" dirty="0" smtClean="0"/>
              <a:t>5)Ваша оценка данного исторического деятеля.</a:t>
            </a:r>
            <a:endParaRPr lang="ru-RU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1054 – Разделение церкви на Западную и Восточную.</a:t>
            </a:r>
          </a:p>
          <a:p>
            <a:r>
              <a:rPr lang="ru-RU" sz="3200" b="1" dirty="0" smtClean="0"/>
              <a:t>1204 –захват крестоносцами Константинополя. Образование Латинской империи (существовала до 1261г).</a:t>
            </a:r>
          </a:p>
          <a:p>
            <a:r>
              <a:rPr lang="ru-RU" sz="3200" b="1" dirty="0" smtClean="0"/>
              <a:t>1453-падение Восточной Римской империи.</a:t>
            </a:r>
            <a:endParaRPr lang="ru-RU" sz="3200" b="1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http://omchechelev.narod.ru/Maps/istor_rus/15.gif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http://www.mediagnosis.ru/HISTORY/GRAPH/Pictures/JPG/5-007-1.gif</a:t>
            </a:r>
            <a:endParaRPr lang="ru-RU" dirty="0" smtClean="0"/>
          </a:p>
          <a:p>
            <a:r>
              <a:rPr lang="en-US" dirty="0" smtClean="0"/>
              <a:t>http://www.websib.ru/fio/class1/vizantiya/images/histor01.gifhttp://upload.wikimedia.org/wikipedia/commons/thumb/4/4a/Aya_sofya.jpg/800px-Aya_sofya.jpg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571612"/>
            <a:ext cx="8183880" cy="4463428"/>
          </a:xfrm>
        </p:spPr>
        <p:txBody>
          <a:bodyPr>
            <a:normAutofit/>
          </a:bodyPr>
          <a:lstStyle/>
          <a:p>
            <a:r>
              <a:rPr lang="ru-RU" sz="9600" dirty="0" smtClean="0"/>
              <a:t>Спасибо за внимание.</a:t>
            </a:r>
            <a:endParaRPr lang="ru-RU" sz="9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2920" y="4429132"/>
            <a:ext cx="8183880" cy="5543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2" name="Picture 4" descr="http://www.mediagnosis.ru/HISTORY/GRAPH/Pictures/JPG/5-007-1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85728"/>
            <a:ext cx="9144000" cy="621510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000372"/>
            <a:ext cx="8183880" cy="3214710"/>
          </a:xfrm>
        </p:spPr>
        <p:txBody>
          <a:bodyPr>
            <a:normAutofit/>
          </a:bodyPr>
          <a:lstStyle/>
          <a:p>
            <a:r>
              <a:rPr lang="ru-RU" dirty="0" smtClean="0"/>
              <a:t>Сами византийцы называли себя римлянами — по-гречески «</a:t>
            </a:r>
            <a:r>
              <a:rPr lang="ru-RU" dirty="0" err="1" smtClean="0"/>
              <a:t>ромеями</a:t>
            </a:r>
            <a:r>
              <a:rPr lang="ru-RU" dirty="0" smtClean="0"/>
              <a:t>», а свою державу — «Римской („</a:t>
            </a:r>
            <a:r>
              <a:rPr lang="ru-RU" dirty="0" err="1" smtClean="0"/>
              <a:t>Ромейской</a:t>
            </a:r>
            <a:r>
              <a:rPr lang="ru-RU" dirty="0" smtClean="0"/>
              <a:t>“) империей» 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428604"/>
            <a:ext cx="8215370" cy="2786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Найдите в учебнике как называли себя и свое государство жители Византии?</a:t>
            </a:r>
            <a:endParaRPr lang="ru-RU" sz="4000" b="1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6766" cy="5857916"/>
          </a:xfrm>
          <a:ln w="7620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Западные источники на протяжении большей части византийской истории именовали её «империей греков» из-за преобладания в ней греческого языка, </a:t>
            </a:r>
            <a:r>
              <a:rPr lang="ru-RU" dirty="0" err="1" smtClean="0"/>
              <a:t>эллинизированного</a:t>
            </a:r>
            <a:r>
              <a:rPr lang="ru-RU" dirty="0" smtClean="0"/>
              <a:t> населения и культуры. В Древней Руси Византию обычно называли «Греческим царством», а её столицу — Царьградом.</a:t>
            </a:r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Какова была судьба Западной Римской империи?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500306"/>
            <a:ext cx="8183880" cy="3500462"/>
          </a:xfrm>
        </p:spPr>
        <p:txBody>
          <a:bodyPr/>
          <a:lstStyle/>
          <a:p>
            <a:r>
              <a:rPr lang="ru-RU" b="1" dirty="0" smtClean="0"/>
              <a:t>Если Рим пал под натиском варварских племён в 476 году, то Византия просуществовала до 1453г., когда Константинополь был захвачен </a:t>
            </a:r>
          </a:p>
          <a:p>
            <a:pPr>
              <a:buNone/>
            </a:pPr>
            <a:r>
              <a:rPr lang="ru-RU" b="1" dirty="0" smtClean="0"/>
              <a:t>  турками – османами.</a:t>
            </a:r>
            <a:endParaRPr lang="ru-RU" b="1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55318" cy="1051560"/>
          </a:xfrm>
        </p:spPr>
        <p:txBody>
          <a:bodyPr/>
          <a:lstStyle/>
          <a:p>
            <a:r>
              <a:rPr lang="ru-RU" dirty="0" smtClean="0"/>
              <a:t>Заполните таблицу.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5" y="1714488"/>
          <a:ext cx="8358246" cy="4786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/>
                <a:gridCol w="2786082"/>
                <a:gridCol w="2786082"/>
              </a:tblGrid>
              <a:tr h="1906586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Географическое положение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Природные условия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Города</a:t>
                      </a:r>
                      <a:endParaRPr lang="ru-RU" sz="2800" b="1" dirty="0"/>
                    </a:p>
                  </a:txBody>
                  <a:tcPr/>
                </a:tc>
              </a:tr>
              <a:tr h="28797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http://omchechelev.narod.ru/Maps/istor_rus/15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642918"/>
            <a:ext cx="7786742" cy="8572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Особенности Византии.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285852" y="150017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214810" y="150017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929454" y="150017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2500306"/>
            <a:ext cx="2643206" cy="42148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Устояла под натиском варварских племён. Просуществовала как единое государство около 1000 лет.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14678" y="2500306"/>
            <a:ext cx="2428892" cy="42148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Страна городов и ремесла.</a:t>
            </a:r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072198" y="2500306"/>
            <a:ext cx="2643206" cy="4143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Сохранялась сильная власть правителя.</a:t>
            </a:r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  <a:p>
            <a:pPr algn="ctr"/>
            <a:endParaRPr lang="ru-RU" sz="24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266</TotalTime>
  <Words>480</Words>
  <Application>Microsoft Office PowerPoint</Application>
  <PresentationFormat>Экран (4:3)</PresentationFormat>
  <Paragraphs>75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Аспект</vt:lpstr>
      <vt:lpstr>Византийская империя</vt:lpstr>
      <vt:lpstr>330 –провозглашение новой восточной столицы Римской империи- Константинополя.  395- раздел Римской империи на Западную и Восточную.  476-перенос знаков императорской власти в Константинополь. </vt:lpstr>
      <vt:lpstr>Слайд 3</vt:lpstr>
      <vt:lpstr>Сами византийцы называли себя римлянами — по-гречески «ромеями», а свою державу — «Римской („Ромейской“) империей»  </vt:lpstr>
      <vt:lpstr>Западные источники на протяжении большей части византийской истории именовали её «империей греков» из-за преобладания в ней греческого языка, эллинизированного населения и культуры. В Древней Руси Византию обычно называли «Греческим царством», а её столицу — Царьградом.</vt:lpstr>
      <vt:lpstr>Какова была судьба Западной Римской империи?</vt:lpstr>
      <vt:lpstr>Заполните таблицу.</vt:lpstr>
      <vt:lpstr>Слайд 8</vt:lpstr>
      <vt:lpstr>Особенности Византии.</vt:lpstr>
      <vt:lpstr>Изучив, 3 особенности Византии сравните их с аналогичными сторонами жизни Западной Европы в ранее средневековье.  Как вы думаете, кто был более могущественным и процветающим – какое – либо государство Западной Европы или Византия? </vt:lpstr>
      <vt:lpstr>Государственное устройство Византии.</vt:lpstr>
      <vt:lpstr>Слайд 12</vt:lpstr>
      <vt:lpstr>Юстиниан (527-565)</vt:lpstr>
      <vt:lpstr>Юстиниан</vt:lpstr>
      <vt:lpstr>Слайд 15</vt:lpstr>
      <vt:lpstr>Правило Юстиниана.</vt:lpstr>
      <vt:lpstr>Слайд 17</vt:lpstr>
      <vt:lpstr>Слайд 18</vt:lpstr>
      <vt:lpstr>Указом императора, желавшего превзойти Соломона и легендарный Иерусалимский храм, был полностью перестроен сгоревший собор Святой Софии в Константинополе, поражающий своей красотой и великолепием и остававшийся на протяжении тысячи лет самым грандиозным храмом христианского мира.</vt:lpstr>
      <vt:lpstr>Войны эпохи Юстиниана.</vt:lpstr>
      <vt:lpstr>Слайд 21</vt:lpstr>
      <vt:lpstr>Дайте характеристику личности Юстиниана.</vt:lpstr>
      <vt:lpstr>Слайд 23</vt:lpstr>
      <vt:lpstr>Слайд 24</vt:lpstr>
      <vt:lpstr>Спасибо за внимание.</vt:lpstr>
    </vt:vector>
  </TitlesOfParts>
  <Company>WIN7XP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Византийская империя</dc:title>
  <dc:creator>WIN7XP</dc:creator>
  <cp:lastModifiedBy>Вася</cp:lastModifiedBy>
  <cp:revision>31</cp:revision>
  <dcterms:created xsi:type="dcterms:W3CDTF">2012-10-21T11:37:53Z</dcterms:created>
  <dcterms:modified xsi:type="dcterms:W3CDTF">2014-09-30T15:36:44Z</dcterms:modified>
</cp:coreProperties>
</file>