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handoutMasterIdLst>
    <p:handoutMasterId r:id="rId9"/>
  </p:handoutMasterIdLst>
  <p:sldIdLst>
    <p:sldId id="256" r:id="rId3"/>
    <p:sldId id="259" r:id="rId4"/>
    <p:sldId id="260" r:id="rId5"/>
    <p:sldId id="257" r:id="rId6"/>
    <p:sldId id="258" r:id="rId7"/>
    <p:sldId id="261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4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273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6718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323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984375"/>
            <a:ext cx="1909762" cy="44672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984375"/>
            <a:ext cx="5581650" cy="44672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76338" y="2492375"/>
            <a:ext cx="3744912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3650" y="2492375"/>
            <a:ext cx="3746500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984375"/>
            <a:ext cx="65532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492375"/>
            <a:ext cx="7643812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1538" y="1285860"/>
            <a:ext cx="8358246" cy="1285884"/>
          </a:xfrm>
          <a:noFill/>
        </p:spPr>
        <p:txBody>
          <a:bodyPr/>
          <a:lstStyle/>
          <a:p>
            <a:r>
              <a:rPr lang="kk-KZ" sz="8800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Тұйық етістік</a:t>
            </a:r>
            <a:r>
              <a:rPr lang="kk-KZ" sz="8800" dirty="0" smtClean="0"/>
              <a:t/>
            </a:r>
            <a:br>
              <a:rPr lang="kk-KZ" sz="8800" dirty="0" smtClean="0"/>
            </a:br>
            <a:endParaRPr lang="uk-UA" sz="8800" dirty="0">
              <a:solidFill>
                <a:schemeClr val="bg2"/>
              </a:solidFill>
              <a:latin typeface="Tahoma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86314" y="3000372"/>
            <a:ext cx="4000528" cy="235745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Тұйық, етістік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—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етістіктің ерекше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түрі.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Мағынасы жағынан ол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қимылдың, іс-әрекеттің атын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білдіреді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де,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шақпен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де,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жақпен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де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байланысты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болмайды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.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Сөйтіп, тұйық етістік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қимылдың, іс-әрекеттің атауы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ретінде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қолданылады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да,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етістік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тұлғаларына тән шақтык, мағынаны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да,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жақтық мағынаны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да </a:t>
            </a:r>
            <a:r>
              <a:rPr lang="ru-RU" sz="2000" dirty="0" err="1" smtClean="0">
                <a:solidFill>
                  <a:schemeClr val="tx1">
                    <a:lumMod val="50000"/>
                  </a:schemeClr>
                </a:solidFill>
              </a:rPr>
              <a:t>білдірмейді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</a:rPr>
              <a:t>.</a:t>
            </a:r>
            <a:endParaRPr lang="uk-UA" sz="20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492375"/>
          </a:xfrm>
        </p:spPr>
        <p:txBody>
          <a:bodyPr/>
          <a:lstStyle/>
          <a:p>
            <a:r>
              <a:rPr lang="en-US" sz="3200" dirty="0" smtClean="0"/>
              <a:t>   </a:t>
            </a:r>
            <a:r>
              <a:rPr lang="ru-RU" sz="3200" dirty="0" err="1" smtClean="0"/>
              <a:t>Тұйық етістік</a:t>
            </a:r>
            <a:r>
              <a:rPr lang="ru-RU" sz="3200" dirty="0" smtClean="0"/>
              <a:t> </a:t>
            </a:r>
            <a:r>
              <a:rPr lang="ru-RU" sz="3200" dirty="0" err="1" smtClean="0"/>
              <a:t>етістіктің негізгі</a:t>
            </a:r>
            <a:r>
              <a:rPr lang="ru-RU" sz="3200" dirty="0" smtClean="0"/>
              <a:t> </a:t>
            </a:r>
            <a:r>
              <a:rPr lang="ru-RU" sz="3200" dirty="0" err="1" smtClean="0"/>
              <a:t>және туынды</a:t>
            </a:r>
            <a:r>
              <a:rPr lang="ru-RU" sz="3200" dirty="0" smtClean="0"/>
              <a:t> </a:t>
            </a:r>
            <a:r>
              <a:rPr lang="en-US" sz="3200" dirty="0" smtClean="0"/>
              <a:t>   </a:t>
            </a:r>
            <a:r>
              <a:rPr lang="ru-RU" sz="3200" dirty="0" err="1" smtClean="0"/>
              <a:t>түбіріне, етіс</a:t>
            </a:r>
            <a:r>
              <a:rPr lang="ru-RU" sz="3200" dirty="0" smtClean="0"/>
              <a:t> </a:t>
            </a:r>
            <a:r>
              <a:rPr lang="ru-RU" sz="3200" dirty="0" err="1" smtClean="0"/>
              <a:t>және болымсыз</a:t>
            </a:r>
            <a:r>
              <a:rPr lang="ru-RU" sz="3200" dirty="0" smtClean="0"/>
              <a:t> </a:t>
            </a:r>
            <a:r>
              <a:rPr lang="ru-RU" sz="3200" dirty="0" err="1" smtClean="0"/>
              <a:t>етістік</a:t>
            </a:r>
            <a:r>
              <a:rPr lang="ru-RU" sz="3200" dirty="0" smtClean="0"/>
              <a:t> </a:t>
            </a:r>
            <a:r>
              <a:rPr lang="ru-RU" sz="3200" dirty="0" err="1" smtClean="0"/>
              <a:t>тұлғаларына </a:t>
            </a:r>
            <a:r>
              <a:rPr lang="ru-RU" sz="3200" b="1" dirty="0" smtClean="0"/>
              <a:t>-у</a:t>
            </a:r>
            <a:r>
              <a:rPr lang="ru-RU" sz="3200" dirty="0" smtClean="0"/>
              <a:t> </a:t>
            </a:r>
            <a:r>
              <a:rPr lang="ru-RU" sz="3200" dirty="0" err="1" smtClean="0"/>
              <a:t>жұрнағы жалғану арқылы жасалады</a:t>
            </a:r>
            <a:r>
              <a:rPr lang="ru-RU" sz="3200" dirty="0" smtClean="0"/>
              <a:t>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57431"/>
            <a:ext cx="9144000" cy="4500570"/>
          </a:xfrm>
        </p:spPr>
        <p:txBody>
          <a:bodyPr/>
          <a:lstStyle/>
          <a:p>
            <a:r>
              <a:rPr lang="ru-RU" dirty="0" err="1" smtClean="0"/>
              <a:t>Мысалы</a:t>
            </a:r>
            <a:r>
              <a:rPr lang="ru-RU" dirty="0" smtClean="0"/>
              <a:t>: </a:t>
            </a:r>
            <a:r>
              <a:rPr lang="ru-RU" dirty="0" err="1" smtClean="0"/>
              <a:t>сұра</a:t>
            </a:r>
            <a:r>
              <a:rPr lang="ru-RU" b="1" dirty="0" err="1" smtClean="0"/>
              <a:t>-у</a:t>
            </a:r>
            <a:r>
              <a:rPr lang="ru-RU" dirty="0" err="1" smtClean="0"/>
              <a:t>, жүр</a:t>
            </a:r>
            <a:r>
              <a:rPr lang="ru-RU" b="1" dirty="0" err="1" smtClean="0"/>
              <a:t>-у</a:t>
            </a:r>
            <a:r>
              <a:rPr lang="ru-RU" dirty="0" err="1" smtClean="0"/>
              <a:t>, бар</a:t>
            </a:r>
            <a:r>
              <a:rPr lang="ru-RU" b="1" dirty="0" err="1" smtClean="0"/>
              <a:t>-у</a:t>
            </a:r>
            <a:r>
              <a:rPr lang="ru-RU" dirty="0" smtClean="0"/>
              <a:t>, </a:t>
            </a:r>
            <a:r>
              <a:rPr lang="ru-RU" dirty="0" err="1" smtClean="0"/>
              <a:t>шегеле</a:t>
            </a:r>
            <a:r>
              <a:rPr lang="ru-RU" b="1" dirty="0" err="1" smtClean="0"/>
              <a:t>-у</a:t>
            </a:r>
            <a:r>
              <a:rPr lang="ru-RU" dirty="0" smtClean="0"/>
              <a:t>, </a:t>
            </a:r>
            <a:r>
              <a:rPr lang="ru-RU" dirty="0" err="1" smtClean="0"/>
              <a:t>айт-қыз</a:t>
            </a:r>
            <a:r>
              <a:rPr lang="ru-RU" b="1" dirty="0" err="1" smtClean="0"/>
              <a:t>-у</a:t>
            </a:r>
            <a:r>
              <a:rPr lang="ru-RU" dirty="0" err="1" smtClean="0"/>
              <a:t>, сөйле-с</a:t>
            </a:r>
            <a:r>
              <a:rPr lang="ru-RU" b="1" dirty="0" err="1" smtClean="0"/>
              <a:t>-у</a:t>
            </a:r>
            <a:r>
              <a:rPr lang="ru-RU" dirty="0" err="1" smtClean="0"/>
              <a:t>, кел-ме</a:t>
            </a:r>
            <a:r>
              <a:rPr lang="ru-RU" b="1" dirty="0" err="1" smtClean="0"/>
              <a:t>-у</a:t>
            </a:r>
            <a:r>
              <a:rPr lang="ru-RU" dirty="0" smtClean="0"/>
              <a:t>, </a:t>
            </a:r>
            <a:r>
              <a:rPr lang="ru-RU" dirty="0" err="1" smtClean="0"/>
              <a:t>бөге-ме</a:t>
            </a:r>
            <a:r>
              <a:rPr lang="ru-RU" b="1" dirty="0" err="1" smtClean="0"/>
              <a:t>-у</a:t>
            </a:r>
            <a:r>
              <a:rPr lang="ru-RU" dirty="0" err="1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Бұл сөздер сұрау, жүру, </a:t>
            </a:r>
            <a:r>
              <a:rPr lang="ru-RU" dirty="0" smtClean="0"/>
              <a:t>бару, </a:t>
            </a:r>
            <a:r>
              <a:rPr lang="ru-RU" dirty="0" err="1" smtClean="0"/>
              <a:t>шегелеу</a:t>
            </a:r>
            <a:r>
              <a:rPr lang="ru-RU" dirty="0" smtClean="0"/>
              <a:t>, </a:t>
            </a:r>
            <a:r>
              <a:rPr lang="ru-RU" dirty="0" err="1" smtClean="0"/>
              <a:t>айтқызу, сөйлесу, келмеу</a:t>
            </a:r>
            <a:r>
              <a:rPr lang="ru-RU" dirty="0" smtClean="0"/>
              <a:t>, </a:t>
            </a:r>
            <a:r>
              <a:rPr lang="ru-RU" dirty="0" err="1" smtClean="0"/>
              <a:t>бөгемеу, қимыл, іс-әрекеттерінің атын</a:t>
            </a:r>
            <a:r>
              <a:rPr lang="ru-RU" dirty="0" smtClean="0"/>
              <a:t> </a:t>
            </a:r>
            <a:r>
              <a:rPr lang="ru-RU" dirty="0" err="1" smtClean="0"/>
              <a:t>білдіріп</a:t>
            </a:r>
            <a:r>
              <a:rPr lang="ru-RU" dirty="0" smtClean="0"/>
              <a:t>, </a:t>
            </a:r>
            <a:r>
              <a:rPr lang="ru-RU" dirty="0" err="1" smtClean="0"/>
              <a:t>солардың атауы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тұр.</a:t>
            </a:r>
            <a:r>
              <a:rPr lang="ru-RU" dirty="0" smtClean="0"/>
              <a:t> </a:t>
            </a:r>
            <a:r>
              <a:rPr lang="ru-RU" dirty="0" err="1" smtClean="0"/>
              <a:t>Сондықтан </a:t>
            </a:r>
            <a:r>
              <a:rPr lang="ru-RU" dirty="0" smtClean="0"/>
              <a:t>да </a:t>
            </a:r>
            <a:r>
              <a:rPr lang="ru-RU" dirty="0" err="1" smtClean="0"/>
              <a:t>түйық етістік</a:t>
            </a:r>
            <a:r>
              <a:rPr lang="ru-RU" dirty="0" smtClean="0"/>
              <a:t> </a:t>
            </a:r>
            <a:r>
              <a:rPr lang="ru-RU" dirty="0" err="1" smtClean="0"/>
              <a:t>заттық мағынада</a:t>
            </a:r>
            <a:r>
              <a:rPr lang="ru-RU" dirty="0" smtClean="0"/>
              <a:t>, </a:t>
            </a:r>
            <a:r>
              <a:rPr lang="ru-RU" dirty="0" err="1" smtClean="0"/>
              <a:t>зат</a:t>
            </a:r>
            <a:r>
              <a:rPr lang="ru-RU" dirty="0" smtClean="0"/>
              <a:t> </a:t>
            </a:r>
            <a:r>
              <a:rPr lang="ru-RU" dirty="0" err="1" smtClean="0"/>
              <a:t>есім</a:t>
            </a:r>
            <a:r>
              <a:rPr lang="ru-RU" dirty="0" smtClean="0"/>
              <a:t> </a:t>
            </a:r>
            <a:r>
              <a:rPr lang="ru-RU" dirty="0" err="1" smtClean="0"/>
              <a:t>мәнінде жиі</a:t>
            </a:r>
            <a:r>
              <a:rPr lang="ru-RU" dirty="0" smtClean="0"/>
              <a:t> </a:t>
            </a:r>
            <a:r>
              <a:rPr lang="ru-RU" dirty="0" err="1" smtClean="0"/>
              <a:t>қолданылады</a:t>
            </a:r>
            <a:r>
              <a:rPr lang="ru-RU" dirty="0" smtClean="0"/>
              <a:t>. </a:t>
            </a:r>
            <a:r>
              <a:rPr lang="ru-RU" dirty="0" err="1" smtClean="0"/>
              <a:t>Тіпті</a:t>
            </a:r>
            <a:r>
              <a:rPr lang="ru-RU" dirty="0" smtClean="0"/>
              <a:t> </a:t>
            </a:r>
            <a:r>
              <a:rPr lang="ru-RU" dirty="0" err="1" smtClean="0"/>
              <a:t>тұйық етістіктердің кейбірі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заттың, көбіне құралдың атын</a:t>
            </a:r>
            <a:r>
              <a:rPr lang="ru-RU" dirty="0" smtClean="0"/>
              <a:t> </a:t>
            </a:r>
            <a:r>
              <a:rPr lang="ru-RU" dirty="0" err="1" smtClean="0"/>
              <a:t>білдіріп</a:t>
            </a:r>
            <a:r>
              <a:rPr lang="ru-RU" dirty="0" smtClean="0"/>
              <a:t>, </a:t>
            </a:r>
            <a:r>
              <a:rPr lang="ru-RU" dirty="0" err="1" smtClean="0"/>
              <a:t>зат</a:t>
            </a:r>
            <a:r>
              <a:rPr lang="ru-RU" dirty="0" smtClean="0"/>
              <a:t> </a:t>
            </a:r>
            <a:r>
              <a:rPr lang="ru-RU" dirty="0" err="1" smtClean="0"/>
              <a:t>есім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кеткен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0"/>
            <a:ext cx="6553200" cy="508000"/>
          </a:xfrm>
        </p:spPr>
        <p:txBody>
          <a:bodyPr/>
          <a:lstStyle/>
          <a:p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19"/>
          </a:xfrm>
        </p:spPr>
        <p:txBody>
          <a:bodyPr/>
          <a:lstStyle/>
          <a:p>
            <a:r>
              <a:rPr lang="ru-RU" sz="2400" dirty="0" err="1" smtClean="0"/>
              <a:t>Тілімізде</a:t>
            </a:r>
            <a:r>
              <a:rPr lang="ru-RU" sz="2400" dirty="0" smtClean="0"/>
              <a:t> </a:t>
            </a:r>
            <a:r>
              <a:rPr lang="ru-RU" sz="2400" dirty="0" err="1" smtClean="0"/>
              <a:t>көсеу </a:t>
            </a:r>
            <a:r>
              <a:rPr lang="ru-RU" sz="2400" dirty="0" smtClean="0"/>
              <a:t>(</a:t>
            </a:r>
            <a:r>
              <a:rPr lang="ru-RU" sz="2400" dirty="0" err="1" smtClean="0"/>
              <a:t>отты</a:t>
            </a:r>
            <a:r>
              <a:rPr lang="ru-RU" sz="2400" dirty="0" smtClean="0"/>
              <a:t>, </a:t>
            </a:r>
            <a:r>
              <a:rPr lang="ru-RU" sz="2400" dirty="0" err="1" smtClean="0"/>
              <a:t>шоқты көсейтін құрал</a:t>
            </a:r>
            <a:r>
              <a:rPr lang="ru-RU" sz="2400" dirty="0" smtClean="0"/>
              <a:t>), </a:t>
            </a:r>
            <a:r>
              <a:rPr lang="ru-RU" sz="2400" dirty="0" err="1" smtClean="0"/>
              <a:t>сабау</a:t>
            </a:r>
            <a:r>
              <a:rPr lang="ru-RU" sz="2400" dirty="0" smtClean="0"/>
              <a:t> </a:t>
            </a:r>
            <a:r>
              <a:rPr lang="ru-RU" sz="2400" dirty="0" err="1" smtClean="0"/>
              <a:t>(жүнді сабайтын</a:t>
            </a:r>
            <a:r>
              <a:rPr lang="ru-RU" sz="2400" dirty="0" smtClean="0"/>
              <a:t> </a:t>
            </a:r>
            <a:r>
              <a:rPr lang="ru-RU" sz="2400" dirty="0" err="1" smtClean="0"/>
              <a:t>таяқ</a:t>
            </a:r>
            <a:r>
              <a:rPr lang="ru-RU" sz="2400" dirty="0" smtClean="0"/>
              <a:t>), </a:t>
            </a:r>
            <a:r>
              <a:rPr lang="ru-RU" sz="2400" dirty="0" err="1" smtClean="0"/>
              <a:t>егеу</a:t>
            </a:r>
            <a:r>
              <a:rPr lang="ru-RU" sz="2400" dirty="0" smtClean="0"/>
              <a:t> (</a:t>
            </a:r>
            <a:r>
              <a:rPr lang="ru-RU" sz="2400" dirty="0" err="1" smtClean="0"/>
              <a:t>темірді</a:t>
            </a:r>
            <a:r>
              <a:rPr lang="ru-RU" sz="2400" dirty="0" smtClean="0"/>
              <a:t> </a:t>
            </a:r>
            <a:r>
              <a:rPr lang="ru-RU" sz="2400" dirty="0" err="1" smtClean="0"/>
              <a:t>егейтін</a:t>
            </a:r>
            <a:r>
              <a:rPr lang="ru-RU" sz="2400" dirty="0" smtClean="0"/>
              <a:t> </a:t>
            </a:r>
            <a:r>
              <a:rPr lang="ru-RU" sz="2400" dirty="0" err="1" smtClean="0"/>
              <a:t>құрал</a:t>
            </a:r>
            <a:r>
              <a:rPr lang="ru-RU" sz="2400" dirty="0" smtClean="0"/>
              <a:t>), </a:t>
            </a:r>
            <a:r>
              <a:rPr lang="ru-RU" sz="2400" dirty="0" err="1" smtClean="0"/>
              <a:t>жасау</a:t>
            </a:r>
            <a:r>
              <a:rPr lang="ru-RU" sz="2400" dirty="0" smtClean="0"/>
              <a:t> </a:t>
            </a:r>
            <a:r>
              <a:rPr lang="ru-RU" sz="2400" dirty="0" err="1" smtClean="0"/>
              <a:t>(қызға жиналған дүние-мүлік</a:t>
            </a:r>
            <a:r>
              <a:rPr lang="ru-RU" sz="2400" dirty="0" smtClean="0"/>
              <a:t>), </a:t>
            </a:r>
            <a:r>
              <a:rPr lang="ru-RU" sz="2400" dirty="0" err="1" smtClean="0"/>
              <a:t>қашау (ағашты кесетін</a:t>
            </a:r>
            <a:r>
              <a:rPr lang="ru-RU" sz="2400" dirty="0" smtClean="0"/>
              <a:t>, </a:t>
            </a:r>
            <a:r>
              <a:rPr lang="ru-RU" sz="2400" dirty="0" err="1" smtClean="0"/>
              <a:t>жонып</a:t>
            </a:r>
            <a:r>
              <a:rPr lang="ru-RU" sz="2400" dirty="0" smtClean="0"/>
              <a:t>, </a:t>
            </a:r>
            <a:r>
              <a:rPr lang="ru-RU" sz="2400" dirty="0" err="1" smtClean="0"/>
              <a:t>қырнайтын құрал</a:t>
            </a:r>
            <a:r>
              <a:rPr lang="ru-RU" sz="2400" dirty="0" smtClean="0"/>
              <a:t>), </a:t>
            </a:r>
            <a:r>
              <a:rPr lang="ru-RU" sz="2400" dirty="0" err="1" smtClean="0"/>
              <a:t>тұсау (жылқының алдыңғы екі</a:t>
            </a:r>
            <a:r>
              <a:rPr lang="ru-RU" sz="2400" dirty="0" smtClean="0"/>
              <a:t> </a:t>
            </a:r>
            <a:r>
              <a:rPr lang="ru-RU" sz="2400" dirty="0" err="1" smtClean="0"/>
              <a:t>аяғына салатын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құрал</a:t>
            </a:r>
            <a:r>
              <a:rPr lang="ru-RU" sz="2400" dirty="0" smtClean="0"/>
              <a:t>), </a:t>
            </a:r>
            <a:r>
              <a:rPr lang="ru-RU" sz="2400" dirty="0" err="1" smtClean="0"/>
              <a:t>ою</a:t>
            </a:r>
            <a:r>
              <a:rPr lang="ru-RU" sz="2400" dirty="0" smtClean="0"/>
              <a:t> (</a:t>
            </a:r>
            <a:r>
              <a:rPr lang="ru-RU" sz="2400" dirty="0" err="1" smtClean="0"/>
              <a:t>ойып</a:t>
            </a:r>
            <a:r>
              <a:rPr lang="ru-RU" sz="2400" dirty="0" smtClean="0"/>
              <a:t> </a:t>
            </a:r>
            <a:r>
              <a:rPr lang="ru-RU" sz="2400" dirty="0" err="1" smtClean="0"/>
              <a:t>салынған өрнек</a:t>
            </a:r>
            <a:r>
              <a:rPr lang="ru-RU" sz="2400" dirty="0" smtClean="0"/>
              <a:t>) </a:t>
            </a:r>
            <a:r>
              <a:rPr lang="ru-RU" sz="2400" dirty="0" err="1" smtClean="0"/>
              <a:t>сияқты зат</a:t>
            </a:r>
            <a:r>
              <a:rPr lang="ru-RU" sz="2400" dirty="0" smtClean="0"/>
              <a:t> </a:t>
            </a:r>
            <a:r>
              <a:rPr lang="ru-RU" sz="2400" dirty="0" err="1" smtClean="0"/>
              <a:t>есімдер</a:t>
            </a:r>
            <a:r>
              <a:rPr lang="ru-RU" sz="2400" dirty="0" smtClean="0"/>
              <a:t> </a:t>
            </a:r>
            <a:r>
              <a:rPr lang="ru-RU" sz="2400" dirty="0" err="1" smtClean="0"/>
              <a:t>тұйық етістіктен</a:t>
            </a:r>
            <a:r>
              <a:rPr lang="ru-RU" sz="2400" dirty="0" smtClean="0"/>
              <a:t> </a:t>
            </a:r>
            <a:r>
              <a:rPr lang="ru-RU" sz="2400" dirty="0" err="1" smtClean="0"/>
              <a:t>жасалған.</a:t>
            </a:r>
            <a:r>
              <a:rPr lang="ru-RU" sz="2400" dirty="0" smtClean="0"/>
              <a:t> </a:t>
            </a:r>
            <a:r>
              <a:rPr lang="ru-RU" sz="2400" dirty="0" err="1" smtClean="0"/>
              <a:t>Мысалы</a:t>
            </a:r>
            <a:r>
              <a:rPr lang="ru-RU" sz="2400" dirty="0" smtClean="0"/>
              <a:t>: </a:t>
            </a:r>
            <a:r>
              <a:rPr lang="ru-RU" sz="2400" dirty="0" err="1" smtClean="0"/>
              <a:t>Көсеу ұзын болса</a:t>
            </a:r>
            <a:r>
              <a:rPr lang="ru-RU" sz="2400" dirty="0" smtClean="0"/>
              <a:t> </a:t>
            </a:r>
            <a:r>
              <a:rPr lang="ru-RU" sz="2400" dirty="0" err="1" smtClean="0"/>
              <a:t>қол күймейді (мақал</a:t>
            </a:r>
            <a:r>
              <a:rPr lang="ru-RU" sz="2400" dirty="0" smtClean="0"/>
              <a:t>). </a:t>
            </a:r>
            <a:r>
              <a:rPr lang="ru-RU" sz="2400" dirty="0" err="1" smtClean="0"/>
              <a:t>Тұйық етістік</a:t>
            </a:r>
            <a:r>
              <a:rPr lang="ru-RU" sz="2400" dirty="0" smtClean="0"/>
              <a:t> </a:t>
            </a:r>
            <a:r>
              <a:rPr lang="ru-RU" sz="2400" dirty="0" err="1" smtClean="0"/>
              <a:t>зат</a:t>
            </a:r>
            <a:r>
              <a:rPr lang="ru-RU" sz="2400" dirty="0" smtClean="0"/>
              <a:t> </a:t>
            </a:r>
            <a:r>
              <a:rPr lang="ru-RU" sz="2400" dirty="0" err="1" smtClean="0"/>
              <a:t>есім</a:t>
            </a:r>
            <a:r>
              <a:rPr lang="ru-RU" sz="2400" dirty="0" smtClean="0"/>
              <a:t> </a:t>
            </a:r>
            <a:r>
              <a:rPr lang="ru-RU" sz="2400" dirty="0" err="1" smtClean="0"/>
              <a:t>сияқты түрленеді, етістікше</a:t>
            </a:r>
            <a:r>
              <a:rPr lang="ru-RU" sz="2400" dirty="0" smtClean="0"/>
              <a:t> </a:t>
            </a:r>
            <a:r>
              <a:rPr lang="ru-RU" sz="2400" dirty="0" err="1" smtClean="0"/>
              <a:t>түрленбейді.</a:t>
            </a:r>
            <a:r>
              <a:rPr lang="ru-RU" sz="2400" dirty="0" smtClean="0"/>
              <a:t> </a:t>
            </a:r>
            <a:r>
              <a:rPr lang="ru-RU" sz="2400" dirty="0" err="1" smtClean="0"/>
              <a:t>Тұйық етістік</a:t>
            </a:r>
            <a:r>
              <a:rPr lang="ru-RU" sz="2400" dirty="0" smtClean="0"/>
              <a:t> </a:t>
            </a:r>
            <a:r>
              <a:rPr lang="ru-RU" sz="2400" dirty="0" err="1" smtClean="0"/>
              <a:t>тікелей</a:t>
            </a:r>
            <a:r>
              <a:rPr lang="ru-RU" sz="2400" dirty="0" smtClean="0"/>
              <a:t> </a:t>
            </a:r>
            <a:r>
              <a:rPr lang="ru-RU" sz="2400" dirty="0" err="1" smtClean="0"/>
              <a:t>септеле</a:t>
            </a:r>
            <a:r>
              <a:rPr lang="ru-RU" sz="2400" dirty="0" smtClean="0"/>
              <a:t> де, </a:t>
            </a:r>
            <a:r>
              <a:rPr lang="ru-RU" sz="2400" dirty="0" err="1" smtClean="0"/>
              <a:t>тәуелдене </a:t>
            </a:r>
            <a:r>
              <a:rPr lang="ru-RU" sz="2400" dirty="0" smtClean="0"/>
              <a:t>де </a:t>
            </a:r>
            <a:r>
              <a:rPr lang="ru-RU" sz="2400" dirty="0" err="1" smtClean="0"/>
              <a:t>алады</a:t>
            </a:r>
            <a:r>
              <a:rPr lang="ru-RU" sz="2400" dirty="0" smtClean="0"/>
              <a:t>, </a:t>
            </a:r>
            <a:r>
              <a:rPr lang="ru-RU" sz="2400" dirty="0" err="1" smtClean="0"/>
              <a:t>бірақ жіктелмейді</a:t>
            </a:r>
            <a:r>
              <a:rPr lang="ru-RU" sz="2400" dirty="0" smtClean="0"/>
              <a:t>. </a:t>
            </a:r>
            <a:r>
              <a:rPr lang="ru-RU" sz="2400" dirty="0" err="1" smtClean="0"/>
              <a:t>Тұйық етістікке</a:t>
            </a:r>
            <a:r>
              <a:rPr lang="ru-RU" sz="2400" dirty="0" smtClean="0"/>
              <a:t> </a:t>
            </a:r>
            <a:r>
              <a:rPr lang="ru-RU" sz="2400" dirty="0" err="1" smtClean="0"/>
              <a:t>көптік жалғауы жалғанса одан</a:t>
            </a:r>
            <a:r>
              <a:rPr lang="ru-RU" sz="2400" dirty="0" smtClean="0"/>
              <a:t> </a:t>
            </a:r>
            <a:r>
              <a:rPr lang="ru-RU" sz="2400" dirty="0" err="1" smtClean="0"/>
              <a:t>кейін</a:t>
            </a:r>
            <a:r>
              <a:rPr lang="ru-RU" sz="2400" dirty="0" smtClean="0"/>
              <a:t> </a:t>
            </a:r>
            <a:r>
              <a:rPr lang="ru-RU" sz="2400" dirty="0" err="1" smtClean="0"/>
              <a:t>тәуелдік жалғауы жалғанып қолданылады.</a:t>
            </a:r>
            <a:r>
              <a:rPr lang="ru-RU" sz="2400" dirty="0" smtClean="0"/>
              <a:t> </a:t>
            </a:r>
            <a:r>
              <a:rPr lang="ru-RU" sz="2400" dirty="0" err="1" smtClean="0"/>
              <a:t>Сөйтіп, зат</a:t>
            </a:r>
            <a:r>
              <a:rPr lang="ru-RU" sz="2400" dirty="0" smtClean="0"/>
              <a:t> </a:t>
            </a:r>
            <a:r>
              <a:rPr lang="ru-RU" sz="2400" dirty="0" err="1" smtClean="0"/>
              <a:t>есімдерше</a:t>
            </a:r>
            <a:r>
              <a:rPr lang="ru-RU" sz="2400" dirty="0" smtClean="0"/>
              <a:t> </a:t>
            </a:r>
            <a:r>
              <a:rPr lang="ru-RU" sz="2400" dirty="0" err="1" smtClean="0"/>
              <a:t>түрленіп, шақпен </a:t>
            </a:r>
            <a:r>
              <a:rPr lang="ru-RU" sz="2400" dirty="0" smtClean="0"/>
              <a:t>де, </a:t>
            </a:r>
            <a:r>
              <a:rPr lang="ru-RU" sz="2400" dirty="0" err="1" smtClean="0"/>
              <a:t>жақпен </a:t>
            </a:r>
            <a:r>
              <a:rPr lang="ru-RU" sz="2400" dirty="0" smtClean="0"/>
              <a:t>де </a:t>
            </a:r>
            <a:r>
              <a:rPr lang="ru-RU" sz="2400" dirty="0" err="1" smtClean="0"/>
              <a:t>байланысты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болмай</a:t>
            </a:r>
            <a:r>
              <a:rPr lang="ru-RU" sz="2400" dirty="0" smtClean="0"/>
              <a:t>, </a:t>
            </a:r>
            <a:r>
              <a:rPr lang="ru-RU" sz="2400" dirty="0" err="1" smtClean="0"/>
              <a:t>қимылдың</a:t>
            </a:r>
            <a:r>
              <a:rPr lang="ru-RU" sz="2400" dirty="0" smtClean="0"/>
              <a:t>, </a:t>
            </a:r>
            <a:r>
              <a:rPr lang="ru-RU" sz="2400" dirty="0" err="1" smtClean="0"/>
              <a:t>іс-әрекеттің атын</a:t>
            </a:r>
            <a:r>
              <a:rPr lang="ru-RU" sz="2400" dirty="0" smtClean="0"/>
              <a:t> </a:t>
            </a:r>
            <a:r>
              <a:rPr lang="ru-RU" sz="2400" dirty="0" err="1" smtClean="0"/>
              <a:t>білдіретін</a:t>
            </a:r>
            <a:r>
              <a:rPr lang="ru-RU" sz="2400" dirty="0" smtClean="0"/>
              <a:t> </a:t>
            </a:r>
            <a:r>
              <a:rPr lang="ru-RU" sz="2400" dirty="0" err="1" smtClean="0"/>
              <a:t>етістіктің ерекше</a:t>
            </a:r>
            <a:r>
              <a:rPr lang="ru-RU" sz="2400" dirty="0" smtClean="0"/>
              <a:t> </a:t>
            </a:r>
            <a:r>
              <a:rPr lang="ru-RU" sz="2400" dirty="0" err="1" smtClean="0"/>
              <a:t>түрін тұйық етістік</a:t>
            </a:r>
            <a:r>
              <a:rPr lang="ru-RU" sz="2400" dirty="0" smtClean="0"/>
              <a:t> </a:t>
            </a:r>
            <a:r>
              <a:rPr lang="ru-RU" sz="2400" dirty="0" err="1" smtClean="0"/>
              <a:t>дейміз</a:t>
            </a:r>
            <a:r>
              <a:rPr lang="ru-RU" sz="2400" dirty="0" smtClean="0"/>
              <a:t>. </a:t>
            </a:r>
            <a:r>
              <a:rPr lang="ru-RU" sz="2400" dirty="0" err="1" smtClean="0"/>
              <a:t>Тұйық етістіктіқ септелу</a:t>
            </a:r>
            <a:r>
              <a:rPr lang="ru-RU" sz="2400" dirty="0" smtClean="0"/>
              <a:t> </a:t>
            </a:r>
            <a:r>
              <a:rPr lang="ru-RU" sz="2400" dirty="0" err="1" smtClean="0"/>
              <a:t>үлгісі.</a:t>
            </a:r>
            <a:endParaRPr lang="ru-RU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929190" y="1571612"/>
            <a:ext cx="2952750" cy="649288"/>
          </a:xfrm>
        </p:spPr>
        <p:txBody>
          <a:bodyPr/>
          <a:lstStyle/>
          <a:p>
            <a:endParaRPr lang="uk-UA" sz="3200" b="1" dirty="0">
              <a:latin typeface="Tahoma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71612"/>
            <a:ext cx="8820150" cy="5097476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90000"/>
              </a:lnSpc>
            </a:pPr>
            <a:r>
              <a:rPr lang="ru-RU" sz="2400" dirty="0" smtClean="0"/>
              <a:t>А. бару, </a:t>
            </a:r>
            <a:r>
              <a:rPr lang="ru-RU" sz="2400" dirty="0" err="1" smtClean="0"/>
              <a:t>сөйлеу, айтуы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көрулері, келуім</a:t>
            </a:r>
            <a:r>
              <a:rPr lang="ru-RU" sz="2400" dirty="0" smtClean="0"/>
              <a:t> </a:t>
            </a:r>
            <a:r>
              <a:rPr lang="en-US" sz="2400" dirty="0" smtClean="0"/>
              <a:t>I. </a:t>
            </a:r>
            <a:r>
              <a:rPr lang="ru-RU" sz="2400" dirty="0" err="1" smtClean="0"/>
              <a:t>барудың, сөйлеудің, айтуының, керулерінің, келуімнің </a:t>
            </a:r>
            <a:r>
              <a:rPr lang="ru-RU" sz="2400" dirty="0" smtClean="0"/>
              <a:t>Б. </a:t>
            </a:r>
            <a:r>
              <a:rPr lang="ru-RU" sz="2400" dirty="0" err="1" smtClean="0"/>
              <a:t>баруға, сөйлеуге, айтуына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көрулеріне, келуіме</a:t>
            </a:r>
            <a:r>
              <a:rPr lang="ru-RU" sz="2400" dirty="0" smtClean="0"/>
              <a:t> Т. </a:t>
            </a:r>
            <a:r>
              <a:rPr lang="ru-RU" sz="2400" dirty="0" err="1" smtClean="0"/>
              <a:t>баруды</a:t>
            </a:r>
            <a:r>
              <a:rPr lang="ru-RU" sz="2400" dirty="0" smtClean="0"/>
              <a:t>, </a:t>
            </a:r>
            <a:r>
              <a:rPr lang="ru-RU" sz="2400" dirty="0" err="1" smtClean="0"/>
              <a:t>сөйлеуді, айтуын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көрулерін, келуімді</a:t>
            </a:r>
            <a:r>
              <a:rPr lang="ru-RU" sz="2400" dirty="0" smtClean="0"/>
              <a:t> </a:t>
            </a:r>
            <a:r>
              <a:rPr lang="ru-RU" sz="2400" dirty="0" err="1" smtClean="0"/>
              <a:t>Ж.баруда</a:t>
            </a:r>
            <a:r>
              <a:rPr lang="ru-RU" sz="2400" dirty="0" smtClean="0"/>
              <a:t>, </a:t>
            </a:r>
            <a:r>
              <a:rPr lang="ru-RU" sz="2400" dirty="0" err="1" smtClean="0"/>
              <a:t>сөйлеуде, айтуында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көрулерінде, келуімде</a:t>
            </a:r>
            <a:r>
              <a:rPr lang="ru-RU" sz="2400" dirty="0" smtClean="0"/>
              <a:t> </a:t>
            </a:r>
            <a:r>
              <a:rPr lang="ru-RU" sz="2400" dirty="0" err="1" smtClean="0"/>
              <a:t>Ш.барудан</a:t>
            </a:r>
            <a:r>
              <a:rPr lang="ru-RU" sz="2400" dirty="0" smtClean="0"/>
              <a:t>, </a:t>
            </a:r>
            <a:r>
              <a:rPr lang="ru-RU" sz="2400" dirty="0" err="1" smtClean="0"/>
              <a:t>сөйлеуден, айтуынан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көрулерінен, келуімнен</a:t>
            </a:r>
            <a:r>
              <a:rPr lang="ru-RU" sz="2400" dirty="0" smtClean="0"/>
              <a:t> К. </a:t>
            </a:r>
            <a:r>
              <a:rPr lang="ru-RU" sz="2400" dirty="0" err="1" smtClean="0"/>
              <a:t>барумен</a:t>
            </a:r>
            <a:r>
              <a:rPr lang="ru-RU" sz="2400" dirty="0" smtClean="0"/>
              <a:t>, </a:t>
            </a:r>
            <a:r>
              <a:rPr lang="ru-RU" sz="2400" dirty="0" err="1" smtClean="0"/>
              <a:t>сөйлеумен, айтуымен</a:t>
            </a:r>
            <a:r>
              <a:rPr lang="ru-RU" sz="2400" dirty="0" smtClean="0"/>
              <a:t>, </a:t>
            </a:r>
            <a:r>
              <a:rPr lang="ru-RU" sz="2400" dirty="0" err="1" smtClean="0"/>
              <a:t>көрулерімен, келуіммен</a:t>
            </a:r>
            <a:r>
              <a:rPr lang="ru-RU" sz="2400" dirty="0" smtClean="0"/>
              <a:t> </a:t>
            </a:r>
            <a:r>
              <a:rPr lang="ru-RU" sz="2400" dirty="0" err="1" smtClean="0"/>
              <a:t>Тұйық етістіктің тәуелдену үлгісі.</a:t>
            </a:r>
            <a:r>
              <a:rPr lang="ru-RU" sz="2400" dirty="0" smtClean="0"/>
              <a:t> </a:t>
            </a:r>
            <a:r>
              <a:rPr lang="ru-RU" sz="2400" dirty="0" err="1" smtClean="0"/>
              <a:t>Жақ</a:t>
            </a:r>
            <a:r>
              <a:rPr lang="ru-RU" sz="2400" dirty="0" smtClean="0"/>
              <a:t> </a:t>
            </a:r>
            <a:r>
              <a:rPr lang="en-US" sz="2400" dirty="0" smtClean="0"/>
              <a:t>I. </a:t>
            </a:r>
            <a:r>
              <a:rPr lang="ru-RU" sz="2400" dirty="0" err="1" smtClean="0"/>
              <a:t>келуім</a:t>
            </a:r>
            <a:r>
              <a:rPr lang="ru-RU" sz="2400" dirty="0" smtClean="0"/>
              <a:t>, </a:t>
            </a:r>
            <a:r>
              <a:rPr lang="ru-RU" sz="2400" dirty="0" err="1" smtClean="0"/>
              <a:t>келуіміз</a:t>
            </a:r>
            <a:r>
              <a:rPr lang="ru-RU" sz="2400" dirty="0" smtClean="0"/>
              <a:t>, </a:t>
            </a:r>
            <a:r>
              <a:rPr lang="ru-RU" sz="2400" dirty="0" err="1" smtClean="0"/>
              <a:t>келулеріміз</a:t>
            </a:r>
            <a:r>
              <a:rPr lang="ru-RU" sz="2400" dirty="0" smtClean="0"/>
              <a:t> </a:t>
            </a:r>
            <a:r>
              <a:rPr lang="en-US" sz="2400" dirty="0" smtClean="0"/>
              <a:t>II. </a:t>
            </a:r>
            <a:r>
              <a:rPr lang="ru-RU" sz="2400" dirty="0" err="1" smtClean="0"/>
              <a:t>келуің, келулерің келуіңіз, келулеріңіз</a:t>
            </a:r>
            <a:r>
              <a:rPr lang="ru-RU" sz="2400" dirty="0" smtClean="0"/>
              <a:t> </a:t>
            </a:r>
            <a:r>
              <a:rPr lang="en-US" sz="2400" dirty="0" smtClean="0"/>
              <a:t>III. </a:t>
            </a:r>
            <a:r>
              <a:rPr lang="ru-RU" sz="2400" dirty="0" err="1" smtClean="0"/>
              <a:t>келуі</a:t>
            </a:r>
            <a:r>
              <a:rPr lang="ru-RU" sz="2400" dirty="0" smtClean="0"/>
              <a:t>, </a:t>
            </a:r>
            <a:r>
              <a:rPr lang="ru-RU" sz="2400" dirty="0" err="1" smtClean="0"/>
              <a:t>келулері</a:t>
            </a:r>
            <a:endParaRPr lang="uk-UA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792162"/>
          </a:xfrm>
        </p:spPr>
        <p:txBody>
          <a:bodyPr/>
          <a:lstStyle/>
          <a:p>
            <a:r>
              <a:rPr lang="ru-RU" b="1" dirty="0" err="1" smtClean="0"/>
              <a:t>Тұйық етістік</a:t>
            </a:r>
            <a:r>
              <a:rPr lang="ru-RU" b="1" dirty="0" smtClean="0"/>
              <a:t> </a:t>
            </a:r>
            <a:r>
              <a:rPr lang="ru-RU" b="1" dirty="0" err="1" smtClean="0"/>
              <a:t>емлесі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908050"/>
            <a:ext cx="6985000" cy="5543550"/>
          </a:xfrm>
        </p:spPr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Дауыссыз</a:t>
            </a:r>
            <a:r>
              <a:rPr lang="ru-RU" dirty="0" smtClean="0"/>
              <a:t> </a:t>
            </a:r>
            <a:r>
              <a:rPr lang="ru-RU" dirty="0" err="1" smtClean="0"/>
              <a:t>дыбыстарға біткен</a:t>
            </a:r>
            <a:r>
              <a:rPr lang="ru-RU" dirty="0" smtClean="0"/>
              <a:t> </a:t>
            </a:r>
            <a:r>
              <a:rPr lang="ru-RU" dirty="0" err="1" smtClean="0"/>
              <a:t>етістіктерге</a:t>
            </a:r>
            <a:r>
              <a:rPr lang="ru-RU" dirty="0" smtClean="0"/>
              <a:t> </a:t>
            </a:r>
            <a:r>
              <a:rPr lang="ru-RU" dirty="0" err="1" smtClean="0"/>
              <a:t>тұйық етістіктің </a:t>
            </a:r>
            <a:r>
              <a:rPr lang="ru-RU" dirty="0" smtClean="0"/>
              <a:t>-у </a:t>
            </a:r>
            <a:r>
              <a:rPr lang="ru-RU" dirty="0" err="1" smtClean="0"/>
              <a:t>жұрнағы дауысты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жалғанады</a:t>
            </a:r>
            <a:r>
              <a:rPr lang="ru-RU" dirty="0" smtClean="0"/>
              <a:t>: </a:t>
            </a:r>
            <a:r>
              <a:rPr lang="ru-RU" dirty="0" err="1" smtClean="0"/>
              <a:t>бар-у</a:t>
            </a:r>
            <a:r>
              <a:rPr lang="ru-RU" dirty="0" smtClean="0"/>
              <a:t>, </a:t>
            </a:r>
            <a:r>
              <a:rPr lang="ru-RU" dirty="0" err="1" smtClean="0"/>
              <a:t>қайт-у</a:t>
            </a:r>
            <a:r>
              <a:rPr lang="ru-RU" dirty="0" smtClean="0"/>
              <a:t>, </a:t>
            </a:r>
            <a:r>
              <a:rPr lang="ru-RU" dirty="0" err="1" smtClean="0"/>
              <a:t>көр-у</a:t>
            </a:r>
            <a:r>
              <a:rPr lang="ru-RU" dirty="0" smtClean="0"/>
              <a:t>, </a:t>
            </a:r>
            <a:r>
              <a:rPr lang="ru-RU" dirty="0" err="1" smtClean="0"/>
              <a:t>кел-у</a:t>
            </a:r>
            <a:r>
              <a:rPr lang="ru-RU" dirty="0" smtClean="0"/>
              <a:t>. </a:t>
            </a:r>
            <a:r>
              <a:rPr lang="ru-RU" dirty="0" err="1" smtClean="0"/>
              <a:t>Дауысты</a:t>
            </a:r>
            <a:r>
              <a:rPr lang="ru-RU" dirty="0" smtClean="0"/>
              <a:t> </a:t>
            </a:r>
            <a:r>
              <a:rPr lang="ru-RU" dirty="0" err="1" smtClean="0"/>
              <a:t>дыбыстарға біткен</a:t>
            </a:r>
            <a:r>
              <a:rPr lang="ru-RU" dirty="0" smtClean="0"/>
              <a:t> </a:t>
            </a:r>
            <a:r>
              <a:rPr lang="ru-RU" dirty="0" err="1" smtClean="0"/>
              <a:t>етістіктерге</a:t>
            </a:r>
            <a:r>
              <a:rPr lang="ru-RU" dirty="0" smtClean="0"/>
              <a:t> </a:t>
            </a:r>
            <a:r>
              <a:rPr lang="ru-RU" dirty="0" err="1" smtClean="0"/>
              <a:t>тұйық етістіктің </a:t>
            </a:r>
            <a:r>
              <a:rPr lang="ru-RU" dirty="0" smtClean="0"/>
              <a:t>-у </a:t>
            </a:r>
            <a:r>
              <a:rPr lang="ru-RU" dirty="0" err="1" smtClean="0"/>
              <a:t>жұрнағы дауыссыз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жалғанады</a:t>
            </a:r>
            <a:r>
              <a:rPr lang="ru-RU" dirty="0" smtClean="0"/>
              <a:t>: </a:t>
            </a:r>
            <a:r>
              <a:rPr lang="ru-RU" dirty="0" err="1" smtClean="0"/>
              <a:t>ойна-у</a:t>
            </a:r>
            <a:r>
              <a:rPr lang="ru-RU" dirty="0" smtClean="0"/>
              <a:t>, </a:t>
            </a:r>
            <a:r>
              <a:rPr lang="ru-RU" dirty="0" err="1" smtClean="0"/>
              <a:t>сөйле-у</a:t>
            </a:r>
            <a:r>
              <a:rPr lang="ru-RU" dirty="0" smtClean="0"/>
              <a:t>, </a:t>
            </a:r>
            <a:r>
              <a:rPr lang="ru-RU" dirty="0" err="1" smtClean="0"/>
              <a:t>барма-у</a:t>
            </a:r>
            <a:r>
              <a:rPr lang="ru-RU" dirty="0" smtClean="0"/>
              <a:t>, </a:t>
            </a:r>
            <a:r>
              <a:rPr lang="ru-RU" dirty="0" err="1" smtClean="0"/>
              <a:t>келме-у</a:t>
            </a:r>
            <a:r>
              <a:rPr lang="ru-RU" dirty="0" smtClean="0"/>
              <a:t>, </a:t>
            </a:r>
            <a:r>
              <a:rPr lang="ru-RU" dirty="0" err="1" smtClean="0"/>
              <a:t>сана-у</a:t>
            </a:r>
            <a:r>
              <a:rPr lang="ru-RU" dirty="0" smtClean="0"/>
              <a:t>.</a:t>
            </a:r>
            <a:r>
              <a:rPr lang="en-US" dirty="0" smtClean="0"/>
              <a:t>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7"/>
          </a:xfrm>
        </p:spPr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Дауысты</a:t>
            </a:r>
            <a:r>
              <a:rPr lang="ru-RU" dirty="0" smtClean="0"/>
              <a:t> -</a:t>
            </a:r>
            <a:r>
              <a:rPr lang="ru-RU" dirty="0" err="1" smtClean="0"/>
              <a:t>ы</a:t>
            </a:r>
            <a:r>
              <a:rPr lang="ru-RU" dirty="0" smtClean="0"/>
              <a:t>, -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дыбыстарына</a:t>
            </a:r>
            <a:r>
              <a:rPr lang="ru-RU" dirty="0" smtClean="0"/>
              <a:t> </a:t>
            </a:r>
            <a:r>
              <a:rPr lang="ru-RU" dirty="0" err="1" smtClean="0"/>
              <a:t>біткен</a:t>
            </a:r>
            <a:r>
              <a:rPr lang="ru-RU" dirty="0" smtClean="0"/>
              <a:t> </a:t>
            </a:r>
            <a:r>
              <a:rPr lang="ru-RU" dirty="0" err="1" smtClean="0"/>
              <a:t>етістіктерге</a:t>
            </a:r>
            <a:r>
              <a:rPr lang="ru-RU" dirty="0" smtClean="0"/>
              <a:t> </a:t>
            </a:r>
            <a:r>
              <a:rPr lang="ru-RU" dirty="0" err="1" smtClean="0"/>
              <a:t>тұйық етістіктің </a:t>
            </a:r>
            <a:r>
              <a:rPr lang="ru-RU" dirty="0" smtClean="0"/>
              <a:t>-у </a:t>
            </a:r>
            <a:r>
              <a:rPr lang="ru-RU" dirty="0" err="1" smtClean="0"/>
              <a:t>жұрнағы жалғанғанда</a:t>
            </a:r>
            <a:r>
              <a:rPr lang="ru-RU" dirty="0" smtClean="0"/>
              <a:t>, </a:t>
            </a:r>
            <a:r>
              <a:rPr lang="ru-RU" dirty="0" err="1" smtClean="0"/>
              <a:t>түбірдің соңындағы </a:t>
            </a:r>
            <a:r>
              <a:rPr lang="ru-RU" dirty="0" smtClean="0"/>
              <a:t>-</a:t>
            </a:r>
            <a:r>
              <a:rPr lang="ru-RU" dirty="0" err="1" smtClean="0"/>
              <a:t>ы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ды-быстары</a:t>
            </a:r>
            <a:r>
              <a:rPr lang="ru-RU" dirty="0" smtClean="0"/>
              <a:t> </a:t>
            </a:r>
            <a:r>
              <a:rPr lang="ru-RU" dirty="0" err="1" smtClean="0"/>
              <a:t>жазылмай</a:t>
            </a:r>
            <a:r>
              <a:rPr lang="ru-RU" dirty="0" smtClean="0"/>
              <a:t> -у </a:t>
            </a:r>
            <a:r>
              <a:rPr lang="ru-RU" dirty="0" err="1" smtClean="0"/>
              <a:t>дыбысының құрамына еніп</a:t>
            </a:r>
            <a:r>
              <a:rPr lang="ru-RU" dirty="0" smtClean="0"/>
              <a:t> </a:t>
            </a:r>
            <a:r>
              <a:rPr lang="ru-RU" dirty="0" err="1" smtClean="0"/>
              <a:t>кетеді</a:t>
            </a:r>
            <a:r>
              <a:rPr lang="ru-RU" dirty="0" smtClean="0"/>
              <a:t> де, </a:t>
            </a:r>
            <a:r>
              <a:rPr lang="ru-RU" dirty="0" err="1" smtClean="0"/>
              <a:t>ол</a:t>
            </a:r>
            <a:r>
              <a:rPr lang="ru-RU" dirty="0" smtClean="0"/>
              <a:t> (у) </a:t>
            </a:r>
            <a:r>
              <a:rPr lang="ru-RU" dirty="0" err="1" smtClean="0"/>
              <a:t>дауысты</a:t>
            </a:r>
            <a:r>
              <a:rPr lang="ru-RU" dirty="0" smtClean="0"/>
              <a:t> </a:t>
            </a:r>
            <a:r>
              <a:rPr lang="ru-RU" dirty="0" err="1" smtClean="0"/>
              <a:t>дыбыс</a:t>
            </a:r>
            <a:r>
              <a:rPr lang="ru-RU" dirty="0" smtClean="0"/>
              <a:t> </a:t>
            </a:r>
            <a:r>
              <a:rPr lang="ru-RU" dirty="0" err="1" smtClean="0"/>
              <a:t>болып</a:t>
            </a:r>
            <a:r>
              <a:rPr lang="ru-RU" dirty="0" smtClean="0"/>
              <a:t> </a:t>
            </a:r>
            <a:r>
              <a:rPr lang="ru-RU" dirty="0" err="1" smtClean="0"/>
              <a:t>есептеледі</a:t>
            </a:r>
            <a:r>
              <a:rPr lang="ru-RU" dirty="0" smtClean="0"/>
              <a:t>. </a:t>
            </a:r>
            <a:r>
              <a:rPr lang="ru-RU" dirty="0" err="1" smtClean="0"/>
              <a:t>Мысалы</a:t>
            </a:r>
            <a:r>
              <a:rPr lang="ru-RU" dirty="0" smtClean="0"/>
              <a:t>: </a:t>
            </a:r>
            <a:r>
              <a:rPr lang="ru-RU" dirty="0" err="1" smtClean="0"/>
              <a:t>оқы </a:t>
            </a:r>
            <a:r>
              <a:rPr lang="ru-RU" dirty="0" smtClean="0"/>
              <a:t>+ у — оку, </a:t>
            </a:r>
            <a:r>
              <a:rPr lang="ru-RU" dirty="0" err="1" smtClean="0"/>
              <a:t>та-сы</a:t>
            </a:r>
            <a:r>
              <a:rPr lang="ru-RU" dirty="0" smtClean="0"/>
              <a:t> + у — </a:t>
            </a:r>
            <a:r>
              <a:rPr lang="ru-RU" dirty="0" err="1" smtClean="0"/>
              <a:t>тасу</a:t>
            </a:r>
            <a:r>
              <a:rPr lang="ru-RU" dirty="0" smtClean="0"/>
              <a:t>, </a:t>
            </a:r>
            <a:r>
              <a:rPr lang="ru-RU" dirty="0" err="1" smtClean="0"/>
              <a:t>кемі</a:t>
            </a:r>
            <a:r>
              <a:rPr lang="ru-RU" dirty="0" smtClean="0"/>
              <a:t> + </a:t>
            </a:r>
            <a:r>
              <a:rPr lang="ru-RU" dirty="0" err="1" smtClean="0"/>
              <a:t>у</a:t>
            </a:r>
            <a:r>
              <a:rPr lang="ru-RU" dirty="0" smtClean="0"/>
              <a:t> — </a:t>
            </a:r>
            <a:r>
              <a:rPr lang="ru-RU" dirty="0" err="1" smtClean="0"/>
              <a:t>кему</a:t>
            </a:r>
            <a:r>
              <a:rPr lang="ru-RU" dirty="0" smtClean="0"/>
              <a:t>, </a:t>
            </a:r>
            <a:r>
              <a:rPr lang="ru-RU" dirty="0" err="1" smtClean="0"/>
              <a:t>ері</a:t>
            </a:r>
            <a:r>
              <a:rPr lang="ru-RU" dirty="0" smtClean="0"/>
              <a:t> + </a:t>
            </a:r>
            <a:r>
              <a:rPr lang="ru-RU" dirty="0" err="1" smtClean="0"/>
              <a:t>у</a:t>
            </a:r>
            <a:r>
              <a:rPr lang="ru-RU" dirty="0" smtClean="0"/>
              <a:t> — еру. 3. </a:t>
            </a:r>
            <a:r>
              <a:rPr lang="ru-RU" dirty="0" err="1" smtClean="0"/>
              <a:t>Қатаң п</a:t>
            </a:r>
            <a:r>
              <a:rPr lang="ru-RU" dirty="0" smtClean="0"/>
              <a:t>, </a:t>
            </a:r>
            <a:r>
              <a:rPr lang="ru-RU" dirty="0" err="1" smtClean="0"/>
              <a:t>қ, </a:t>
            </a:r>
            <a:r>
              <a:rPr lang="ru-RU" dirty="0" smtClean="0"/>
              <a:t>к </a:t>
            </a:r>
            <a:r>
              <a:rPr lang="ru-RU" dirty="0" err="1" smtClean="0"/>
              <a:t>дыбыстарына</a:t>
            </a:r>
            <a:r>
              <a:rPr lang="ru-RU" dirty="0" smtClean="0"/>
              <a:t> </a:t>
            </a:r>
            <a:r>
              <a:rPr lang="ru-RU" dirty="0" err="1" smtClean="0"/>
              <a:t>біткен</a:t>
            </a:r>
            <a:r>
              <a:rPr lang="ru-RU" dirty="0" smtClean="0"/>
              <a:t> </a:t>
            </a:r>
            <a:r>
              <a:rPr lang="ru-RU" dirty="0" err="1" smtClean="0"/>
              <a:t>етістіктерге</a:t>
            </a:r>
            <a:r>
              <a:rPr lang="ru-RU" dirty="0" smtClean="0"/>
              <a:t> </a:t>
            </a:r>
            <a:r>
              <a:rPr lang="ru-RU" dirty="0" err="1" smtClean="0"/>
              <a:t>тұйық етістіктің </a:t>
            </a:r>
            <a:r>
              <a:rPr lang="ru-RU" dirty="0" smtClean="0"/>
              <a:t>-у </a:t>
            </a:r>
            <a:r>
              <a:rPr lang="ru-RU" dirty="0" err="1" smtClean="0"/>
              <a:t>жұрнағы жалғанғанда</a:t>
            </a:r>
            <a:r>
              <a:rPr lang="ru-RU" dirty="0" smtClean="0"/>
              <a:t>, </a:t>
            </a:r>
            <a:r>
              <a:rPr lang="ru-RU" dirty="0" err="1" smtClean="0"/>
              <a:t>түбір соңындағы п</a:t>
            </a:r>
            <a:r>
              <a:rPr lang="ru-RU" dirty="0" smtClean="0"/>
              <a:t> </a:t>
            </a:r>
            <a:r>
              <a:rPr lang="ru-RU" dirty="0" err="1" smtClean="0"/>
              <a:t>дыбысы</a:t>
            </a:r>
            <a:r>
              <a:rPr lang="ru-RU" dirty="0" smtClean="0"/>
              <a:t> </a:t>
            </a:r>
            <a:r>
              <a:rPr lang="ru-RU" dirty="0" err="1" smtClean="0"/>
              <a:t>б-ға</a:t>
            </a:r>
            <a:r>
              <a:rPr lang="ru-RU" dirty="0" smtClean="0"/>
              <a:t>, </a:t>
            </a:r>
            <a:r>
              <a:rPr lang="ru-RU" dirty="0" err="1" smtClean="0"/>
              <a:t>қ</a:t>
            </a:r>
            <a:r>
              <a:rPr lang="ru-RU" dirty="0" smtClean="0"/>
              <a:t>, к, </a:t>
            </a:r>
            <a:r>
              <a:rPr lang="ru-RU" dirty="0" err="1" smtClean="0"/>
              <a:t>дыбыстары</a:t>
            </a:r>
            <a:r>
              <a:rPr lang="ru-RU" dirty="0" smtClean="0"/>
              <a:t> </a:t>
            </a:r>
            <a:r>
              <a:rPr lang="ru-RU" dirty="0" err="1" smtClean="0"/>
              <a:t>ғ, </a:t>
            </a:r>
            <a:r>
              <a:rPr lang="ru-RU" dirty="0" smtClean="0"/>
              <a:t>г </a:t>
            </a:r>
            <a:r>
              <a:rPr lang="ru-RU" dirty="0" err="1" smtClean="0"/>
              <a:t>дыбыстарына</a:t>
            </a:r>
            <a:r>
              <a:rPr lang="ru-RU" dirty="0" smtClean="0"/>
              <a:t> </a:t>
            </a:r>
            <a:r>
              <a:rPr lang="ru-RU" dirty="0" err="1" smtClean="0"/>
              <a:t>айналады</a:t>
            </a:r>
            <a:r>
              <a:rPr lang="ru-RU" dirty="0" smtClean="0"/>
              <a:t>. </a:t>
            </a:r>
            <a:r>
              <a:rPr lang="ru-RU" dirty="0" err="1" smtClean="0"/>
              <a:t>Мысалы</a:t>
            </a:r>
            <a:r>
              <a:rPr lang="ru-RU" dirty="0" smtClean="0"/>
              <a:t>: </a:t>
            </a:r>
            <a:r>
              <a:rPr lang="ru-RU" dirty="0" err="1" smtClean="0"/>
              <a:t>ақ </a:t>
            </a:r>
            <a:r>
              <a:rPr lang="ru-RU" dirty="0" smtClean="0"/>
              <a:t>+ у — </a:t>
            </a:r>
            <a:r>
              <a:rPr lang="ru-RU" dirty="0" err="1" smtClean="0"/>
              <a:t>ағу</a:t>
            </a:r>
            <a:r>
              <a:rPr lang="ru-RU" dirty="0" smtClean="0"/>
              <a:t>, </a:t>
            </a:r>
            <a:r>
              <a:rPr lang="ru-RU" dirty="0" err="1" smtClean="0"/>
              <a:t>кеп</a:t>
            </a:r>
            <a:r>
              <a:rPr lang="ru-RU" dirty="0" smtClean="0"/>
              <a:t> + </a:t>
            </a:r>
            <a:r>
              <a:rPr lang="ru-RU" dirty="0" err="1" smtClean="0"/>
              <a:t>у</a:t>
            </a:r>
            <a:r>
              <a:rPr lang="ru-RU" dirty="0" smtClean="0"/>
              <a:t> — кебу, тап +у — табу, </a:t>
            </a:r>
            <a:r>
              <a:rPr lang="ru-RU" dirty="0" err="1" smtClean="0"/>
              <a:t>үк </a:t>
            </a:r>
            <a:r>
              <a:rPr lang="ru-RU" dirty="0" smtClean="0"/>
              <a:t>+ у — </a:t>
            </a:r>
            <a:r>
              <a:rPr lang="ru-RU" dirty="0" err="1" smtClean="0"/>
              <a:t>үгу </a:t>
            </a:r>
            <a:r>
              <a:rPr lang="ru-RU" dirty="0" smtClean="0"/>
              <a:t>т. б.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102364121">
  <a:themeElements>
    <a:clrScheme name="template 3">
      <a:dk1>
        <a:srgbClr val="4D4D4D"/>
      </a:dk1>
      <a:lt1>
        <a:srgbClr val="FFFFFF"/>
      </a:lt1>
      <a:dk2>
        <a:srgbClr val="4D4D4D"/>
      </a:dk2>
      <a:lt2>
        <a:srgbClr val="003399"/>
      </a:lt2>
      <a:accent1>
        <a:srgbClr val="66CCFF"/>
      </a:accent1>
      <a:accent2>
        <a:srgbClr val="3366FF"/>
      </a:accent2>
      <a:accent3>
        <a:srgbClr val="FFFFFF"/>
      </a:accent3>
      <a:accent4>
        <a:srgbClr val="404040"/>
      </a:accent4>
      <a:accent5>
        <a:srgbClr val="B8E2FF"/>
      </a:accent5>
      <a:accent6>
        <a:srgbClr val="2D5CE7"/>
      </a:accent6>
      <a:hlink>
        <a:srgbClr val="FFCC00"/>
      </a:hlink>
      <a:folHlink>
        <a:srgbClr val="DDDDDD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99FF"/>
        </a:lt2>
        <a:accent1>
          <a:srgbClr val="003399"/>
        </a:accent1>
        <a:accent2>
          <a:srgbClr val="CCEC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B9D6E7"/>
        </a:accent6>
        <a:hlink>
          <a:srgbClr val="6699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333333"/>
        </a:dk1>
        <a:lt1>
          <a:srgbClr val="FFFFFF"/>
        </a:lt1>
        <a:dk2>
          <a:srgbClr val="808080"/>
        </a:dk2>
        <a:lt2>
          <a:srgbClr val="003366"/>
        </a:lt2>
        <a:accent1>
          <a:srgbClr val="6699FF"/>
        </a:accent1>
        <a:accent2>
          <a:srgbClr val="990000"/>
        </a:accent2>
        <a:accent3>
          <a:srgbClr val="FFFFFF"/>
        </a:accent3>
        <a:accent4>
          <a:srgbClr val="2A2A2A"/>
        </a:accent4>
        <a:accent5>
          <a:srgbClr val="B8CAFF"/>
        </a:accent5>
        <a:accent6>
          <a:srgbClr val="8A0000"/>
        </a:accent6>
        <a:hlink>
          <a:srgbClr val="0066C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CC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E2FF"/>
        </a:accent5>
        <a:accent6>
          <a:srgbClr val="2D5CE7"/>
        </a:accent6>
        <a:hlink>
          <a:srgbClr val="FFCC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2D5C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B90000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99CC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8AB9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70B294C-3536-4D1D-9981-52CF2C8695C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TS102364121</Template>
  <TotalTime>31</TotalTime>
  <Words>567</Words>
  <Application>Microsoft Office PowerPoint</Application>
  <PresentationFormat>Экран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TS102364121</vt:lpstr>
      <vt:lpstr>Тұйық етістік </vt:lpstr>
      <vt:lpstr>   Тұйық етістік етістіктің негізгі және туынды    түбіріне, етіс және болымсыз етістік тұлғаларына -у жұрнағы жалғану арқылы жасалады.</vt:lpstr>
      <vt:lpstr>Презентация PowerPoint</vt:lpstr>
      <vt:lpstr>Презентация PowerPoint</vt:lpstr>
      <vt:lpstr>Тұйық етістік емлесі 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Тұйық етістік </dc:title>
  <dc:creator>Master</dc:creator>
  <cp:keywords/>
  <cp:lastModifiedBy>Кабинет 40</cp:lastModifiedBy>
  <cp:revision>5</cp:revision>
  <dcterms:created xsi:type="dcterms:W3CDTF">2014-02-20T10:36:35Z</dcterms:created>
  <dcterms:modified xsi:type="dcterms:W3CDTF">2014-10-03T04:51:55Z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TC023641219991</vt:lpwstr>
  </property>
</Properties>
</file>