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53" d="100"/>
          <a:sy n="53" d="100"/>
        </p:scale>
        <p:origin x="-96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7B4E6A0-21CD-40B6-92B6-CF8ED6FCD0CC}" type="datetimeFigureOut">
              <a:rPr lang="ru-RU" smtClean="0"/>
              <a:t>03.10.2014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7B4E6A0-21CD-40B6-92B6-CF8ED6FCD0CC}" type="datetimeFigureOut">
              <a:rPr lang="ru-RU" smtClean="0"/>
              <a:t>03.10.2014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7B4E6A0-21CD-40B6-92B6-CF8ED6FCD0CC}" type="datetimeFigureOut">
              <a:rPr lang="ru-RU" smtClean="0"/>
              <a:t>03.10.2014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7B4E6A0-21CD-40B6-92B6-CF8ED6FCD0CC}" type="datetimeFigureOut">
              <a:rPr lang="ru-RU" smtClean="0"/>
              <a:t>03.10.2014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47B4E6A0-21CD-40B6-92B6-CF8ED6FCD0CC}" type="datetimeFigureOut">
              <a:rPr lang="ru-RU" smtClean="0"/>
              <a:t>03.10.2014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7B4E6A0-21CD-40B6-92B6-CF8ED6FCD0CC}" type="datetimeFigureOut">
              <a:rPr lang="ru-RU" smtClean="0"/>
              <a:t>03.10.2014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3C77DDC-D25C-4170-A897-7996C91CA5A1}"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7B4E6A0-21CD-40B6-92B6-CF8ED6FCD0CC}" type="datetimeFigureOut">
              <a:rPr lang="ru-RU" smtClean="0"/>
              <a:t>03.10.2014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47B4E6A0-21CD-40B6-92B6-CF8ED6FCD0CC}" type="datetimeFigureOut">
              <a:rPr lang="ru-RU" smtClean="0"/>
              <a:t>03.10.2014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4E6A0-21CD-40B6-92B6-CF8ED6FCD0CC}" type="datetimeFigureOut">
              <a:rPr lang="ru-RU" smtClean="0"/>
              <a:t>03.10.2014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47B4E6A0-21CD-40B6-92B6-CF8ED6FCD0CC}" type="datetimeFigureOut">
              <a:rPr lang="ru-RU" smtClean="0"/>
              <a:t>03.10.2014</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3C77DDC-D25C-4170-A897-7996C91CA5A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7B4E6A0-21CD-40B6-92B6-CF8ED6FCD0CC}" type="datetimeFigureOut">
              <a:rPr lang="ru-RU" smtClean="0"/>
              <a:t>03.10.2014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3C77DDC-D25C-4170-A897-7996C91CA5A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7B4E6A0-21CD-40B6-92B6-CF8ED6FCD0CC}" type="datetimeFigureOut">
              <a:rPr lang="ru-RU" smtClean="0"/>
              <a:t>03.10.2014</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3C77DDC-D25C-4170-A897-7996C91CA5A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94038" y="1340768"/>
            <a:ext cx="6449393" cy="923330"/>
          </a:xfrm>
          <a:prstGeom prst="rect">
            <a:avLst/>
          </a:prstGeom>
          <a:noFill/>
        </p:spPr>
        <p:txBody>
          <a:bodyPr wrap="none" lIns="91440" tIns="45720" rIns="91440" bIns="45720">
            <a:spAutoFit/>
          </a:bodyPr>
          <a:lstStyle/>
          <a:p>
            <a:pPr algn="ctr"/>
            <a:r>
              <a:rPr lang="ru-RU"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Шылаудың </a:t>
            </a:r>
            <a:r>
              <a:rPr lang="ru-RU" sz="5400" b="1"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түрлері</a:t>
            </a:r>
            <a:r>
              <a:rPr lang="ru-RU"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 </a:t>
            </a:r>
            <a:endParaRPr lang="ru-RU"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2" name="Подзаголовок 1"/>
          <p:cNvSpPr>
            <a:spLocks noGrp="1"/>
          </p:cNvSpPr>
          <p:nvPr>
            <p:ph type="subTitle" idx="1"/>
          </p:nvPr>
        </p:nvSpPr>
        <p:spPr/>
        <p:txBody>
          <a:bodyPr/>
          <a:lstStyle/>
          <a:p>
            <a:endParaRPr lang="ru-RU"/>
          </a:p>
        </p:txBody>
      </p:sp>
    </p:spTree>
    <p:extLst>
      <p:ext uri="{BB962C8B-B14F-4D97-AF65-F5344CB8AC3E}">
        <p14:creationId xmlns:p14="http://schemas.microsoft.com/office/powerpoint/2010/main" val="69581467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kk-KZ" dirty="0" smtClean="0">
                <a:latin typeface="Times New Roman" panose="02020603050405020304" pitchFamily="18" charset="0"/>
                <a:cs typeface="Times New Roman" panose="02020603050405020304" pitchFamily="18" charset="0"/>
              </a:rPr>
              <a:t>Шылау </a:t>
            </a:r>
            <a:endParaRPr lang="ru-RU" dirty="0">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822960" y="1100628"/>
            <a:ext cx="7520940" cy="4056564"/>
          </a:xfrm>
        </p:spPr>
        <p:txBody>
          <a:bodyPr>
            <a:normAutofit/>
          </a:bodyPr>
          <a:lstStyle/>
          <a:p>
            <a:r>
              <a:rPr lang="kk-KZ" sz="2800" b="0" dirty="0" smtClean="0">
                <a:latin typeface="+mj-lt"/>
                <a:cs typeface="Times New Roman" panose="02020603050405020304" pitchFamily="18" charset="0"/>
              </a:rPr>
              <a:t>Шылау</a:t>
            </a:r>
            <a:r>
              <a:rPr lang="en-US" sz="2800" b="0" dirty="0" smtClean="0">
                <a:latin typeface="French Script MT" panose="03020402040607040605" pitchFamily="66" charset="0"/>
                <a:cs typeface="Times New Roman" panose="02020603050405020304" pitchFamily="18" charset="0"/>
              </a:rPr>
              <a:t>-</a:t>
            </a:r>
            <a:r>
              <a:rPr lang="kk-KZ" sz="2800" b="0" dirty="0" smtClean="0">
                <a:latin typeface="+mj-lt"/>
                <a:cs typeface="Times New Roman" panose="02020603050405020304" pitchFamily="18" charset="0"/>
              </a:rPr>
              <a:t>сөз </a:t>
            </a:r>
            <a:r>
              <a:rPr lang="kk-KZ" sz="2800" b="0" dirty="0">
                <a:latin typeface="+mj-lt"/>
                <a:cs typeface="Times New Roman" panose="02020603050405020304" pitchFamily="18" charset="0"/>
              </a:rPr>
              <a:t>бен </a:t>
            </a:r>
            <a:r>
              <a:rPr lang="kk-KZ" sz="2800" b="0" dirty="0" smtClean="0">
                <a:latin typeface="+mj-lt"/>
                <a:cs typeface="Times New Roman" panose="02020603050405020304" pitchFamily="18" charset="0"/>
              </a:rPr>
              <a:t>сөзді,сөйлем </a:t>
            </a:r>
            <a:r>
              <a:rPr lang="kk-KZ" sz="2800" b="0" dirty="0">
                <a:latin typeface="+mj-lt"/>
                <a:cs typeface="Times New Roman" panose="02020603050405020304" pitchFamily="18" charset="0"/>
              </a:rPr>
              <a:t>мен </a:t>
            </a:r>
            <a:r>
              <a:rPr lang="kk-KZ" sz="2800" b="0" dirty="0" smtClean="0">
                <a:latin typeface="+mj-lt"/>
                <a:cs typeface="Times New Roman" panose="02020603050405020304" pitchFamily="18" charset="0"/>
              </a:rPr>
              <a:t>сөйлемді байланстырады және өзі тіркескен сөзге қосыша мағына береді.</a:t>
            </a:r>
          </a:p>
          <a:p>
            <a:r>
              <a:rPr lang="kk-KZ" sz="2800" b="0" dirty="0" smtClean="0">
                <a:latin typeface="+mj-lt"/>
                <a:cs typeface="Times New Roman" panose="02020603050405020304" pitchFamily="18" charset="0"/>
              </a:rPr>
              <a:t>Шылаудың белгілері:</a:t>
            </a:r>
          </a:p>
          <a:p>
            <a:r>
              <a:rPr lang="kk-KZ" sz="2800" b="0" dirty="0" smtClean="0">
                <a:latin typeface="+mj-lt"/>
                <a:cs typeface="Times New Roman" panose="02020603050405020304" pitchFamily="18" charset="0"/>
              </a:rPr>
              <a:t>1.Лексикалық мағынасы жоқ.</a:t>
            </a:r>
          </a:p>
          <a:p>
            <a:r>
              <a:rPr lang="kk-KZ" sz="2800" b="0" dirty="0" smtClean="0">
                <a:latin typeface="+mj-lt"/>
                <a:cs typeface="Times New Roman" panose="02020603050405020304" pitchFamily="18" charset="0"/>
              </a:rPr>
              <a:t> 2.Сөйлем мүшесі бола алмайды.</a:t>
            </a:r>
          </a:p>
          <a:p>
            <a:r>
              <a:rPr lang="kk-KZ" sz="2800" b="0" dirty="0" smtClean="0">
                <a:latin typeface="+mj-lt"/>
                <a:cs typeface="Times New Roman" panose="02020603050405020304" pitchFamily="18" charset="0"/>
              </a:rPr>
              <a:t>3.Түрленбейді (жалғаулар жалғанбайды).</a:t>
            </a:r>
          </a:p>
        </p:txBody>
      </p:sp>
    </p:spTree>
    <p:extLst>
      <p:ext uri="{BB962C8B-B14F-4D97-AF65-F5344CB8AC3E}">
        <p14:creationId xmlns:p14="http://schemas.microsoft.com/office/powerpoint/2010/main" val="3190804910"/>
      </p:ext>
    </p:extLst>
  </p:cSld>
  <p:clrMapOvr>
    <a:masterClrMapping/>
  </p:clrMapOvr>
  <mc:AlternateContent xmlns:mc="http://schemas.openxmlformats.org/markup-compatibility/2006" xmlns:p14="http://schemas.microsoft.com/office/powerpoint/2010/main">
    <mc:Choice Requires="p14">
      <p:transition spd="slow" p14:dur="1400" advClick="0" advTm="2000">
        <p14:doors dir="vert"/>
      </p:transition>
    </mc:Choice>
    <mc:Fallback xmlns="">
      <p:transition spd="slow" advClick="0" advTm="2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xEl>
                                              <p:pRg st="0" end="0"/>
                                            </p:txEl>
                                          </p:spTgt>
                                        </p:tgtEl>
                                      </p:cBhvr>
                                    </p:animEffect>
                                  </p:childTnLst>
                                </p:cTn>
                              </p:par>
                              <p:par>
                                <p:cTn id="12" presetID="41" presetClass="entr" presetSubtype="0" fill="hold" nodeType="withEffect">
                                  <p:stCondLst>
                                    <p:cond delay="0"/>
                                  </p:stCondLst>
                                  <p:iterate type="lt">
                                    <p:tmPct val="10000"/>
                                  </p:iterate>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2">
                                            <p:txEl>
                                              <p:pRg st="1" end="1"/>
                                            </p:txEl>
                                          </p:spTgt>
                                        </p:tgtEl>
                                      </p:cBhvr>
                                    </p:animEffect>
                                  </p:childTnLst>
                                </p:cTn>
                              </p:par>
                              <p:par>
                                <p:cTn id="19" presetID="41" presetClass="entr" presetSubtype="0" fill="hold" nodeType="withEffect">
                                  <p:stCondLst>
                                    <p:cond delay="0"/>
                                  </p:stCondLst>
                                  <p:iterate type="lt">
                                    <p:tmPct val="10000"/>
                                  </p:iterate>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2">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2">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2">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2">
                                            <p:txEl>
                                              <p:pRg st="2" end="2"/>
                                            </p:txEl>
                                          </p:spTgt>
                                        </p:tgtEl>
                                      </p:cBhvr>
                                    </p:animEffect>
                                  </p:childTnLst>
                                </p:cTn>
                              </p:par>
                              <p:par>
                                <p:cTn id="26" presetID="41" presetClass="entr" presetSubtype="0" fill="hold" nodeType="withEffect">
                                  <p:stCondLst>
                                    <p:cond delay="0"/>
                                  </p:stCondLst>
                                  <p:iterate type="lt">
                                    <p:tmPct val="10000"/>
                                  </p:iterate>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2">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2">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2">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2">
                                            <p:txEl>
                                              <p:pRg st="3" end="3"/>
                                            </p:txEl>
                                          </p:spTgt>
                                        </p:tgtEl>
                                      </p:cBhvr>
                                    </p:animEffect>
                                  </p:childTnLst>
                                </p:cTn>
                              </p:par>
                              <p:par>
                                <p:cTn id="33" presetID="41" presetClass="entr" presetSubtype="0" fill="hold" nodeType="withEffect">
                                  <p:stCondLst>
                                    <p:cond delay="0"/>
                                  </p:stCondLst>
                                  <p:iterate type="lt">
                                    <p:tmPct val="10000"/>
                                  </p:iterate>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p:cTn id="35" dur="500" fill="hold"/>
                                        <p:tgtEl>
                                          <p:spTgt spid="2">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2">
                                            <p:txEl>
                                              <p:pRg st="4" end="4"/>
                                            </p:txEl>
                                          </p:spTgt>
                                        </p:tgtEl>
                                        <p:attrNameLst>
                                          <p:attrName>ppt_y</p:attrName>
                                        </p:attrNameLst>
                                      </p:cBhvr>
                                      <p:tavLst>
                                        <p:tav tm="0">
                                          <p:val>
                                            <p:strVal val="#ppt_y"/>
                                          </p:val>
                                        </p:tav>
                                        <p:tav tm="100000">
                                          <p:val>
                                            <p:strVal val="#ppt_y"/>
                                          </p:val>
                                        </p:tav>
                                      </p:tavLst>
                                    </p:anim>
                                    <p:anim calcmode="lin" valueType="num">
                                      <p:cBhvr>
                                        <p:cTn id="37" dur="500" fill="hold"/>
                                        <p:tgtEl>
                                          <p:spTgt spid="2">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2">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88490" y="570156"/>
            <a:ext cx="7987966" cy="5307116"/>
          </a:xfrm>
        </p:spPr>
        <p:txBody>
          <a:bodyPr/>
          <a:lstStyle/>
          <a:p>
            <a:r>
              <a:rPr lang="kk-KZ" sz="2400" b="1" i="1" dirty="0">
                <a:latin typeface="Times New Roman" panose="02020603050405020304" pitchFamily="18" charset="0"/>
                <a:cs typeface="Times New Roman" panose="02020603050405020304" pitchFamily="18" charset="0"/>
              </a:rPr>
              <a:t>Сөйлемдегі қызметіне қарай 3-ке бөлінеді</a:t>
            </a:r>
            <a:r>
              <a:rPr lang="kk-KZ" sz="2400" b="1" i="1" dirty="0" smtClean="0">
                <a:latin typeface="Times New Roman" panose="02020603050405020304" pitchFamily="18" charset="0"/>
                <a:cs typeface="Times New Roman" panose="02020603050405020304" pitchFamily="18" charset="0"/>
              </a:rPr>
              <a:t>.</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1.Септеулік шылау сөз бен сөзді сабақтастыра байланыстырады. Ол атау, барыс, шығыс ,көмектес септіктеріндегі сөзбен тіркеседі.</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2.Жалғаулық  шылау сөз бен сөзді және сөйлем мен сөйлемді салыстыра (тең дәрежеге) байланыстырады.</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3.Демеулік шылау өз тіркескен сөзге қосымша мағына істейді. Мысалы: ма, ме демеулігі сұраулық  мағына береді ( Бұл ақ па?).</a:t>
            </a:r>
            <a:r>
              <a:rPr lang="ru-RU" sz="2400" b="1" i="1" dirty="0">
                <a:latin typeface="Times New Roman" panose="02020603050405020304" pitchFamily="18" charset="0"/>
                <a:cs typeface="Times New Roman" panose="02020603050405020304" pitchFamily="18" charset="0"/>
              </a:rPr>
              <a:t/>
            </a:r>
            <a:br>
              <a:rPr lang="ru-RU" sz="2400" b="1" i="1" dirty="0">
                <a:latin typeface="Times New Roman" panose="02020603050405020304" pitchFamily="18" charset="0"/>
                <a:cs typeface="Times New Roman" panose="02020603050405020304" pitchFamily="18" charset="0"/>
              </a:rPr>
            </a:b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082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490" y="570156"/>
            <a:ext cx="7756263" cy="5379124"/>
          </a:xfrm>
        </p:spPr>
        <p:txBody>
          <a:bodyPr/>
          <a:lstStyle/>
          <a:p>
            <a:r>
              <a:rPr lang="kk-KZ" sz="2400" b="1" i="1" dirty="0" smtClean="0">
                <a:latin typeface="Times New Roman" panose="02020603050405020304" pitchFamily="18" charset="0"/>
                <a:cs typeface="Times New Roman" panose="02020603050405020304" pitchFamily="18" charset="0"/>
              </a:rPr>
              <a:t>Септеулік  шылау</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1.Атау септігіне  қатысты септеуліктер: туралы, сияқты, үшін, сайын, т.б.</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2.Барыс септігіне  қатысты септеулік: дейін, шейін, қарай, тарта, жуық т.б.</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3.Шығыс септігіне қатысты септеуліктер: кейін, соң, әрі, гөрі, бері .</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4. Көмектес  септігіне қатысты септеуліктер: бірге, қабат, қатар.</a:t>
            </a:r>
            <a:br>
              <a:rPr lang="kk-KZ" sz="2400" b="1" i="1" dirty="0" smtClean="0">
                <a:latin typeface="Times New Roman" panose="02020603050405020304" pitchFamily="18" charset="0"/>
                <a:cs typeface="Times New Roman" panose="02020603050405020304" pitchFamily="18" charset="0"/>
              </a:rPr>
            </a:b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73161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490" y="570156"/>
            <a:ext cx="7756263" cy="5739164"/>
          </a:xfrm>
        </p:spPr>
        <p:txBody>
          <a:bodyPr/>
          <a:lstStyle/>
          <a:p>
            <a:r>
              <a:rPr lang="kk-KZ" sz="2400" b="1" i="1" dirty="0" smtClean="0">
                <a:latin typeface="Times New Roman" panose="02020603050405020304" pitchFamily="18" charset="0"/>
                <a:cs typeface="Times New Roman" panose="02020603050405020304" pitchFamily="18" charset="0"/>
              </a:rPr>
              <a:t>Жалғаулық  шылаулар.</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1.Ыңғайластық  мәніндегі жалғаулық: мен, бен, пен, және ,әрі,да, де, та, те.</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2.Қарсылықты мәніндегі жалғаулықтар: бірақ, дегенмен, алайда, сонда да, сөйтсе де, сөйткенмен, әйткенмен.</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3.Себеп-салдар мәніндегі жалңаулықтар: өйткені, себебі, сол себепті, сол үшін, сондықтан, неге десеңіз.</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4.Жалғаулықты және кезектес мәніндегі жалғаулықтар: не, немесе, я (не), не болмаса, яки, әлде, кейде, бірде, біресе</a:t>
            </a:r>
            <a:r>
              <a:rPr lang="kk-KZ" sz="2400" dirty="0" smtClean="0"/>
              <a:t>. </a:t>
            </a:r>
            <a:endParaRPr lang="ru-RU" sz="2400" dirty="0"/>
          </a:p>
        </p:txBody>
      </p:sp>
    </p:spTree>
    <p:extLst>
      <p:ext uri="{BB962C8B-B14F-4D97-AF65-F5344CB8AC3E}">
        <p14:creationId xmlns:p14="http://schemas.microsoft.com/office/powerpoint/2010/main" val="30700863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490" y="570156"/>
            <a:ext cx="7756263" cy="5883180"/>
          </a:xfrm>
        </p:spPr>
        <p:txBody>
          <a:bodyPr/>
          <a:lstStyle/>
          <a:p>
            <a:r>
              <a:rPr lang="kk-KZ" sz="2400" b="1" i="1" dirty="0" smtClean="0">
                <a:latin typeface="Times New Roman" panose="02020603050405020304" pitchFamily="18" charset="0"/>
                <a:cs typeface="Times New Roman" panose="02020603050405020304" pitchFamily="18" charset="0"/>
              </a:rPr>
              <a:t>Демеулік щылаулар.</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1.Сұраулық мағына беретін демеуліктер: ма, ме, ба, бе, па ,пе , ше.</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2.Күшейткіш мағыналы демеулік: - ақ, -ау, - ай, -әсіресе, да, де, та, те.</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3.Болжалдық мағына беретін  демеуліктер: -ау, -мыс, -міс, кейде.</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4.Шектік мағына беретін демеуліктер: ғана, қана, тек, ақ.</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5.Нақтылау мағына беретін  демеуліктер: ғой, қой, ды, ді, ты, ті.</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6.Болымсыздық мағына беретін демеуліктер: түгіл, тұрсын, тұрмақ.</a:t>
            </a: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7881812"/>
      </p:ext>
    </p:extLst>
  </p:cSld>
  <p:clrMapOvr>
    <a:masterClrMapping/>
  </p:clrMapOvr>
  <mc:AlternateContent xmlns:mc="http://schemas.openxmlformats.org/markup-compatibility/2006" xmlns:p14="http://schemas.microsoft.com/office/powerpoint/2010/main">
    <mc:Choice Requires="p14">
      <p:transition spd="slow" p14:dur="3400" advClick="0" advTm="10000">
        <p14:reveal/>
        <p:sndAc>
          <p:stSnd>
            <p:snd r:embed="rId2" name="wind.wav"/>
          </p:stSnd>
        </p:sndAc>
      </p:transition>
    </mc:Choice>
    <mc:Fallback xmlns="">
      <p:transition spd="slow" advClick="0" advTm="10000">
        <p:fade/>
        <p:sndAc>
          <p:stSnd>
            <p:snd r:embed="rId3" name="wind.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490" y="570156"/>
            <a:ext cx="7756263" cy="5379124"/>
          </a:xfrm>
        </p:spPr>
        <p:txBody>
          <a:bodyPr/>
          <a:lstStyle/>
          <a:p>
            <a:r>
              <a:rPr lang="kk-KZ" sz="2400" b="1" i="1" dirty="0" smtClean="0">
                <a:latin typeface="Times New Roman" panose="02020603050405020304" pitchFamily="18" charset="0"/>
                <a:cs typeface="Times New Roman" panose="02020603050405020304" pitchFamily="18" charset="0"/>
              </a:rPr>
              <a:t>Қосымша:</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1. ма,ме, ба,бе,па, пе шылауы жіктік  жалғаудың алдынан жазылып, -мы, -мі, -бы, -бі, -пы, -пі болып өзгереді. Мысалы: Барасың ба? Барамысың?</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
            </a:r>
            <a:br>
              <a:rPr lang="kk-KZ" sz="2400" b="1" i="1" dirty="0" smtClean="0">
                <a:latin typeface="Times New Roman" panose="02020603050405020304" pitchFamily="18" charset="0"/>
                <a:cs typeface="Times New Roman" panose="02020603050405020304" pitchFamily="18" charset="0"/>
              </a:rPr>
            </a:br>
            <a:r>
              <a:rPr lang="kk-KZ" sz="2400" b="1" i="1" dirty="0" smtClean="0">
                <a:latin typeface="Times New Roman" panose="02020603050405020304" pitchFamily="18" charset="0"/>
                <a:cs typeface="Times New Roman" panose="02020603050405020304" pitchFamily="18" charset="0"/>
              </a:rPr>
              <a:t>2. – ақ. –ай, - ау, - мыс , -міс. –ді, -ды шылаулары дефис арқылы  жазылады. Мысалы: Өзің –ақ бар. Суығын-ай.</a:t>
            </a:r>
            <a:endParaRPr lang="ru-RU"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485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rot="19140000">
            <a:off x="-361761" y="2171166"/>
            <a:ext cx="6992292" cy="1204306"/>
          </a:xfrm>
        </p:spPr>
        <p:txBody>
          <a:bodyPr>
            <a:normAutofit/>
          </a:bodyPr>
          <a:lstStyle/>
          <a:p>
            <a:r>
              <a:rPr lang="kk-KZ" altLang="ru-RU" dirty="0" smtClean="0">
                <a:latin typeface="Times New Roman" panose="02020603050405020304" pitchFamily="18" charset="0"/>
                <a:cs typeface="Times New Roman" panose="02020603050405020304" pitchFamily="18" charset="0"/>
              </a:rPr>
              <a:t>Назарларыңызға рахмет</a:t>
            </a:r>
            <a:r>
              <a:rPr lang="kk-KZ" altLang="ru-RU" dirty="0" smtClean="0"/>
              <a:t>!</a:t>
            </a:r>
            <a:endParaRPr lang="en-US" altLang="ru-RU" dirty="0"/>
          </a:p>
        </p:txBody>
      </p:sp>
      <p:grpSp>
        <p:nvGrpSpPr>
          <p:cNvPr id="2052" name="Group 4"/>
          <p:cNvGrpSpPr>
            <a:grpSpLocks/>
          </p:cNvGrpSpPr>
          <p:nvPr/>
        </p:nvGrpSpPr>
        <p:grpSpPr bwMode="auto">
          <a:xfrm>
            <a:off x="533400" y="3276600"/>
            <a:ext cx="838200" cy="228600"/>
            <a:chOff x="492" y="2070"/>
            <a:chExt cx="528" cy="144"/>
          </a:xfrm>
        </p:grpSpPr>
        <p:sp>
          <p:nvSpPr>
            <p:cNvPr id="2053" name="Oval 5"/>
            <p:cNvSpPr>
              <a:spLocks noChangeArrowheads="1"/>
            </p:cNvSpPr>
            <p:nvPr/>
          </p:nvSpPr>
          <p:spPr bwMode="gray">
            <a:xfrm>
              <a:off x="492" y="2070"/>
              <a:ext cx="144" cy="144"/>
            </a:xfrm>
            <a:prstGeom prst="ellipse">
              <a:avLst/>
            </a:prstGeom>
            <a:gradFill rotWithShape="1">
              <a:gsLst>
                <a:gs pos="0">
                  <a:schemeClr val="accent1"/>
                </a:gs>
                <a:gs pos="100000">
                  <a:schemeClr val="accent1">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054" name="Oval 6"/>
            <p:cNvSpPr>
              <a:spLocks noChangeArrowheads="1"/>
            </p:cNvSpPr>
            <p:nvPr/>
          </p:nvSpPr>
          <p:spPr bwMode="gray">
            <a:xfrm>
              <a:off x="684" y="2070"/>
              <a:ext cx="144" cy="144"/>
            </a:xfrm>
            <a:prstGeom prst="ellipse">
              <a:avLst/>
            </a:prstGeom>
            <a:gradFill rotWithShape="1">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055" name="Oval 7"/>
            <p:cNvSpPr>
              <a:spLocks noChangeArrowheads="1"/>
            </p:cNvSpPr>
            <p:nvPr/>
          </p:nvSpPr>
          <p:spPr bwMode="gray">
            <a:xfrm>
              <a:off x="876" y="2070"/>
              <a:ext cx="144" cy="144"/>
            </a:xfrm>
            <a:prstGeom prst="ellipse">
              <a:avLst/>
            </a:prstGeom>
            <a:gradFill rotWithShape="1">
              <a:gsLst>
                <a:gs pos="0">
                  <a:schemeClr val="folHlink"/>
                </a:gs>
                <a:gs pos="100000">
                  <a:schemeClr val="fo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Tree>
    <p:extLst>
      <p:ext uri="{BB962C8B-B14F-4D97-AF65-F5344CB8AC3E}">
        <p14:creationId xmlns:p14="http://schemas.microsoft.com/office/powerpoint/2010/main" val="39820244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69</TotalTime>
  <Words>56</Words>
  <Application>Microsoft Office PowerPoint</Application>
  <PresentationFormat>Экран (4:3)</PresentationFormat>
  <Paragraphs>13</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Углы</vt:lpstr>
      <vt:lpstr>Презентация PowerPoint</vt:lpstr>
      <vt:lpstr>Шылау </vt:lpstr>
      <vt:lpstr>Сөйлемдегі қызметіне қарай 3-ке бөлінеді. 1.Септеулік шылау сөз бен сөзді сабақтастыра байланыстырады. Ол атау, барыс, шығыс ,көмектес септіктеріндегі сөзбен тіркеседі. 2.Жалғаулық  шылау сөз бен сөзді және сөйлем мен сөйлемді салыстыра (тең дәрежеге) байланыстырады. 3.Демеулік шылау өз тіркескен сөзге қосымша мағына істейді. Мысалы: ма, ме демеулігі сұраулық  мағына береді ( Бұл ақ па?). </vt:lpstr>
      <vt:lpstr>Септеулік  шылау 1.Атау септігіне  қатысты септеуліктер: туралы, сияқты, үшін, сайын, т.б. 2.Барыс септігіне  қатысты септеулік: дейін, шейін, қарай, тарта, жуық т.б. 3.Шығыс септігіне қатысты септеуліктер: кейін, соң, әрі, гөрі, бері . 4. Көмектес  септігіне қатысты септеуліктер: бірге, қабат, қатар. </vt:lpstr>
      <vt:lpstr>Жалғаулық  шылаулар. 1.Ыңғайластық  мәніндегі жалғаулық: мен, бен, пен, және ,әрі,да, де, та, те. 2.Қарсылықты мәніндегі жалғаулықтар: бірақ, дегенмен, алайда, сонда да, сөйтсе де, сөйткенмен, әйткенмен. 3.Себеп-салдар мәніндегі жалңаулықтар: өйткені, себебі, сол себепті, сол үшін, сондықтан, неге десеңіз. 4.Жалғаулықты және кезектес мәніндегі жалғаулықтар: не, немесе, я (не), не болмаса, яки, әлде, кейде, бірде, біресе. </vt:lpstr>
      <vt:lpstr>Демеулік щылаулар.  1.Сұраулық мағына беретін демеуліктер: ма, ме, ба, бе, па ,пе , ше. 2.Күшейткіш мағыналы демеулік: - ақ, -ау, - ай, -әсіресе, да, де, та, те. 3.Болжалдық мағына беретін  демеуліктер: -ау, -мыс, -міс, кейде. 4.Шектік мағына беретін демеуліктер: ғана, қана, тек, ақ. 5.Нақтылау мағына беретін  демеуліктер: ғой, қой, ды, ді, ты, ті. 6.Болымсыздық мағына беретін демеуліктер: түгіл, тұрсын, тұрмақ.</vt:lpstr>
      <vt:lpstr>Қосымша:  1. ма,ме, ба,бе,па, пе шылауы жіктік  жалғаудың алдынан жазылып, -мы, -мі, -бы, -бі, -пы, -пі болып өзгереді. Мысалы: Барасың ба? Барамысың?  2. – ақ. –ай, - ау, - мыс , -міс. –ді, -ды шылаулары дефис арқылы  жазылады. Мысалы: Өзің –ақ бар. Суығын-ай.</vt:lpstr>
      <vt:lpstr>Назарларыңызға рахмет!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33</dc:creator>
  <cp:lastModifiedBy>Кабинет 40</cp:lastModifiedBy>
  <cp:revision>9</cp:revision>
  <dcterms:created xsi:type="dcterms:W3CDTF">2014-02-20T16:11:35Z</dcterms:created>
  <dcterms:modified xsi:type="dcterms:W3CDTF">2014-10-03T05:00:33Z</dcterms:modified>
</cp:coreProperties>
</file>