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7" r:id="rId5"/>
    <p:sldId id="262" r:id="rId6"/>
    <p:sldId id="276" r:id="rId7"/>
    <p:sldId id="263" r:id="rId8"/>
    <p:sldId id="264" r:id="rId9"/>
    <p:sldId id="265" r:id="rId10"/>
    <p:sldId id="268" r:id="rId11"/>
    <p:sldId id="266" r:id="rId12"/>
    <p:sldId id="269" r:id="rId13"/>
    <p:sldId id="270" r:id="rId14"/>
    <p:sldId id="271" r:id="rId15"/>
    <p:sldId id="272" r:id="rId16"/>
    <p:sldId id="274" r:id="rId17"/>
    <p:sldId id="275" r:id="rId18"/>
    <p:sldId id="278" r:id="rId19"/>
    <p:sldId id="277" r:id="rId20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8B5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642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10/31/2014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228600"/>
            <a:ext cx="8305800" cy="1600200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11500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entury Gothic" pitchFamily="34" charset="0"/>
                <a:cs typeface="MV Boli" pitchFamily="2" charset="0"/>
              </a:rPr>
              <a:t>МОРЦ</a:t>
            </a:r>
            <a:endParaRPr lang="ru-RU" sz="11500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Century Gothic" pitchFamily="34" charset="0"/>
              <a:cs typeface="MV Boli" pitchFamily="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43200" y="3886200"/>
            <a:ext cx="6400800" cy="29718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ru-RU" sz="3200" b="0" dirty="0" smtClean="0">
                <a:solidFill>
                  <a:schemeClr val="tx1"/>
                </a:solidFill>
                <a:latin typeface="Century Gothic" pitchFamily="34" charset="0"/>
              </a:rPr>
              <a:t>физическая культура</a:t>
            </a:r>
          </a:p>
          <a:p>
            <a:pPr>
              <a:buFont typeface="Wingdings" pitchFamily="2" charset="2"/>
              <a:buChar char="v"/>
            </a:pPr>
            <a:r>
              <a:rPr lang="ru-RU" sz="3200" b="0" dirty="0" smtClean="0">
                <a:solidFill>
                  <a:schemeClr val="tx1"/>
                </a:solidFill>
                <a:latin typeface="Century Gothic" pitchFamily="34" charset="0"/>
              </a:rPr>
              <a:t>НВП</a:t>
            </a:r>
          </a:p>
          <a:p>
            <a:pPr>
              <a:buFont typeface="Wingdings" pitchFamily="2" charset="2"/>
              <a:buChar char="v"/>
            </a:pPr>
            <a:r>
              <a:rPr lang="ru-RU" sz="3200" b="0" dirty="0" smtClean="0">
                <a:solidFill>
                  <a:schemeClr val="tx1"/>
                </a:solidFill>
                <a:latin typeface="Century Gothic" pitchFamily="34" charset="0"/>
              </a:rPr>
              <a:t>музыка</a:t>
            </a:r>
          </a:p>
          <a:p>
            <a:pPr>
              <a:buFont typeface="Wingdings" pitchFamily="2" charset="2"/>
              <a:buChar char="v"/>
            </a:pPr>
            <a:r>
              <a:rPr lang="ru-RU" sz="3200" b="0" dirty="0" smtClean="0">
                <a:solidFill>
                  <a:schemeClr val="tx1"/>
                </a:solidFill>
                <a:latin typeface="Century Gothic" pitchFamily="34" charset="0"/>
              </a:rPr>
              <a:t>технологии</a:t>
            </a:r>
          </a:p>
          <a:p>
            <a:pPr>
              <a:buFont typeface="Wingdings" pitchFamily="2" charset="2"/>
              <a:buChar char="v"/>
            </a:pPr>
            <a:r>
              <a:rPr lang="ru-RU" sz="3200" b="0" dirty="0" smtClean="0">
                <a:solidFill>
                  <a:schemeClr val="tx1"/>
                </a:solidFill>
                <a:latin typeface="Century Gothic" pitchFamily="34" charset="0"/>
              </a:rPr>
              <a:t>ИЗО</a:t>
            </a:r>
            <a:endParaRPr lang="ru-RU" sz="3200" b="0" dirty="0">
              <a:solidFill>
                <a:schemeClr val="tx1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9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2200" y="274638"/>
            <a:ext cx="6324600" cy="1173162"/>
          </a:xfrm>
        </p:spPr>
        <p:txBody>
          <a:bodyPr>
            <a:normAutofit/>
          </a:bodyPr>
          <a:lstStyle/>
          <a:p>
            <a:r>
              <a:rPr lang="ru-RU" dirty="0" smtClean="0"/>
              <a:t>Музыкальный конкурс «Маленький виртуоз»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29200" y="6488668"/>
            <a:ext cx="4114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latin typeface="Century Gothic" pitchFamily="34" charset="0"/>
              </a:rPr>
              <a:t>Бурлакова</a:t>
            </a:r>
            <a:r>
              <a:rPr lang="ru-RU" dirty="0" smtClean="0">
                <a:latin typeface="Century Gothic" pitchFamily="34" charset="0"/>
              </a:rPr>
              <a:t> Н.Я. </a:t>
            </a:r>
            <a:r>
              <a:rPr lang="ru-RU" dirty="0" err="1" smtClean="0">
                <a:latin typeface="Century Gothic" pitchFamily="34" charset="0"/>
              </a:rPr>
              <a:t>Нуриманова</a:t>
            </a:r>
            <a:r>
              <a:rPr lang="ru-RU" dirty="0" smtClean="0">
                <a:latin typeface="Century Gothic" pitchFamily="34" charset="0"/>
              </a:rPr>
              <a:t> А.В.</a:t>
            </a:r>
            <a:endParaRPr lang="ru-RU" dirty="0">
              <a:latin typeface="Century Gothic" pitchFamily="34" charset="0"/>
              <a:ea typeface="Calibri"/>
              <a:cs typeface="Times New Roman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19050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2 день</a:t>
            </a:r>
            <a:endParaRPr kumimoji="0" lang="ru-RU" sz="4400" b="1" i="0" u="none" strike="noStrike" kern="120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7649" name="Picture 1" descr="C:\Users\Nata\Desktop\Новая папка (2)\P105084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6400" y="4038600"/>
            <a:ext cx="3429000" cy="2571750"/>
          </a:xfrm>
          <a:prstGeom prst="rect">
            <a:avLst/>
          </a:prstGeom>
          <a:noFill/>
        </p:spPr>
      </p:pic>
      <p:pic>
        <p:nvPicPr>
          <p:cNvPr id="27650" name="Picture 2" descr="C:\Users\Nata\Desktop\Новая папка (2)\P105083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1524000"/>
            <a:ext cx="3657600" cy="2743200"/>
          </a:xfrm>
          <a:prstGeom prst="rect">
            <a:avLst/>
          </a:prstGeom>
          <a:noFill/>
        </p:spPr>
      </p:pic>
      <p:pic>
        <p:nvPicPr>
          <p:cNvPr id="27651" name="Picture 3" descr="C:\Users\Nata\Desktop\Новая папка (2)\P1050827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05400" y="1828800"/>
            <a:ext cx="3111500" cy="2333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2764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304800"/>
            <a:ext cx="7467600" cy="639762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/>
              <a:t>Мой первый старт.</a:t>
            </a:r>
            <a:br>
              <a:rPr lang="ru-RU" dirty="0" smtClean="0"/>
            </a:br>
            <a:r>
              <a:rPr lang="ru-RU" dirty="0" smtClean="0"/>
              <a:t>(1 класс)</a:t>
            </a:r>
            <a:endParaRPr lang="ru-RU" dirty="0"/>
          </a:p>
        </p:txBody>
      </p:sp>
      <p:pic>
        <p:nvPicPr>
          <p:cNvPr id="12" name="Содержимое 11" descr="SAM_1169.JPG"/>
          <p:cNvPicPr>
            <a:picLocks noGrp="1" noChangeAspect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1143000"/>
            <a:ext cx="3314699" cy="2209800"/>
          </a:xfrm>
        </p:spPr>
      </p:pic>
      <p:pic>
        <p:nvPicPr>
          <p:cNvPr id="13" name="Содержимое 12" descr="SAM_1174.JPG"/>
          <p:cNvPicPr>
            <a:picLocks noGrp="1" noChangeAspect="1"/>
          </p:cNvPicPr>
          <p:nvPr>
            <p:ph sz="quarter" idx="429496729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0600" y="1295400"/>
            <a:ext cx="3881541" cy="2590800"/>
          </a:xfrm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7467600" y="6519446"/>
            <a:ext cx="16764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600" dirty="0" err="1" smtClean="0">
                <a:latin typeface="Century Gothic" pitchFamily="34" charset="0"/>
              </a:rPr>
              <a:t>Турчак</a:t>
            </a:r>
            <a:r>
              <a:rPr lang="ru-RU" sz="1600" dirty="0" smtClean="0">
                <a:latin typeface="Century Gothic" pitchFamily="34" charset="0"/>
              </a:rPr>
              <a:t> Н.Л.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pitchFamily="34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22098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3 день</a:t>
            </a:r>
            <a:endParaRPr kumimoji="0" lang="ru-RU" sz="4400" b="1" i="0" u="none" strike="noStrike" kern="120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 descr="C:\Users\Nata\Desktop\SAM_1198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4038600"/>
            <a:ext cx="3505200" cy="2336800"/>
          </a:xfrm>
          <a:prstGeom prst="rect">
            <a:avLst/>
          </a:prstGeom>
          <a:noFill/>
        </p:spPr>
      </p:pic>
      <p:pic>
        <p:nvPicPr>
          <p:cNvPr id="2051" name="Picture 3" descr="C:\Users\Nata\Desktop\SAM_1221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4038600"/>
            <a:ext cx="3962400" cy="2641600"/>
          </a:xfrm>
          <a:prstGeom prst="rect">
            <a:avLst/>
          </a:prstGeom>
          <a:noFill/>
        </p:spPr>
      </p:pic>
      <p:pic>
        <p:nvPicPr>
          <p:cNvPr id="14" name="Рисунок 13" descr="SAM_1212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8400" y="2362200"/>
            <a:ext cx="3307500" cy="220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43800" cy="1143000"/>
          </a:xfrm>
        </p:spPr>
        <p:txBody>
          <a:bodyPr>
            <a:no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latin typeface="Century Gothic" pitchFamily="34" charset="0"/>
                <a:ea typeface="Times New Roman"/>
                <a:cs typeface="Times New Roman"/>
              </a:rPr>
              <a:t>Конкурс прикладного искусства</a:t>
            </a:r>
            <a:br>
              <a:rPr lang="ru-RU" sz="2800" dirty="0" smtClean="0">
                <a:latin typeface="Century Gothic" pitchFamily="34" charset="0"/>
                <a:ea typeface="Times New Roman"/>
                <a:cs typeface="Times New Roman"/>
              </a:rPr>
            </a:br>
            <a:r>
              <a:rPr lang="ru-RU" sz="2800" dirty="0" smtClean="0">
                <a:latin typeface="Century Gothic" pitchFamily="34" charset="0"/>
                <a:ea typeface="Times New Roman"/>
                <a:cs typeface="Times New Roman"/>
              </a:rPr>
              <a:t> «Современные золушки»</a:t>
            </a:r>
            <a:r>
              <a:rPr lang="ru-RU" sz="2800" dirty="0" smtClean="0">
                <a:latin typeface="Century Gothic" pitchFamily="34" charset="0"/>
                <a:ea typeface="Calibri"/>
                <a:cs typeface="Times New Roman"/>
              </a:rPr>
              <a:t/>
            </a:r>
            <a:br>
              <a:rPr lang="ru-RU" sz="2800" dirty="0" smtClean="0">
                <a:latin typeface="Century Gothic" pitchFamily="34" charset="0"/>
                <a:ea typeface="Calibri"/>
                <a:cs typeface="Times New Roman"/>
              </a:rPr>
            </a:br>
            <a:endParaRPr lang="ru-RU" sz="2800" dirty="0"/>
          </a:p>
        </p:txBody>
      </p:sp>
      <p:pic>
        <p:nvPicPr>
          <p:cNvPr id="10" name="Содержимое 9" descr="SAM_2831.JPG"/>
          <p:cNvPicPr>
            <a:picLocks noGrp="1" noChangeAspect="1"/>
          </p:cNvPicPr>
          <p:nvPr>
            <p:ph sz="quarter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1447800"/>
            <a:ext cx="3581400" cy="2686050"/>
          </a:xfrm>
        </p:spPr>
      </p:pic>
      <p:pic>
        <p:nvPicPr>
          <p:cNvPr id="11" name="Содержимое 10" descr="SAM_2834.JPG"/>
          <p:cNvPicPr>
            <a:picLocks noGrp="1" noChangeAspect="1"/>
          </p:cNvPicPr>
          <p:nvPr>
            <p:ph sz="quarter" idx="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1600" y="2209800"/>
            <a:ext cx="3657600" cy="2743200"/>
          </a:xfr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22098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3 день</a:t>
            </a:r>
            <a:endParaRPr kumimoji="0" lang="ru-RU" sz="4400" b="1" i="0" u="none" strike="noStrike" kern="120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629400" y="6488668"/>
            <a:ext cx="18229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>
                <a:latin typeface="Century Gothic" pitchFamily="34" charset="0"/>
              </a:rPr>
              <a:t>Капелюшек</a:t>
            </a:r>
            <a:r>
              <a:rPr lang="ru-RU" dirty="0" smtClean="0">
                <a:latin typeface="Century Gothic" pitchFamily="34" charset="0"/>
              </a:rPr>
              <a:t> Е.</a:t>
            </a:r>
            <a:endParaRPr lang="ru-RU" dirty="0">
              <a:latin typeface="Century Gothic" pitchFamily="34" charset="0"/>
            </a:endParaRPr>
          </a:p>
        </p:txBody>
      </p:sp>
      <p:pic>
        <p:nvPicPr>
          <p:cNvPr id="12" name="Рисунок 11" descr="SAM_2840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5000" y="3276600"/>
            <a:ext cx="3454400" cy="2590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2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86200" y="381000"/>
            <a:ext cx="4876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Конкурс «Меткий стрелок»</a:t>
            </a:r>
            <a:br>
              <a:rPr lang="ru-RU" sz="2800" dirty="0" smtClean="0"/>
            </a:br>
            <a:r>
              <a:rPr lang="ru-RU" sz="2800" dirty="0" smtClean="0"/>
              <a:t>  и</a:t>
            </a:r>
            <a:br>
              <a:rPr lang="ru-RU" sz="2800" dirty="0" smtClean="0"/>
            </a:br>
            <a:r>
              <a:rPr lang="ru-RU" sz="2800" dirty="0" smtClean="0"/>
              <a:t> Настольный теннис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562600" y="6488668"/>
            <a:ext cx="35830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>
                <a:latin typeface="Century Gothic" pitchFamily="34" charset="0"/>
              </a:rPr>
              <a:t>Дорденко</a:t>
            </a:r>
            <a:r>
              <a:rPr lang="ru-RU" dirty="0" smtClean="0">
                <a:latin typeface="Century Gothic" pitchFamily="34" charset="0"/>
              </a:rPr>
              <a:t> Ю.П.  </a:t>
            </a:r>
            <a:r>
              <a:rPr lang="ru-RU" dirty="0" err="1" smtClean="0">
                <a:latin typeface="Century Gothic" pitchFamily="34" charset="0"/>
              </a:rPr>
              <a:t>Березюк</a:t>
            </a:r>
            <a:r>
              <a:rPr lang="ru-RU" dirty="0" smtClean="0">
                <a:latin typeface="Century Gothic" pitchFamily="34" charset="0"/>
              </a:rPr>
              <a:t> В.А.</a:t>
            </a:r>
            <a:endParaRPr lang="ru-RU" dirty="0">
              <a:latin typeface="Century Gothic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76200"/>
            <a:ext cx="22098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4</a:t>
            </a:r>
            <a:r>
              <a:rPr kumimoji="0" lang="ru-RU" sz="4400" b="1" i="0" u="none" strike="noStrike" kern="120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день</a:t>
            </a:r>
            <a:endParaRPr kumimoji="0" lang="ru-RU" sz="4400" b="1" i="0" u="none" strike="noStrike" kern="120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Рисунок 9" descr="23102014357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3600" y="2438400"/>
            <a:ext cx="2738400" cy="2053800"/>
          </a:xfrm>
          <a:prstGeom prst="rect">
            <a:avLst/>
          </a:prstGeom>
        </p:spPr>
      </p:pic>
      <p:pic>
        <p:nvPicPr>
          <p:cNvPr id="11" name="Рисунок 10" descr="23102014361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1200" y="4572000"/>
            <a:ext cx="2588400" cy="1941300"/>
          </a:xfrm>
          <a:prstGeom prst="rect">
            <a:avLst/>
          </a:prstGeom>
        </p:spPr>
      </p:pic>
      <p:pic>
        <p:nvPicPr>
          <p:cNvPr id="15" name="Содержимое 7" descr="23102014355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0" y="2743200"/>
            <a:ext cx="2225608" cy="1669205"/>
          </a:xfrm>
          <a:prstGeom prst="rect">
            <a:avLst/>
          </a:prstGeom>
        </p:spPr>
      </p:pic>
      <p:pic>
        <p:nvPicPr>
          <p:cNvPr id="16" name="Содержимое 8" descr="23102014356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5000" y="4114800"/>
            <a:ext cx="3127374" cy="2345530"/>
          </a:xfrm>
          <a:prstGeom prst="rect">
            <a:avLst/>
          </a:prstGeom>
        </p:spPr>
      </p:pic>
      <p:pic>
        <p:nvPicPr>
          <p:cNvPr id="17" name="Рисунок 16" descr="SDC14981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" y="3048000"/>
            <a:ext cx="2325516" cy="1308103"/>
          </a:xfrm>
          <a:prstGeom prst="rect">
            <a:avLst/>
          </a:prstGeom>
        </p:spPr>
      </p:pic>
      <p:pic>
        <p:nvPicPr>
          <p:cNvPr id="18" name="Рисунок 17" descr="SDC14987.JP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1200" y="2209800"/>
            <a:ext cx="2325516" cy="1308103"/>
          </a:xfrm>
          <a:prstGeom prst="rect">
            <a:avLst/>
          </a:prstGeom>
        </p:spPr>
      </p:pic>
      <p:pic>
        <p:nvPicPr>
          <p:cNvPr id="19" name="Рисунок 18" descr="SDC14994.JP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1295400"/>
            <a:ext cx="2325516" cy="1308103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1219200"/>
            <a:ext cx="39624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Мини-фестиваль</a:t>
            </a:r>
            <a:br>
              <a:rPr lang="ru-RU" dirty="0" smtClean="0"/>
            </a:br>
            <a:r>
              <a:rPr lang="ru-RU" dirty="0" smtClean="0"/>
              <a:t>«Золотой голос»</a:t>
            </a:r>
            <a:endParaRPr lang="ru-RU" dirty="0"/>
          </a:p>
        </p:txBody>
      </p:sp>
      <p:pic>
        <p:nvPicPr>
          <p:cNvPr id="8" name="Содержимое 7" descr="P1050816.JPG"/>
          <p:cNvPicPr>
            <a:picLocks noGrp="1" noChangeAspect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1000" y="304800"/>
            <a:ext cx="4572000" cy="3778898"/>
          </a:xfrm>
        </p:spPr>
      </p:pic>
      <p:pic>
        <p:nvPicPr>
          <p:cNvPr id="9" name="Содержимое 8" descr="P1050820.JPG"/>
          <p:cNvPicPr>
            <a:picLocks noGrp="1" noChangeAspect="1"/>
          </p:cNvPicPr>
          <p:nvPr>
            <p:ph sz="quarter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3124200"/>
            <a:ext cx="4572000" cy="3429000"/>
          </a:xfrm>
        </p:spPr>
      </p:pic>
      <p:sp>
        <p:nvSpPr>
          <p:cNvPr id="4" name="Прямоугольник 3"/>
          <p:cNvSpPr/>
          <p:nvPr/>
        </p:nvSpPr>
        <p:spPr>
          <a:xfrm>
            <a:off x="6629400" y="6211669"/>
            <a:ext cx="21755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>
                <a:latin typeface="Century Gothic" pitchFamily="34" charset="0"/>
              </a:rPr>
              <a:t>Нуриманова</a:t>
            </a:r>
            <a:r>
              <a:rPr lang="ru-RU" dirty="0" smtClean="0">
                <a:latin typeface="Century Gothic" pitchFamily="34" charset="0"/>
              </a:rPr>
              <a:t> А.В.</a:t>
            </a:r>
          </a:p>
          <a:p>
            <a:endParaRPr lang="ru-RU" dirty="0">
              <a:latin typeface="Century Gothic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22098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4</a:t>
            </a:r>
            <a:r>
              <a:rPr kumimoji="0" lang="ru-RU" sz="4400" b="1" i="0" u="none" strike="noStrike" kern="120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день</a:t>
            </a:r>
            <a:endParaRPr kumimoji="0" lang="ru-RU" sz="4400" b="1" i="0" u="none" strike="noStrike" kern="120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43200" y="228600"/>
            <a:ext cx="3124200" cy="1752600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/>
              <a:t>Соревнования по автомоделям</a:t>
            </a:r>
            <a:br>
              <a:rPr lang="ru-RU" sz="2000" dirty="0" smtClean="0"/>
            </a:br>
            <a:r>
              <a:rPr lang="ru-RU" sz="2000" dirty="0" smtClean="0"/>
              <a:t>и</a:t>
            </a:r>
            <a:br>
              <a:rPr lang="ru-RU" sz="2000" dirty="0" smtClean="0"/>
            </a:br>
            <a:r>
              <a:rPr lang="ru-RU" sz="2000" dirty="0" smtClean="0"/>
              <a:t> Веселые старты </a:t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8" name="Содержимое 7" descr="P1050840.JPG"/>
          <p:cNvPicPr>
            <a:picLocks noGrp="1" noChangeAspect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1066800"/>
            <a:ext cx="2314560" cy="1735920"/>
          </a:xfrm>
        </p:spPr>
      </p:pic>
      <p:pic>
        <p:nvPicPr>
          <p:cNvPr id="9" name="Содержимое 8" descr="P1050841.JPG"/>
          <p:cNvPicPr>
            <a:picLocks noGrp="1" noChangeAspect="1"/>
          </p:cNvPicPr>
          <p:nvPr>
            <p:ph sz="quarter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800" y="2133600"/>
            <a:ext cx="2314560" cy="1735920"/>
          </a:xfrm>
        </p:spPr>
      </p:pic>
      <p:sp>
        <p:nvSpPr>
          <p:cNvPr id="4" name="Прямоугольник 3"/>
          <p:cNvSpPr/>
          <p:nvPr/>
        </p:nvSpPr>
        <p:spPr>
          <a:xfrm>
            <a:off x="2819400" y="6488668"/>
            <a:ext cx="6324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latin typeface="Century Gothic" pitchFamily="34" charset="0"/>
              </a:rPr>
              <a:t>Татыбаев</a:t>
            </a:r>
            <a:r>
              <a:rPr lang="ru-RU" dirty="0" smtClean="0">
                <a:latin typeface="Century Gothic" pitchFamily="34" charset="0"/>
              </a:rPr>
              <a:t> М.М.   </a:t>
            </a:r>
            <a:r>
              <a:rPr lang="ru-RU" dirty="0" err="1" smtClean="0">
                <a:latin typeface="Century Gothic" pitchFamily="34" charset="0"/>
              </a:rPr>
              <a:t>Стриха</a:t>
            </a:r>
            <a:r>
              <a:rPr lang="ru-RU" dirty="0" smtClean="0">
                <a:latin typeface="Century Gothic" pitchFamily="34" charset="0"/>
              </a:rPr>
              <a:t> Е.В.   </a:t>
            </a:r>
            <a:r>
              <a:rPr lang="ru-RU" dirty="0" err="1" smtClean="0">
                <a:latin typeface="Century Gothic" pitchFamily="34" charset="0"/>
              </a:rPr>
              <a:t>Нурмагамбетов</a:t>
            </a:r>
            <a:r>
              <a:rPr lang="ru-RU" dirty="0" smtClean="0">
                <a:latin typeface="Century Gothic" pitchFamily="34" charset="0"/>
              </a:rPr>
              <a:t> Ж.Б.</a:t>
            </a:r>
            <a:endParaRPr lang="ru-RU" dirty="0">
              <a:latin typeface="Century Gothic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22098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5</a:t>
            </a:r>
            <a:r>
              <a:rPr kumimoji="0" lang="ru-RU" sz="4400" b="1" i="0" u="none" strike="noStrike" kern="120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день</a:t>
            </a:r>
            <a:endParaRPr kumimoji="0" lang="ru-RU" sz="4400" b="1" i="0" u="none" strike="noStrike" kern="120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Рисунок 9" descr="P1050844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3657600"/>
            <a:ext cx="2967000" cy="2225250"/>
          </a:xfrm>
          <a:prstGeom prst="rect">
            <a:avLst/>
          </a:prstGeom>
        </p:spPr>
      </p:pic>
      <p:pic>
        <p:nvPicPr>
          <p:cNvPr id="11" name="Содержимое 10" descr="SAM_4957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5000" y="1600200"/>
            <a:ext cx="2931760" cy="2198820"/>
          </a:xfrm>
          <a:prstGeom prst="rect">
            <a:avLst/>
          </a:prstGeom>
        </p:spPr>
      </p:pic>
      <p:pic>
        <p:nvPicPr>
          <p:cNvPr id="12" name="Содержимое 11" descr="SAM_4961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5000" y="4038600"/>
            <a:ext cx="3049255" cy="2286941"/>
          </a:xfrm>
          <a:prstGeom prst="rect">
            <a:avLst/>
          </a:prstGeom>
        </p:spPr>
      </p:pic>
      <p:pic>
        <p:nvPicPr>
          <p:cNvPr id="13" name="Рисунок 12" descr="SAM_4974.JP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4200" y="2971800"/>
            <a:ext cx="3011400" cy="22585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43200" y="228600"/>
            <a:ext cx="6096000" cy="1143000"/>
          </a:xfrm>
        </p:spPr>
        <p:txBody>
          <a:bodyPr>
            <a:normAutofit/>
          </a:bodyPr>
          <a:lstStyle/>
          <a:p>
            <a:pPr algn="r"/>
            <a:r>
              <a:rPr lang="ru-RU" dirty="0" smtClean="0"/>
              <a:t>Конкурс художественного творчества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781800" y="6477000"/>
            <a:ext cx="2057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 smtClean="0"/>
              <a:t>Стриха</a:t>
            </a:r>
            <a:r>
              <a:rPr lang="ru-RU" sz="2000" dirty="0" smtClean="0"/>
              <a:t> Е.В.</a:t>
            </a:r>
            <a:endParaRPr lang="ru-RU" sz="20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22098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5</a:t>
            </a:r>
            <a:r>
              <a:rPr kumimoji="0" lang="ru-RU" sz="4400" b="1" i="0" u="none" strike="noStrike" kern="120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день</a:t>
            </a:r>
            <a:endParaRPr kumimoji="0" lang="ru-RU" sz="4400" b="1" i="0" u="none" strike="noStrike" kern="120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9698" name="Picture 2" descr="http://masterclassy.originalhands.ru/image/687474703a2f2f7777772e6d6161616d2e72752f75706c6f61642f626c6f67732f35616533656438363066663833336534303532323238306431386532636563612e6a70672e6a706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1600200"/>
            <a:ext cx="3662006" cy="274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00" name="Picture 4" descr="http://www.proza.ru/pics/2008/07/28/8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5000" y="3733800"/>
            <a:ext cx="2321218" cy="2209800"/>
          </a:xfrm>
          <a:prstGeom prst="rect">
            <a:avLst/>
          </a:prstGeom>
          <a:noFill/>
        </p:spPr>
      </p:pic>
      <p:pic>
        <p:nvPicPr>
          <p:cNvPr id="29702" name="Picture 6" descr="http://school63pnz.narod.ru/index.files/VospWorkDirections_clip_image008_000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95800" y="1676400"/>
            <a:ext cx="2800350" cy="2105026"/>
          </a:xfrm>
          <a:prstGeom prst="rect">
            <a:avLst/>
          </a:prstGeom>
          <a:noFill/>
        </p:spPr>
      </p:pic>
      <p:pic>
        <p:nvPicPr>
          <p:cNvPr id="9" name="Рисунок 8" descr="1398619653842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3000" y="3810000"/>
            <a:ext cx="3251200" cy="2438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0" y="304800"/>
            <a:ext cx="4876800" cy="1676400"/>
          </a:xfrm>
        </p:spPr>
        <p:txBody>
          <a:bodyPr>
            <a:normAutofit/>
          </a:bodyPr>
          <a:lstStyle/>
          <a:p>
            <a:pPr algn="r"/>
            <a:r>
              <a:rPr lang="ru-RU" dirty="0" smtClean="0"/>
              <a:t>Закрытие фестиваля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детского творчества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« К вершинам Олимпа»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010400" y="6488668"/>
            <a:ext cx="18053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/>
              <a:t>Капелюшек</a:t>
            </a:r>
            <a:r>
              <a:rPr lang="ru-RU" dirty="0" smtClean="0"/>
              <a:t> Е.</a:t>
            </a:r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22098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6</a:t>
            </a:r>
            <a:r>
              <a:rPr kumimoji="0" lang="ru-RU" sz="4400" b="1" i="0" u="none" strike="noStrike" kern="120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день</a:t>
            </a:r>
            <a:endParaRPr kumimoji="0" lang="ru-RU" sz="4400" b="1" i="0" u="none" strike="noStrike" kern="120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Содержимое 4" descr="image (2).jpg"/>
          <p:cNvPicPr>
            <a:picLocks noGrp="1" noChangeAspect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2133600"/>
            <a:ext cx="4648200" cy="3486150"/>
          </a:xfrm>
        </p:spPr>
      </p:pic>
      <p:pic>
        <p:nvPicPr>
          <p:cNvPr id="7" name="Содержимое 5" descr="image (5)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5800" y="2952750"/>
            <a:ext cx="4191000" cy="3143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4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E:\DCIM\101MSDCF\DSC0232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3000" y="3962400"/>
            <a:ext cx="3124200" cy="234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DCIM\101MSDCF\DSC0230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5800" y="1676400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Закрытие фестиваля детского творчества «К вершинам Олимпа»</a:t>
            </a:r>
            <a:endParaRPr lang="ru-RU" b="1" dirty="0"/>
          </a:p>
        </p:txBody>
      </p:sp>
      <p:pic>
        <p:nvPicPr>
          <p:cNvPr id="1026" name="Picture 2" descr="E:\DCIM\101MSDCF\DSC0230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1504950"/>
            <a:ext cx="3048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58794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ятно 2 7"/>
          <p:cNvSpPr/>
          <p:nvPr/>
        </p:nvSpPr>
        <p:spPr>
          <a:xfrm rot="19637874">
            <a:off x="204603" y="598326"/>
            <a:ext cx="8771706" cy="563880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СПАСИБО ЗА ВНИМАНИЕ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 noGrp="1"/>
          </p:cNvSpPr>
          <p:nvPr>
            <p:ph sz="quarter" idx="1"/>
          </p:nvPr>
        </p:nvSpPr>
        <p:spPr>
          <a:xfrm>
            <a:off x="914400" y="1295400"/>
            <a:ext cx="7467600" cy="48737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spcBef>
                <a:spcPct val="20000"/>
              </a:spcBef>
              <a:buNone/>
            </a:pPr>
            <a:r>
              <a:rPr lang="ru-RU" sz="4000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entury Gothic" pitchFamily="34" charset="0"/>
              </a:rPr>
              <a:t> Развитие функциональной грамотности школьника через  творчество и спорт.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4000" i="0" u="none" strike="noStrike" kern="1200" cap="all" normalizeH="0" baseline="0" noProof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Century Gothic" pitchFamily="34" charset="0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приветствую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0"/>
            <a:ext cx="5943600" cy="1143000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cap="all" dirty="0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cs typeface="MV Boli" pitchFamily="2" charset="0"/>
              </a:rPr>
              <a:t>Физическая культура</a:t>
            </a:r>
            <a:endParaRPr lang="ru-RU" cap="all" dirty="0">
              <a:ln w="0"/>
              <a:solidFill>
                <a:schemeClr val="tx1"/>
              </a:solidFill>
              <a:effectLst>
                <a:reflection blurRad="12700" stA="50000" endPos="50000" dist="5000" dir="5400000" sy="-100000" rotWithShape="0"/>
              </a:effectLst>
              <a:cs typeface="MV Boli" pitchFamily="2" charset="0"/>
            </a:endParaRPr>
          </a:p>
        </p:txBody>
      </p:sp>
      <p:sp>
        <p:nvSpPr>
          <p:cNvPr id="9" name="Облако 8"/>
          <p:cNvSpPr/>
          <p:nvPr/>
        </p:nvSpPr>
        <p:spPr>
          <a:xfrm>
            <a:off x="2743200" y="3200400"/>
            <a:ext cx="2819400" cy="1447800"/>
          </a:xfrm>
          <a:prstGeom prst="cloud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dirty="0" smtClean="0">
              <a:solidFill>
                <a:prstClr val="black"/>
              </a:solidFill>
              <a:latin typeface="Century Gothic" pitchFamily="34" charset="0"/>
            </a:endParaRP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Century Gothic" pitchFamily="34" charset="0"/>
              </a:rPr>
              <a:t>Ахметов Г.К.</a:t>
            </a:r>
          </a:p>
          <a:p>
            <a:pPr algn="ctr"/>
            <a:endParaRPr lang="ru-RU" dirty="0">
              <a:latin typeface="Century Gothic" pitchFamily="34" charset="0"/>
            </a:endParaRPr>
          </a:p>
        </p:txBody>
      </p:sp>
      <p:sp>
        <p:nvSpPr>
          <p:cNvPr id="10" name="Облако 9"/>
          <p:cNvSpPr/>
          <p:nvPr/>
        </p:nvSpPr>
        <p:spPr>
          <a:xfrm>
            <a:off x="4953000" y="1295400"/>
            <a:ext cx="2971800" cy="1447800"/>
          </a:xfrm>
          <a:prstGeom prst="cloud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lvl="0" algn="ctr"/>
            <a:r>
              <a:rPr lang="ru-RU" dirty="0" err="1" smtClean="0">
                <a:solidFill>
                  <a:schemeClr val="tx1"/>
                </a:solidFill>
                <a:latin typeface="Century Gothic" pitchFamily="34" charset="0"/>
              </a:rPr>
              <a:t>Березюк</a:t>
            </a:r>
            <a:r>
              <a:rPr lang="ru-RU" dirty="0" smtClean="0">
                <a:solidFill>
                  <a:schemeClr val="tx1"/>
                </a:solidFill>
                <a:latin typeface="Century Gothic" pitchFamily="34" charset="0"/>
              </a:rPr>
              <a:t> В.А.</a:t>
            </a:r>
          </a:p>
          <a:p>
            <a:pPr algn="ctr"/>
            <a:endParaRPr lang="ru-RU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11" name="Облако 10"/>
          <p:cNvSpPr/>
          <p:nvPr/>
        </p:nvSpPr>
        <p:spPr>
          <a:xfrm>
            <a:off x="685800" y="1752600"/>
            <a:ext cx="3276600" cy="1447800"/>
          </a:xfrm>
          <a:prstGeom prst="cloud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dirty="0" smtClean="0">
              <a:solidFill>
                <a:prstClr val="black"/>
              </a:solidFill>
              <a:latin typeface="Century Gothic" pitchFamily="34" charset="0"/>
            </a:endParaRPr>
          </a:p>
          <a:p>
            <a:pPr lvl="0" algn="ctr"/>
            <a:r>
              <a:rPr lang="ru-RU" dirty="0" err="1" smtClean="0">
                <a:solidFill>
                  <a:prstClr val="black"/>
                </a:solidFill>
                <a:latin typeface="Century Gothic" pitchFamily="34" charset="0"/>
              </a:rPr>
              <a:t>Нурмаганбетов</a:t>
            </a:r>
            <a:r>
              <a:rPr lang="ru-RU" dirty="0" smtClean="0">
                <a:solidFill>
                  <a:prstClr val="black"/>
                </a:solidFill>
                <a:latin typeface="Century Gothic" pitchFamily="34" charset="0"/>
              </a:rPr>
              <a:t> Ж.Б.</a:t>
            </a:r>
          </a:p>
          <a:p>
            <a:pPr algn="ctr"/>
            <a:endParaRPr lang="ru-RU" dirty="0">
              <a:latin typeface="Century Gothic" pitchFamily="34" charset="0"/>
            </a:endParaRPr>
          </a:p>
        </p:txBody>
      </p:sp>
      <p:sp>
        <p:nvSpPr>
          <p:cNvPr id="12" name="Облако 11"/>
          <p:cNvSpPr/>
          <p:nvPr/>
        </p:nvSpPr>
        <p:spPr>
          <a:xfrm>
            <a:off x="5715000" y="3505200"/>
            <a:ext cx="2667000" cy="1524000"/>
          </a:xfrm>
          <a:prstGeom prst="cloud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lvl="0" algn="ctr"/>
            <a:r>
              <a:rPr lang="ru-RU" dirty="0" smtClean="0">
                <a:solidFill>
                  <a:schemeClr val="tx1"/>
                </a:solidFill>
                <a:latin typeface="Century Gothic" pitchFamily="34" charset="0"/>
              </a:rPr>
              <a:t>Ершова О.В.</a:t>
            </a:r>
          </a:p>
          <a:p>
            <a:pPr algn="ctr"/>
            <a:endParaRPr lang="ru-RU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13" name="Облако 12"/>
          <p:cNvSpPr/>
          <p:nvPr/>
        </p:nvSpPr>
        <p:spPr>
          <a:xfrm>
            <a:off x="533400" y="4114800"/>
            <a:ext cx="2362200" cy="1143000"/>
          </a:xfrm>
          <a:prstGeom prst="cloud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algn="ctr"/>
            <a:r>
              <a:rPr lang="ru-RU" dirty="0" err="1" smtClean="0">
                <a:solidFill>
                  <a:schemeClr val="tx1"/>
                </a:solidFill>
                <a:latin typeface="Century Gothic" pitchFamily="34" charset="0"/>
              </a:rPr>
              <a:t>Турчак</a:t>
            </a:r>
            <a:r>
              <a:rPr lang="ru-RU" dirty="0" smtClean="0">
                <a:solidFill>
                  <a:schemeClr val="tx1"/>
                </a:solidFill>
                <a:latin typeface="Century Gothic" pitchFamily="34" charset="0"/>
              </a:rPr>
              <a:t> Н.Л.</a:t>
            </a:r>
          </a:p>
          <a:p>
            <a:pPr algn="ctr"/>
            <a:endParaRPr lang="ru-RU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14" name="Облако 13"/>
          <p:cNvSpPr/>
          <p:nvPr/>
        </p:nvSpPr>
        <p:spPr>
          <a:xfrm>
            <a:off x="3429000" y="4953000"/>
            <a:ext cx="3124200" cy="1600200"/>
          </a:xfrm>
          <a:prstGeom prst="cloud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lvl="0" algn="ctr"/>
            <a:r>
              <a:rPr lang="ru-RU" dirty="0" smtClean="0">
                <a:solidFill>
                  <a:schemeClr val="tx1"/>
                </a:solidFill>
                <a:latin typeface="Century Gothic" pitchFamily="34" charset="0"/>
              </a:rPr>
              <a:t>Каримова М.Р.</a:t>
            </a:r>
          </a:p>
          <a:p>
            <a:pPr algn="ctr"/>
            <a:endParaRPr lang="ru-RU" dirty="0">
              <a:solidFill>
                <a:schemeClr val="tx1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вал 9"/>
          <p:cNvSpPr/>
          <p:nvPr/>
        </p:nvSpPr>
        <p:spPr>
          <a:xfrm>
            <a:off x="4114800" y="1600200"/>
            <a:ext cx="3352800" cy="21336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0"/>
              </a:spcBef>
              <a:defRPr/>
            </a:pPr>
            <a:r>
              <a:rPr lang="ru-RU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entury Gothic" pitchFamily="34" charset="0"/>
              </a:rPr>
              <a:t>Музыка</a:t>
            </a:r>
          </a:p>
          <a:p>
            <a:pPr lvl="0" algn="ctr">
              <a:spcBef>
                <a:spcPct val="0"/>
              </a:spcBef>
              <a:defRPr/>
            </a:pPr>
            <a:endParaRPr lang="ru-RU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ru-RU" dirty="0" err="1" smtClean="0">
                <a:solidFill>
                  <a:schemeClr val="tx1"/>
                </a:solidFill>
                <a:latin typeface="Century Gothic" pitchFamily="34" charset="0"/>
              </a:rPr>
              <a:t>Бурлакова</a:t>
            </a:r>
            <a:r>
              <a:rPr lang="ru-RU" dirty="0" smtClean="0">
                <a:solidFill>
                  <a:schemeClr val="tx1"/>
                </a:solidFill>
                <a:latin typeface="Century Gothic" pitchFamily="34" charset="0"/>
              </a:rPr>
              <a:t> Н.Я.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dirty="0" err="1" smtClean="0">
                <a:solidFill>
                  <a:schemeClr val="tx1"/>
                </a:solidFill>
                <a:latin typeface="Century Gothic" pitchFamily="34" charset="0"/>
              </a:rPr>
              <a:t>Нуриманова</a:t>
            </a:r>
            <a:r>
              <a:rPr lang="ru-RU" dirty="0" smtClean="0">
                <a:solidFill>
                  <a:schemeClr val="tx1"/>
                </a:solidFill>
                <a:latin typeface="Century Gothic" pitchFamily="34" charset="0"/>
              </a:rPr>
              <a:t> А.В.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09600" y="381000"/>
            <a:ext cx="2971800" cy="19050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entury Gothic" pitchFamily="34" charset="0"/>
              </a:rPr>
              <a:t>НВП</a:t>
            </a:r>
          </a:p>
          <a:p>
            <a:pPr algn="ctr"/>
            <a:endParaRPr lang="ru-RU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algn="ctr"/>
            <a:r>
              <a:rPr lang="ru-RU" cap="small" dirty="0" err="1" smtClean="0">
                <a:solidFill>
                  <a:schemeClr val="tx1"/>
                </a:solidFill>
                <a:latin typeface="Century Gothic" pitchFamily="34" charset="0"/>
              </a:rPr>
              <a:t>Дорденко</a:t>
            </a:r>
            <a:r>
              <a:rPr lang="ru-RU" cap="small" dirty="0" smtClean="0">
                <a:solidFill>
                  <a:schemeClr val="tx1"/>
                </a:solidFill>
                <a:latin typeface="Century Gothic" pitchFamily="34" charset="0"/>
              </a:rPr>
              <a:t> Ю.П.</a:t>
            </a:r>
            <a:endParaRPr lang="ru-RU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5334000" y="3962400"/>
            <a:ext cx="3352800" cy="19812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0"/>
              </a:spcBef>
              <a:defRPr/>
            </a:pPr>
            <a:r>
              <a:rPr lang="ru-RU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entury Gothic" pitchFamily="34" charset="0"/>
              </a:rPr>
              <a:t>ИЗО</a:t>
            </a:r>
          </a:p>
          <a:p>
            <a:pPr lvl="0" algn="ctr">
              <a:spcBef>
                <a:spcPct val="0"/>
              </a:spcBef>
              <a:defRPr/>
            </a:pPr>
            <a:endParaRPr lang="ru-RU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ru-RU" dirty="0" err="1" smtClean="0">
                <a:solidFill>
                  <a:schemeClr val="tx1"/>
                </a:solidFill>
                <a:latin typeface="Century Gothic" pitchFamily="34" charset="0"/>
              </a:rPr>
              <a:t>Стриха</a:t>
            </a:r>
            <a:r>
              <a:rPr lang="ru-RU" dirty="0" smtClean="0">
                <a:solidFill>
                  <a:schemeClr val="tx1"/>
                </a:solidFill>
                <a:latin typeface="Century Gothic" pitchFamily="34" charset="0"/>
              </a:rPr>
              <a:t> Е.В.</a:t>
            </a:r>
          </a:p>
          <a:p>
            <a:pPr algn="ctr"/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>
            <a:off x="685800" y="3505200"/>
            <a:ext cx="3810000" cy="22098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entury Gothic" pitchFamily="34" charset="0"/>
              </a:rPr>
              <a:t>Технология</a:t>
            </a:r>
          </a:p>
          <a:p>
            <a:pPr lvl="0" algn="ctr">
              <a:spcBef>
                <a:spcPct val="0"/>
              </a:spcBef>
              <a:defRPr/>
            </a:pPr>
            <a:endParaRPr lang="ru-RU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ru-RU" dirty="0" err="1" smtClean="0">
                <a:solidFill>
                  <a:schemeClr val="tx1"/>
                </a:solidFill>
                <a:latin typeface="Century Gothic" pitchFamily="34" charset="0"/>
              </a:rPr>
              <a:t>Татыбаев</a:t>
            </a:r>
            <a:r>
              <a:rPr lang="ru-RU" dirty="0" smtClean="0">
                <a:solidFill>
                  <a:schemeClr val="tx1"/>
                </a:solidFill>
                <a:latin typeface="Century Gothic" pitchFamily="34" charset="0"/>
              </a:rPr>
              <a:t> М.М.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dirty="0" err="1" smtClean="0">
                <a:solidFill>
                  <a:schemeClr val="tx1"/>
                </a:solidFill>
                <a:latin typeface="Century Gothic" pitchFamily="34" charset="0"/>
              </a:rPr>
              <a:t>Капелюшек</a:t>
            </a:r>
            <a:r>
              <a:rPr lang="ru-RU" dirty="0" smtClean="0">
                <a:solidFill>
                  <a:schemeClr val="tx1"/>
                </a:solidFill>
                <a:latin typeface="Century Gothic" pitchFamily="34" charset="0"/>
              </a:rPr>
              <a:t> Е.В.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kolpinonews.ru/u/news/upload/24ac56ed00f7483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962400"/>
            <a:ext cx="8229600" cy="2438400"/>
          </a:xfrm>
        </p:spPr>
        <p:txBody>
          <a:bodyPr>
            <a:noAutofit/>
          </a:bodyPr>
          <a:lstStyle/>
          <a:p>
            <a:pPr algn="ctr"/>
            <a:r>
              <a:rPr lang="ru-RU" sz="4000" b="1" cap="none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entury Gothic" pitchFamily="34" charset="0"/>
              </a:rPr>
              <a:t>Неделя развивающего цикла</a:t>
            </a:r>
            <a:br>
              <a:rPr lang="ru-RU" sz="4000" b="1" cap="none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entury Gothic" pitchFamily="34" charset="0"/>
              </a:rPr>
            </a:br>
            <a:r>
              <a:rPr lang="ru-RU" sz="4000" b="1" cap="none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entury Gothic" pitchFamily="34" charset="0"/>
              </a:rPr>
              <a:t>Фестиваль детского творчества</a:t>
            </a:r>
            <a:br>
              <a:rPr lang="ru-RU" sz="4000" b="1" cap="none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entury Gothic" pitchFamily="34" charset="0"/>
              </a:rPr>
            </a:br>
            <a:r>
              <a:rPr lang="ru-RU" sz="4000" b="1" cap="none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entury Gothic" pitchFamily="34" charset="0"/>
              </a:rPr>
              <a:t>«К ВЕРШИНАМ ОЛИМПА»</a:t>
            </a:r>
            <a:endParaRPr lang="ru-RU" sz="4000" b="1" cap="none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Обои небо, облака, фон картинки на рабочий стол, раздел пейзажи - скачат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Круглая лента лицом вверх 4"/>
          <p:cNvSpPr/>
          <p:nvPr/>
        </p:nvSpPr>
        <p:spPr>
          <a:xfrm>
            <a:off x="381000" y="1447800"/>
            <a:ext cx="8458200" cy="2667000"/>
          </a:xfrm>
          <a:prstGeom prst="ellipseRibbon2">
            <a:avLst/>
          </a:prstGeom>
          <a:solidFill>
            <a:srgbClr val="98B5D8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Century Gothic" pitchFamily="34" charset="0"/>
              </a:rPr>
              <a:t>План мероприятий  </a:t>
            </a:r>
          </a:p>
          <a:p>
            <a:pPr algn="ctr"/>
            <a:r>
              <a:rPr lang="ru-RU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Century Gothic" pitchFamily="34" charset="0"/>
              </a:rPr>
              <a:t>на неделю </a:t>
            </a:r>
            <a:br>
              <a:rPr lang="ru-RU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Century Gothic" pitchFamily="34" charset="0"/>
              </a:rPr>
            </a:br>
            <a:r>
              <a:rPr lang="ru-RU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Century Gothic" pitchFamily="34" charset="0"/>
              </a:rPr>
              <a:t>МО развивающего цикла</a:t>
            </a:r>
            <a:br>
              <a:rPr lang="ru-RU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Century Gothic" pitchFamily="34" charset="0"/>
              </a:rPr>
            </a:br>
            <a:r>
              <a:rPr lang="ru-RU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Century Gothic" pitchFamily="34" charset="0"/>
              </a:rPr>
              <a:t>с 20 по 25 октября 2014 года.</a:t>
            </a:r>
            <a:endParaRPr lang="ru-RU" sz="2400" dirty="0"/>
          </a:p>
        </p:txBody>
      </p:sp>
    </p:spTree>
  </p:cSld>
  <p:clrMapOvr>
    <a:masterClrMapping/>
  </p:clrMapOvr>
  <p:transition advClick="0" advTm="5000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2400" y="304800"/>
          <a:ext cx="8763001" cy="6320462"/>
        </p:xfrm>
        <a:graphic>
          <a:graphicData uri="http://schemas.openxmlformats.org/drawingml/2006/table">
            <a:tbl>
              <a:tblPr>
                <a:tableStyleId>{FABFCF23-3B69-468F-B69F-88F6DE6A72F2}</a:tableStyleId>
              </a:tblPr>
              <a:tblGrid>
                <a:gridCol w="321578"/>
                <a:gridCol w="3657782"/>
                <a:gridCol w="1155591"/>
                <a:gridCol w="1537793"/>
                <a:gridCol w="2090257"/>
              </a:tblGrid>
              <a:tr h="2789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№</a:t>
                      </a:r>
                      <a:endParaRPr lang="ru-RU" sz="11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Мероприятие</a:t>
                      </a:r>
                      <a:endParaRPr lang="ru-RU" sz="110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Классы</a:t>
                      </a:r>
                      <a:endParaRPr lang="ru-RU" sz="11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Дата, время</a:t>
                      </a:r>
                      <a:endParaRPr lang="ru-RU" sz="110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Ответственные</a:t>
                      </a:r>
                      <a:endParaRPr lang="ru-RU" sz="110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</a:tr>
              <a:tr h="4004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1.</a:t>
                      </a:r>
                      <a:endParaRPr lang="ru-RU" sz="110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Открытие фестиваля детского творчества </a:t>
                      </a:r>
                      <a:endParaRPr lang="ru-RU" sz="1100" dirty="0" smtClean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« </a:t>
                      </a:r>
                      <a:r>
                        <a:rPr lang="ru-RU" sz="1100" dirty="0"/>
                        <a:t>К вершинам Олимпа»</a:t>
                      </a:r>
                      <a:endParaRPr lang="ru-RU" sz="11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1-10 классы</a:t>
                      </a:r>
                      <a:endParaRPr lang="ru-RU" sz="110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20.10.14г.</a:t>
                      </a:r>
                      <a:endParaRPr lang="ru-RU" sz="110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/>
                        <a:t>Турчак</a:t>
                      </a:r>
                      <a:r>
                        <a:rPr lang="ru-RU" sz="1100" dirty="0"/>
                        <a:t> </a:t>
                      </a:r>
                      <a:r>
                        <a:rPr lang="ru-RU" sz="1100" dirty="0" smtClean="0"/>
                        <a:t>Н.Л.</a:t>
                      </a:r>
                      <a:r>
                        <a:rPr lang="ru-RU" sz="1100" baseline="0" dirty="0" smtClean="0"/>
                        <a:t> </a:t>
                      </a:r>
                      <a:r>
                        <a:rPr lang="ru-RU" sz="1100" dirty="0" err="1" smtClean="0"/>
                        <a:t>Бурлакова</a:t>
                      </a:r>
                      <a:r>
                        <a:rPr lang="ru-RU" sz="1100" dirty="0" smtClean="0"/>
                        <a:t> Н.Я.</a:t>
                      </a:r>
                      <a:r>
                        <a:rPr lang="ru-RU" sz="1100" baseline="0" dirty="0" smtClean="0"/>
                        <a:t> </a:t>
                      </a:r>
                      <a:r>
                        <a:rPr lang="ru-RU" sz="1100" dirty="0" err="1" smtClean="0"/>
                        <a:t>Нуриманова</a:t>
                      </a:r>
                      <a:r>
                        <a:rPr lang="ru-RU" sz="1100" dirty="0" smtClean="0"/>
                        <a:t> </a:t>
                      </a:r>
                      <a:r>
                        <a:rPr lang="ru-RU" sz="1100" dirty="0"/>
                        <a:t>А.В.</a:t>
                      </a:r>
                      <a:endParaRPr lang="ru-RU" sz="11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</a:tr>
              <a:tr h="2371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2.</a:t>
                      </a:r>
                      <a:endParaRPr lang="ru-RU" sz="110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Мой первый школьный спорт</a:t>
                      </a:r>
                      <a:endParaRPr lang="ru-RU" sz="11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1 классы</a:t>
                      </a:r>
                      <a:endParaRPr lang="ru-RU" sz="110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22.10.14г.</a:t>
                      </a:r>
                      <a:r>
                        <a:rPr lang="ru-RU" sz="1100" baseline="0" dirty="0" smtClean="0"/>
                        <a:t> 12:30</a:t>
                      </a:r>
                      <a:endParaRPr lang="ru-RU" sz="11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Ершова </a:t>
                      </a:r>
                      <a:r>
                        <a:rPr lang="ru-RU" sz="1100" dirty="0" smtClean="0"/>
                        <a:t>О.В.</a:t>
                      </a:r>
                      <a:r>
                        <a:rPr lang="ru-RU" sz="1100" baseline="0" dirty="0" smtClean="0"/>
                        <a:t> </a:t>
                      </a:r>
                      <a:r>
                        <a:rPr lang="ru-RU" sz="1100" dirty="0" err="1" smtClean="0"/>
                        <a:t>Турчак</a:t>
                      </a:r>
                      <a:r>
                        <a:rPr lang="ru-RU" sz="1100" dirty="0" smtClean="0"/>
                        <a:t> </a:t>
                      </a:r>
                      <a:r>
                        <a:rPr lang="ru-RU" sz="1100" dirty="0"/>
                        <a:t>Н.Л.</a:t>
                      </a:r>
                      <a:endParaRPr lang="ru-RU" sz="11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</a:tr>
              <a:tr h="2789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3.</a:t>
                      </a:r>
                      <a:endParaRPr lang="ru-RU" sz="110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Веселые эстафеты</a:t>
                      </a:r>
                      <a:endParaRPr lang="ru-RU" sz="110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2 классы</a:t>
                      </a:r>
                      <a:endParaRPr lang="ru-RU" sz="110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21.10.14г.</a:t>
                      </a:r>
                      <a:r>
                        <a:rPr lang="ru-RU" sz="1100" baseline="0" dirty="0" smtClean="0"/>
                        <a:t> </a:t>
                      </a:r>
                      <a:r>
                        <a:rPr lang="ru-RU" sz="1100" dirty="0" smtClean="0"/>
                        <a:t>14.00</a:t>
                      </a:r>
                      <a:endParaRPr lang="ru-RU" sz="11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Ершова </a:t>
                      </a:r>
                      <a:r>
                        <a:rPr lang="ru-RU" sz="1100" dirty="0" smtClean="0"/>
                        <a:t>О.В.</a:t>
                      </a:r>
                      <a:r>
                        <a:rPr lang="ru-RU" sz="1100" baseline="0" dirty="0" smtClean="0"/>
                        <a:t> </a:t>
                      </a:r>
                      <a:r>
                        <a:rPr lang="ru-RU" sz="1100" dirty="0" err="1" smtClean="0"/>
                        <a:t>Турчак</a:t>
                      </a:r>
                      <a:r>
                        <a:rPr lang="ru-RU" sz="1100" dirty="0" smtClean="0"/>
                        <a:t> </a:t>
                      </a:r>
                      <a:r>
                        <a:rPr lang="ru-RU" sz="1100" dirty="0"/>
                        <a:t>Н.Л.</a:t>
                      </a:r>
                      <a:endParaRPr lang="ru-RU" sz="11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</a:tr>
              <a:tr h="3753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4.</a:t>
                      </a:r>
                      <a:endParaRPr lang="ru-RU" sz="110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Конкурс рисунков </a:t>
                      </a:r>
                      <a:r>
                        <a:rPr lang="ru-RU" sz="1100" dirty="0" smtClean="0"/>
                        <a:t>   «</a:t>
                      </a:r>
                      <a:r>
                        <a:rPr lang="ru-RU" sz="1100" dirty="0"/>
                        <a:t>Мой любимый мир спорта»</a:t>
                      </a:r>
                      <a:endParaRPr lang="ru-RU" sz="11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3 классы</a:t>
                      </a:r>
                      <a:endParaRPr lang="ru-RU" sz="110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в </a:t>
                      </a:r>
                      <a:r>
                        <a:rPr lang="ru-RU" sz="1100" dirty="0" err="1" smtClean="0"/>
                        <a:t>теч</a:t>
                      </a:r>
                      <a:r>
                        <a:rPr lang="ru-RU" sz="1100" dirty="0" smtClean="0"/>
                        <a:t>.</a:t>
                      </a:r>
                      <a:r>
                        <a:rPr lang="ru-RU" sz="1100" baseline="0" dirty="0" smtClean="0"/>
                        <a:t> </a:t>
                      </a:r>
                      <a:r>
                        <a:rPr lang="ru-RU" sz="1100" dirty="0" smtClean="0"/>
                        <a:t>недели</a:t>
                      </a:r>
                      <a:endParaRPr lang="ru-RU" sz="11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Ершова </a:t>
                      </a:r>
                      <a:r>
                        <a:rPr lang="ru-RU" sz="1100" dirty="0" smtClean="0"/>
                        <a:t>О.В.</a:t>
                      </a:r>
                      <a:r>
                        <a:rPr lang="ru-RU" sz="1100" baseline="0" dirty="0" smtClean="0"/>
                        <a:t> </a:t>
                      </a:r>
                      <a:r>
                        <a:rPr lang="ru-RU" sz="1100" dirty="0" err="1" smtClean="0"/>
                        <a:t>Турчак</a:t>
                      </a:r>
                      <a:r>
                        <a:rPr lang="ru-RU" sz="1100" dirty="0" smtClean="0"/>
                        <a:t> </a:t>
                      </a:r>
                      <a:r>
                        <a:rPr lang="ru-RU" sz="1100" dirty="0"/>
                        <a:t>Н.Л.</a:t>
                      </a:r>
                      <a:endParaRPr lang="ru-RU" sz="11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</a:tr>
              <a:tr h="3906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5.</a:t>
                      </a:r>
                      <a:endParaRPr lang="ru-RU" sz="110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Конкурс сочинений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 </a:t>
                      </a:r>
                      <a:r>
                        <a:rPr lang="ru-RU" sz="1100" dirty="0"/>
                        <a:t>«Физкультура и спорт мои лучшие друзья»</a:t>
                      </a:r>
                      <a:endParaRPr lang="ru-RU" sz="11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4 классы</a:t>
                      </a:r>
                      <a:endParaRPr lang="ru-RU" sz="110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в </a:t>
                      </a:r>
                      <a:r>
                        <a:rPr lang="ru-RU" sz="1100" dirty="0" err="1" smtClean="0"/>
                        <a:t>теч</a:t>
                      </a:r>
                      <a:r>
                        <a:rPr lang="ru-RU" sz="1100" dirty="0" smtClean="0"/>
                        <a:t>.</a:t>
                      </a:r>
                      <a:r>
                        <a:rPr lang="ru-RU" sz="1100" baseline="0" dirty="0" smtClean="0"/>
                        <a:t> </a:t>
                      </a:r>
                      <a:r>
                        <a:rPr lang="ru-RU" sz="1100" dirty="0" smtClean="0"/>
                        <a:t>недели</a:t>
                      </a:r>
                      <a:endParaRPr lang="ru-RU" sz="11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Ершова </a:t>
                      </a:r>
                      <a:r>
                        <a:rPr lang="ru-RU" sz="1100" dirty="0" smtClean="0"/>
                        <a:t>О.В.</a:t>
                      </a:r>
                      <a:r>
                        <a:rPr lang="ru-RU" sz="1100" baseline="0" dirty="0" smtClean="0"/>
                        <a:t> </a:t>
                      </a:r>
                      <a:r>
                        <a:rPr lang="ru-RU" sz="1100" dirty="0" err="1" smtClean="0"/>
                        <a:t>Турчак</a:t>
                      </a:r>
                      <a:r>
                        <a:rPr lang="ru-RU" sz="1100" dirty="0" smtClean="0"/>
                        <a:t> </a:t>
                      </a:r>
                      <a:r>
                        <a:rPr lang="ru-RU" sz="1100" dirty="0"/>
                        <a:t>Н.Л.</a:t>
                      </a:r>
                      <a:endParaRPr lang="ru-RU" sz="11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</a:tr>
              <a:tr h="2789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6.</a:t>
                      </a:r>
                      <a:endParaRPr lang="ru-RU" sz="110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Конкурс </a:t>
                      </a:r>
                      <a:r>
                        <a:rPr lang="ru-RU" sz="1100" dirty="0" smtClean="0"/>
                        <a:t>   «</a:t>
                      </a:r>
                      <a:r>
                        <a:rPr lang="ru-RU" sz="1100" dirty="0"/>
                        <a:t>Меткий стрелок»</a:t>
                      </a:r>
                      <a:endParaRPr lang="ru-RU" sz="11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5-9 классы</a:t>
                      </a:r>
                      <a:endParaRPr lang="ru-RU" sz="110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23.10.14</a:t>
                      </a:r>
                      <a:endParaRPr lang="ru-RU" sz="11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/>
                        <a:t>Дорденко</a:t>
                      </a:r>
                      <a:r>
                        <a:rPr lang="ru-RU" sz="1100" dirty="0"/>
                        <a:t> Ю.П.</a:t>
                      </a:r>
                      <a:endParaRPr lang="ru-RU" sz="11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</a:tr>
              <a:tr h="2789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7.</a:t>
                      </a:r>
                      <a:endParaRPr lang="ru-RU" sz="110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Веселые старты</a:t>
                      </a:r>
                      <a:endParaRPr lang="ru-RU" sz="110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5 классы</a:t>
                      </a:r>
                      <a:endParaRPr lang="ru-RU" sz="110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24.10.14г. 13:00</a:t>
                      </a:r>
                      <a:endParaRPr lang="ru-RU" sz="11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Нурмагамбетов Ж.Б.</a:t>
                      </a:r>
                      <a:endParaRPr lang="ru-RU" sz="110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</a:tr>
              <a:tr h="2789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8.</a:t>
                      </a:r>
                      <a:endParaRPr lang="ru-RU" sz="110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Настольный теннис</a:t>
                      </a:r>
                      <a:endParaRPr lang="ru-RU" sz="110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9 классы</a:t>
                      </a:r>
                      <a:endParaRPr lang="ru-RU" sz="110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23.10.14.</a:t>
                      </a:r>
                      <a:r>
                        <a:rPr lang="ru-RU" sz="1100" baseline="0" dirty="0" smtClean="0"/>
                        <a:t>  9:40-11:00</a:t>
                      </a:r>
                      <a:endParaRPr lang="ru-RU" sz="11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Березюк В.А.</a:t>
                      </a:r>
                      <a:endParaRPr lang="ru-RU" sz="110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</a:tr>
              <a:tr h="2789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9.</a:t>
                      </a:r>
                      <a:endParaRPr lang="ru-RU" sz="110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Соревнования по волейболу</a:t>
                      </a:r>
                      <a:endParaRPr lang="ru-RU" sz="110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8-10 классы</a:t>
                      </a:r>
                      <a:endParaRPr lang="ru-RU" sz="110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21.10.14г.</a:t>
                      </a:r>
                      <a:r>
                        <a:rPr lang="ru-RU" sz="1100" baseline="0" dirty="0" smtClean="0"/>
                        <a:t> </a:t>
                      </a:r>
                      <a:r>
                        <a:rPr lang="ru-RU" sz="1100" dirty="0" smtClean="0"/>
                        <a:t>13.00</a:t>
                      </a:r>
                      <a:endParaRPr lang="ru-RU" sz="11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Ахметов Г.К.</a:t>
                      </a:r>
                      <a:endParaRPr lang="ru-RU" sz="11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</a:tr>
              <a:tr h="3906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10.</a:t>
                      </a:r>
                      <a:endParaRPr lang="ru-RU" sz="110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Мини-фестиваль</a:t>
                      </a:r>
                      <a:r>
                        <a:rPr lang="ru-RU" sz="1100" baseline="0" dirty="0" smtClean="0"/>
                        <a:t>   </a:t>
                      </a:r>
                      <a:r>
                        <a:rPr lang="ru-RU" sz="1100" dirty="0" smtClean="0"/>
                        <a:t>«Золотой </a:t>
                      </a:r>
                      <a:r>
                        <a:rPr lang="ru-RU" sz="1100" dirty="0"/>
                        <a:t>голос»</a:t>
                      </a:r>
                      <a:endParaRPr lang="ru-RU" sz="11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1-9 классы</a:t>
                      </a:r>
                      <a:endParaRPr lang="ru-RU" sz="110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23.10.14г.</a:t>
                      </a:r>
                      <a:r>
                        <a:rPr lang="ru-RU" sz="1100" baseline="0" dirty="0" smtClean="0"/>
                        <a:t> </a:t>
                      </a:r>
                      <a:r>
                        <a:rPr lang="ru-RU" sz="1100" dirty="0" smtClean="0"/>
                        <a:t>12.00</a:t>
                      </a:r>
                      <a:endParaRPr lang="ru-RU" sz="11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/>
                        <a:t>Нуриманова</a:t>
                      </a:r>
                      <a:r>
                        <a:rPr lang="ru-RU" sz="1100" dirty="0"/>
                        <a:t> </a:t>
                      </a:r>
                      <a:r>
                        <a:rPr lang="ru-RU" sz="1100" dirty="0" smtClean="0"/>
                        <a:t>А.В.</a:t>
                      </a:r>
                      <a:r>
                        <a:rPr lang="ru-RU" sz="1100" baseline="0" dirty="0" smtClean="0"/>
                        <a:t> </a:t>
                      </a:r>
                      <a:r>
                        <a:rPr lang="ru-RU" sz="1100" dirty="0" err="1" smtClean="0"/>
                        <a:t>Бурлакова</a:t>
                      </a:r>
                      <a:r>
                        <a:rPr lang="ru-RU" sz="1100" dirty="0" smtClean="0"/>
                        <a:t> </a:t>
                      </a:r>
                      <a:r>
                        <a:rPr lang="ru-RU" sz="1100" dirty="0"/>
                        <a:t>Н.Я.</a:t>
                      </a:r>
                      <a:endParaRPr lang="ru-RU" sz="11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</a:tr>
              <a:tr h="3906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11.</a:t>
                      </a:r>
                      <a:endParaRPr lang="ru-RU" sz="110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Музыкальный конкурс «Маленький виртуоз»</a:t>
                      </a:r>
                      <a:endParaRPr lang="ru-RU" sz="110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1-10</a:t>
                      </a:r>
                      <a:r>
                        <a:rPr lang="ru-RU" sz="1100" baseline="0" dirty="0" smtClean="0"/>
                        <a:t> </a:t>
                      </a:r>
                      <a:r>
                        <a:rPr lang="ru-RU" sz="1100" dirty="0" smtClean="0"/>
                        <a:t>классы</a:t>
                      </a:r>
                      <a:endParaRPr lang="ru-RU" sz="11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в теч. недели</a:t>
                      </a:r>
                      <a:endParaRPr lang="ru-RU" sz="110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/>
                        <a:t>Бурлакова</a:t>
                      </a:r>
                      <a:r>
                        <a:rPr lang="ru-RU" sz="1100" dirty="0"/>
                        <a:t> </a:t>
                      </a:r>
                      <a:r>
                        <a:rPr lang="ru-RU" sz="1100" dirty="0" smtClean="0"/>
                        <a:t>Н.Я.</a:t>
                      </a:r>
                      <a:r>
                        <a:rPr lang="ru-RU" sz="1100" baseline="0" dirty="0" smtClean="0"/>
                        <a:t> </a:t>
                      </a:r>
                      <a:r>
                        <a:rPr lang="ru-RU" sz="1100" dirty="0" err="1" smtClean="0"/>
                        <a:t>Нуриманова</a:t>
                      </a:r>
                      <a:r>
                        <a:rPr lang="ru-RU" sz="1100" dirty="0" smtClean="0"/>
                        <a:t> </a:t>
                      </a:r>
                      <a:r>
                        <a:rPr lang="ru-RU" sz="1100" dirty="0"/>
                        <a:t>А.В.</a:t>
                      </a:r>
                      <a:endParaRPr lang="ru-RU" sz="11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</a:tr>
              <a:tr h="3753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12.</a:t>
                      </a:r>
                      <a:endParaRPr lang="ru-RU" sz="110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Соревнования по автомоделям</a:t>
                      </a:r>
                      <a:endParaRPr lang="ru-RU" sz="110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5-6 классы</a:t>
                      </a:r>
                      <a:endParaRPr lang="ru-RU" sz="110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24.10.14г.</a:t>
                      </a:r>
                      <a:r>
                        <a:rPr lang="ru-RU" sz="1100" baseline="0" dirty="0" smtClean="0"/>
                        <a:t>  </a:t>
                      </a:r>
                      <a:r>
                        <a:rPr lang="ru-RU" sz="1100" dirty="0" smtClean="0"/>
                        <a:t>10.00-12.00</a:t>
                      </a:r>
                      <a:endParaRPr lang="ru-RU" sz="11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Татыбаев М.М.</a:t>
                      </a:r>
                      <a:endParaRPr lang="ru-RU" sz="110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</a:tr>
              <a:tr h="5516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13.</a:t>
                      </a:r>
                      <a:endParaRPr lang="ru-RU" sz="110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Конкурс прикладного </a:t>
                      </a:r>
                      <a:r>
                        <a:rPr lang="ru-RU" sz="1100" dirty="0" smtClean="0"/>
                        <a:t>искусства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 </a:t>
                      </a:r>
                      <a:r>
                        <a:rPr lang="ru-RU" sz="1100" dirty="0"/>
                        <a:t>«Современные золушки»</a:t>
                      </a:r>
                      <a:endParaRPr lang="ru-RU" sz="11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5-9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 </a:t>
                      </a:r>
                      <a:r>
                        <a:rPr lang="ru-RU" sz="1100" dirty="0"/>
                        <a:t>классы</a:t>
                      </a:r>
                      <a:endParaRPr lang="ru-RU" sz="11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в </a:t>
                      </a:r>
                      <a:r>
                        <a:rPr lang="ru-RU" sz="1100" dirty="0" err="1"/>
                        <a:t>теч</a:t>
                      </a:r>
                      <a:r>
                        <a:rPr lang="ru-RU" sz="1100" dirty="0"/>
                        <a:t>. недели</a:t>
                      </a:r>
                      <a:endParaRPr lang="ru-RU" sz="11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 smtClean="0"/>
                        <a:t>Капелюшек</a:t>
                      </a:r>
                      <a:r>
                        <a:rPr lang="ru-RU" sz="1100" dirty="0" smtClean="0"/>
                        <a:t> Е.В.</a:t>
                      </a:r>
                      <a:endParaRPr lang="ru-RU" sz="11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</a:tr>
              <a:tr h="5676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14.</a:t>
                      </a:r>
                      <a:endParaRPr lang="ru-RU" sz="110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Конкурс по спортивно-бальным </a:t>
                      </a:r>
                      <a:r>
                        <a:rPr lang="ru-RU" sz="1100" dirty="0" smtClean="0"/>
                        <a:t>танца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 </a:t>
                      </a:r>
                      <a:r>
                        <a:rPr lang="ru-RU" sz="1100" dirty="0"/>
                        <a:t>«</a:t>
                      </a:r>
                      <a:r>
                        <a:rPr lang="ru-RU" sz="1100" dirty="0" smtClean="0"/>
                        <a:t>Музыкальный</a:t>
                      </a:r>
                      <a:r>
                        <a:rPr lang="ru-RU" sz="1100" baseline="0" dirty="0" smtClean="0"/>
                        <a:t> </a:t>
                      </a:r>
                      <a:r>
                        <a:rPr lang="ru-RU" sz="1100" dirty="0" smtClean="0"/>
                        <a:t>калейдоскоп</a:t>
                      </a:r>
                      <a:r>
                        <a:rPr lang="ru-RU" sz="1100" dirty="0"/>
                        <a:t>»</a:t>
                      </a:r>
                      <a:endParaRPr lang="ru-RU" sz="11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1-9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/>
                        <a:t> </a:t>
                      </a:r>
                      <a:r>
                        <a:rPr lang="ru-RU" sz="1100" dirty="0" smtClean="0"/>
                        <a:t>классы</a:t>
                      </a:r>
                      <a:endParaRPr lang="ru-RU" sz="11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24.10.14г.</a:t>
                      </a:r>
                      <a:r>
                        <a:rPr lang="ru-RU" sz="1100" baseline="0" dirty="0" smtClean="0"/>
                        <a:t> 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12.00 </a:t>
                      </a:r>
                      <a:r>
                        <a:rPr lang="ru-RU" sz="1100" dirty="0"/>
                        <a:t>– 14.00</a:t>
                      </a:r>
                      <a:endParaRPr lang="ru-RU" sz="11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Никитина В.А.</a:t>
                      </a:r>
                      <a:endParaRPr lang="ru-RU" sz="110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</a:tr>
              <a:tr h="4150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15.</a:t>
                      </a:r>
                      <a:endParaRPr lang="ru-RU" sz="110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Конкурс художественного творчества </a:t>
                      </a:r>
                      <a:endParaRPr lang="ru-RU" sz="110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5-9</a:t>
                      </a:r>
                      <a:r>
                        <a:rPr lang="ru-RU" sz="1100" baseline="0" dirty="0" smtClean="0"/>
                        <a:t> </a:t>
                      </a:r>
                      <a:r>
                        <a:rPr lang="ru-RU" sz="1100" dirty="0" smtClean="0"/>
                        <a:t>классы</a:t>
                      </a:r>
                      <a:endParaRPr lang="ru-RU" sz="11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в </a:t>
                      </a:r>
                      <a:r>
                        <a:rPr lang="ru-RU" sz="1100" dirty="0" err="1" smtClean="0"/>
                        <a:t>теч</a:t>
                      </a:r>
                      <a:r>
                        <a:rPr lang="ru-RU" sz="1100" dirty="0" smtClean="0"/>
                        <a:t>.</a:t>
                      </a:r>
                      <a:r>
                        <a:rPr lang="ru-RU" sz="1100" baseline="0" dirty="0" smtClean="0"/>
                        <a:t> </a:t>
                      </a:r>
                      <a:r>
                        <a:rPr lang="ru-RU" sz="1100" dirty="0" smtClean="0"/>
                        <a:t>недели</a:t>
                      </a:r>
                      <a:endParaRPr lang="ru-RU" sz="11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Стриха Е.В.</a:t>
                      </a:r>
                      <a:endParaRPr lang="ru-RU" sz="110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</a:tr>
              <a:tr h="5516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16.</a:t>
                      </a:r>
                      <a:endParaRPr lang="ru-RU" sz="11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Закрытие фестиваля детского </a:t>
                      </a:r>
                      <a:r>
                        <a:rPr lang="ru-RU" sz="1100" dirty="0" smtClean="0"/>
                        <a:t>творчества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 </a:t>
                      </a:r>
                      <a:r>
                        <a:rPr lang="ru-RU" sz="1100" dirty="0"/>
                        <a:t>« К вершинам Олимпа»</a:t>
                      </a:r>
                      <a:endParaRPr lang="ru-RU" sz="11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1-10 классы</a:t>
                      </a:r>
                      <a:endParaRPr lang="ru-RU" sz="110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25.10.14г.</a:t>
                      </a:r>
                      <a:r>
                        <a:rPr lang="ru-RU" sz="1100" baseline="0" dirty="0" smtClean="0"/>
                        <a:t> </a:t>
                      </a:r>
                      <a:r>
                        <a:rPr lang="ru-RU" sz="1100" dirty="0" smtClean="0"/>
                        <a:t>12.00</a:t>
                      </a:r>
                      <a:endParaRPr lang="ru-RU" sz="11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4874" marR="348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34874" marR="34874" marT="0" marB="0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274638"/>
            <a:ext cx="5486400" cy="132556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КОНКУРС РИСУНКОВ</a:t>
            </a:r>
            <a:br>
              <a:rPr lang="ru-RU" dirty="0" smtClean="0"/>
            </a:br>
            <a:r>
              <a:rPr lang="ru-RU" dirty="0" smtClean="0"/>
              <a:t>И </a:t>
            </a:r>
            <a:br>
              <a:rPr lang="ru-RU" dirty="0" smtClean="0"/>
            </a:br>
            <a:r>
              <a:rPr lang="ru-RU" dirty="0" smtClean="0"/>
              <a:t>КОНКУРС СОЧИНЕНИЙ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208903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ru-RU" sz="4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ea typeface="+mj-ea"/>
                <a:cs typeface="+mj-cs"/>
              </a:rPr>
              <a:t>1 день</a:t>
            </a:r>
            <a:endParaRPr lang="ru-RU" sz="4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15000" y="6457890"/>
            <a:ext cx="3429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ru-RU" sz="2000" dirty="0" err="1" smtClean="0">
                <a:solidFill>
                  <a:prstClr val="black"/>
                </a:solidFill>
                <a:latin typeface="Century Gothic" pitchFamily="34" charset="0"/>
                <a:ea typeface="+mj-ea"/>
                <a:cs typeface="+mj-cs"/>
              </a:rPr>
              <a:t>Турчак</a:t>
            </a:r>
            <a:r>
              <a:rPr lang="ru-RU" sz="2000" dirty="0" smtClean="0">
                <a:solidFill>
                  <a:prstClr val="black"/>
                </a:solidFill>
                <a:latin typeface="Century Gothic" pitchFamily="34" charset="0"/>
                <a:ea typeface="+mj-ea"/>
                <a:cs typeface="+mj-cs"/>
              </a:rPr>
              <a:t> Н.Л. Ершова О.В.</a:t>
            </a:r>
            <a:endParaRPr lang="ru-RU" sz="2000" dirty="0">
              <a:solidFill>
                <a:prstClr val="black"/>
              </a:solidFill>
              <a:latin typeface="Century Gothic" pitchFamily="34" charset="0"/>
              <a:ea typeface="+mj-ea"/>
              <a:cs typeface="+mj-cs"/>
            </a:endParaRPr>
          </a:p>
        </p:txBody>
      </p:sp>
      <p:pic>
        <p:nvPicPr>
          <p:cNvPr id="4099" name="Picture 3" descr="http://my-rabota.3dn.ru/_ph/18/84828773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4600" y="1905000"/>
            <a:ext cx="5257800" cy="3983182"/>
          </a:xfrm>
          <a:prstGeom prst="rect">
            <a:avLst/>
          </a:prstGeom>
          <a:noFill/>
        </p:spPr>
      </p:pic>
      <p:pic>
        <p:nvPicPr>
          <p:cNvPr id="4101" name="Picture 5" descr="http://static3.depositphotos.com/1000097/101/v/950/depositphotos_1011072-Back-to-school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4648200"/>
            <a:ext cx="2419581" cy="1752600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905000" cy="914400"/>
          </a:xfrm>
        </p:spPr>
        <p:txBody>
          <a:bodyPr>
            <a:noAutofit/>
          </a:bodyPr>
          <a:lstStyle/>
          <a:p>
            <a:r>
              <a:rPr lang="ru-RU" sz="4000" b="1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 день</a:t>
            </a:r>
            <a:endParaRPr lang="ru-RU" sz="4000" b="1" cap="none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648200" y="152400"/>
            <a:ext cx="3733800" cy="1096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Волейбол.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Веселые эстафеты.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(2 класс)</a:t>
            </a: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81600" y="6519446"/>
            <a:ext cx="3962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1600" dirty="0" smtClean="0">
                <a:latin typeface="Century Gothic" pitchFamily="34" charset="0"/>
                <a:ea typeface="Times New Roman"/>
                <a:cs typeface="Times New Roman"/>
              </a:rPr>
              <a:t>Ахметов Г.К. </a:t>
            </a:r>
            <a:r>
              <a:rPr lang="ru-RU" sz="1600" dirty="0" smtClean="0">
                <a:solidFill>
                  <a:prstClr val="black"/>
                </a:solidFill>
                <a:latin typeface="Century Gothic" pitchFamily="34" charset="0"/>
                <a:ea typeface="+mj-ea"/>
                <a:cs typeface="+mj-cs"/>
              </a:rPr>
              <a:t>Ершова О.В.</a:t>
            </a:r>
            <a:endParaRPr lang="ru-RU" sz="1600" dirty="0">
              <a:solidFill>
                <a:prstClr val="black"/>
              </a:solidFill>
              <a:latin typeface="Century Gothic" pitchFamily="34" charset="0"/>
              <a:ea typeface="+mj-ea"/>
              <a:cs typeface="+mj-cs"/>
            </a:endParaRPr>
          </a:p>
        </p:txBody>
      </p:sp>
      <p:pic>
        <p:nvPicPr>
          <p:cNvPr id="3080" name="Picture 8" descr="C:\Users\Nata\Desktop\Новая папка (2)\7wxINv5aTgY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1143000"/>
            <a:ext cx="2858617" cy="1905000"/>
          </a:xfrm>
          <a:prstGeom prst="rect">
            <a:avLst/>
          </a:prstGeom>
          <a:noFill/>
        </p:spPr>
      </p:pic>
      <p:pic>
        <p:nvPicPr>
          <p:cNvPr id="3081" name="Picture 9" descr="C:\Users\Nata\Desktop\Новая папка (2)\SAM_104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3124200"/>
            <a:ext cx="2514600" cy="1676400"/>
          </a:xfrm>
          <a:prstGeom prst="rect">
            <a:avLst/>
          </a:prstGeom>
          <a:noFill/>
        </p:spPr>
      </p:pic>
      <p:pic>
        <p:nvPicPr>
          <p:cNvPr id="3082" name="Picture 10" descr="C:\Users\Nata\Desktop\Новая папка (2)\SAM_105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19400" y="2133600"/>
            <a:ext cx="2857500" cy="1905000"/>
          </a:xfrm>
          <a:prstGeom prst="rect">
            <a:avLst/>
          </a:prstGeom>
          <a:noFill/>
        </p:spPr>
      </p:pic>
      <p:pic>
        <p:nvPicPr>
          <p:cNvPr id="3083" name="Picture 11" descr="C:\Users\Nata\Desktop\Новая папка (2)\SAM_1065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19600" y="4495800"/>
            <a:ext cx="2857500" cy="1905000"/>
          </a:xfrm>
          <a:prstGeom prst="rect">
            <a:avLst/>
          </a:prstGeom>
          <a:noFill/>
        </p:spPr>
      </p:pic>
      <p:pic>
        <p:nvPicPr>
          <p:cNvPr id="3084" name="Picture 12" descr="C:\Users\Nata\Desktop\Новая папка (2)\SAM_1100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3600" y="3657600"/>
            <a:ext cx="2667000" cy="1778000"/>
          </a:xfrm>
          <a:prstGeom prst="rect">
            <a:avLst/>
          </a:prstGeom>
          <a:noFill/>
        </p:spPr>
      </p:pic>
      <p:pic>
        <p:nvPicPr>
          <p:cNvPr id="3085" name="Picture 13" descr="C:\Users\Nata\Desktop\Новая папка (2)\SAM_1109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0" y="4572000"/>
            <a:ext cx="3124200" cy="2082800"/>
          </a:xfrm>
          <a:prstGeom prst="rect">
            <a:avLst/>
          </a:prstGeom>
          <a:noFill/>
        </p:spPr>
      </p:pic>
      <p:pic>
        <p:nvPicPr>
          <p:cNvPr id="3086" name="Picture 14" descr="C:\Users\Nata\Desktop\Новая папка (2)\SAM_1115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38800" y="1981200"/>
            <a:ext cx="2743200" cy="182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4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9" dur="1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0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226</TotalTime>
  <Words>468</Words>
  <Application>Microsoft Office PowerPoint</Application>
  <PresentationFormat>Экран (4:3)</PresentationFormat>
  <Paragraphs>164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Эркер</vt:lpstr>
      <vt:lpstr>МОРЦ</vt:lpstr>
      <vt:lpstr>Презентация PowerPoint</vt:lpstr>
      <vt:lpstr>Физическая культура</vt:lpstr>
      <vt:lpstr>Презентация PowerPoint</vt:lpstr>
      <vt:lpstr>Неделя развивающего цикла Фестиваль детского творчества «К ВЕРШИНАМ ОЛИМПА»</vt:lpstr>
      <vt:lpstr>Презентация PowerPoint</vt:lpstr>
      <vt:lpstr>Презентация PowerPoint</vt:lpstr>
      <vt:lpstr>КОНКУРС РИСУНКОВ И  КОНКУРС СОЧИНЕНИЙ</vt:lpstr>
      <vt:lpstr>2 день</vt:lpstr>
      <vt:lpstr>Музыкальный конкурс «Маленький виртуоз»</vt:lpstr>
      <vt:lpstr>Мой первый старт. (1 класс)</vt:lpstr>
      <vt:lpstr>Конкурс прикладного искусства  «Современные золушки» </vt:lpstr>
      <vt:lpstr>Конкурс «Меткий стрелок»   и  Настольный теннис</vt:lpstr>
      <vt:lpstr>Мини-фестиваль «Золотой голос»</vt:lpstr>
      <vt:lpstr>Соревнования по автомоделям и  Веселые старты  </vt:lpstr>
      <vt:lpstr>Конкурс художественного творчества</vt:lpstr>
      <vt:lpstr>Закрытие фестиваля  детского творчества  « К вершинам Олимпа»</vt:lpstr>
      <vt:lpstr>Закрытие фестиваля детского творчества «К вершинам Олимпа»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МОРЦ</dc:title>
  <dc:creator>yulen`ka</dc:creator>
  <cp:lastModifiedBy>1</cp:lastModifiedBy>
  <cp:revision>29</cp:revision>
  <dcterms:created xsi:type="dcterms:W3CDTF">2014-10-26T12:43:08Z</dcterms:created>
  <dcterms:modified xsi:type="dcterms:W3CDTF">2014-10-31T07:57:49Z</dcterms:modified>
</cp:coreProperties>
</file>