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0749"/>
    <a:srgbClr val="890C4E"/>
    <a:srgbClr val="BF116C"/>
    <a:srgbClr val="510F70"/>
    <a:srgbClr val="6BB03D"/>
    <a:srgbClr val="66FEDA"/>
    <a:srgbClr val="6CF8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teractive-english.ru/"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interactive-english.r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interactive-english.ru/"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hyperlink" Target="http://www.interactive-english.ru/"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3" name="TextBox 2"/>
          <p:cNvSpPr txBox="1"/>
          <p:nvPr/>
        </p:nvSpPr>
        <p:spPr>
          <a:xfrm>
            <a:off x="1071538" y="142852"/>
            <a:ext cx="6429420" cy="1862048"/>
          </a:xfrm>
          <a:prstGeom prst="rect">
            <a:avLst/>
          </a:prstGeom>
          <a:noFill/>
        </p:spPr>
        <p:txBody>
          <a:bodyPr wrap="square" rtlCol="0">
            <a:spAutoFit/>
          </a:bodyPr>
          <a:lstStyle/>
          <a:p>
            <a:r>
              <a:rPr lang="en-US" sz="11500" b="1" dirty="0" smtClean="0">
                <a:ln w="3175" cmpd="sng">
                  <a:solidFill>
                    <a:srgbClr val="350749"/>
                  </a:solidFill>
                  <a:prstDash val="solid"/>
                  <a:miter lim="800000"/>
                </a:ln>
                <a:solidFill>
                  <a:srgbClr val="00B050"/>
                </a:solidFill>
                <a:effectLst>
                  <a:outerShdw blurRad="50800" algn="tl" rotWithShape="0">
                    <a:srgbClr val="000000"/>
                  </a:outerShdw>
                </a:effectLst>
              </a:rPr>
              <a:t>Hobbies</a:t>
            </a:r>
            <a:endParaRPr lang="ru-RU" sz="11500" b="1" dirty="0">
              <a:ln w="3175" cmpd="sng">
                <a:solidFill>
                  <a:srgbClr val="350749"/>
                </a:solidFill>
                <a:prstDash val="solid"/>
                <a:miter lim="800000"/>
              </a:ln>
              <a:solidFill>
                <a:srgbClr val="00B050"/>
              </a:solidFill>
              <a:effectLst>
                <a:outerShdw blurRad="50800" algn="tl" rotWithShape="0">
                  <a:srgbClr val="000000"/>
                </a:outerShdw>
              </a:effectLst>
            </a:endParaRPr>
          </a:p>
        </p:txBody>
      </p:sp>
      <p:sp>
        <p:nvSpPr>
          <p:cNvPr id="4" name="Прямоугольный треугольник 3"/>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 name="Рисунок 4" descr="hobbies.jpg"/>
          <p:cNvPicPr>
            <a:picLocks noChangeAspect="1"/>
          </p:cNvPicPr>
          <p:nvPr/>
        </p:nvPicPr>
        <p:blipFill>
          <a:blip r:embed="rId2"/>
          <a:stretch>
            <a:fillRect/>
          </a:stretch>
        </p:blipFill>
        <p:spPr>
          <a:xfrm>
            <a:off x="1714480" y="2071678"/>
            <a:ext cx="7286644" cy="3700872"/>
          </a:xfrm>
          <a:prstGeom prst="rect">
            <a:avLst/>
          </a:prstGeom>
        </p:spPr>
      </p:pic>
      <p:sp>
        <p:nvSpPr>
          <p:cNvPr id="6" name="Заголовок 5"/>
          <p:cNvSpPr txBox="1">
            <a:spLocks/>
          </p:cNvSpPr>
          <p:nvPr/>
        </p:nvSpPr>
        <p:spPr>
          <a:xfrm>
            <a:off x="642910" y="6286496"/>
            <a:ext cx="3714776" cy="5715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hlinkClick r:id="rId3"/>
              </a:rPr>
              <a:t>www.interactive-english.ru</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285728"/>
            <a:ext cx="8001056" cy="523220"/>
          </a:xfrm>
          <a:prstGeom prst="rect">
            <a:avLst/>
          </a:prstGeom>
          <a:noFill/>
        </p:spPr>
        <p:txBody>
          <a:bodyPr wrap="square" rtlCol="0">
            <a:spAutoFit/>
          </a:bodyPr>
          <a:lstStyle/>
          <a:p>
            <a:r>
              <a:rPr lang="en-US" sz="28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2. Leonardo </a:t>
            </a:r>
            <a:r>
              <a:rPr lang="en-US" sz="2800" b="1" dirty="0" err="1"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DiCaprio</a:t>
            </a:r>
            <a:r>
              <a:rPr lang="en-US" sz="28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 geeks out over action figures</a:t>
            </a:r>
            <a:endParaRPr lang="ru-RU" sz="28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TextBox 7"/>
          <p:cNvSpPr txBox="1"/>
          <p:nvPr/>
        </p:nvSpPr>
        <p:spPr>
          <a:xfrm>
            <a:off x="1000100" y="1071546"/>
            <a:ext cx="8001056" cy="1938992"/>
          </a:xfrm>
          <a:prstGeom prst="rect">
            <a:avLst/>
          </a:prstGeom>
          <a:noFill/>
        </p:spPr>
        <p:txBody>
          <a:bodyPr wrap="square" rtlCol="0">
            <a:spAutoFit/>
          </a:bodyPr>
          <a:lstStyle/>
          <a:p>
            <a:r>
              <a:rPr lang="en-US" sz="24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Mr. </a:t>
            </a:r>
            <a:r>
              <a:rPr lang="en-US" sz="2400" dirty="0" err="1"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DiCaprio</a:t>
            </a:r>
            <a:r>
              <a:rPr lang="en-US" sz="24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 has a great love of tiny plastic action figures. Considering the amount of money his films have made, he might become an action figure himself one day. His collection includes 'Star Wars' and 'He-Man' action figures, as well as other vintage toys.</a:t>
            </a:r>
            <a:endParaRPr lang="ru-RU" sz="24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p:txBody>
      </p:sp>
      <p:pic>
        <p:nvPicPr>
          <p:cNvPr id="11" name="Рисунок 10" descr="Leo1.jpg"/>
          <p:cNvPicPr>
            <a:picLocks noChangeAspect="1"/>
          </p:cNvPicPr>
          <p:nvPr/>
        </p:nvPicPr>
        <p:blipFill>
          <a:blip r:embed="rId2"/>
          <a:stretch>
            <a:fillRect/>
          </a:stretch>
        </p:blipFill>
        <p:spPr>
          <a:xfrm>
            <a:off x="2357422" y="3071810"/>
            <a:ext cx="5286412" cy="35242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214290"/>
            <a:ext cx="8001056" cy="584775"/>
          </a:xfrm>
          <a:prstGeom prst="rect">
            <a:avLst/>
          </a:prstGeom>
          <a:noFill/>
        </p:spPr>
        <p:txBody>
          <a:bodyPr wrap="square" rtlCol="0">
            <a:spAutoFit/>
          </a:bodyPr>
          <a:lstStyle/>
          <a:p>
            <a:r>
              <a:rPr lang="en-US" sz="32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3. Will Smith and Tom Cruise practice fencing</a:t>
            </a:r>
            <a:endParaRPr lang="ru-RU" sz="32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TextBox 7"/>
          <p:cNvSpPr txBox="1"/>
          <p:nvPr/>
        </p:nvSpPr>
        <p:spPr>
          <a:xfrm>
            <a:off x="1000100" y="1071546"/>
            <a:ext cx="8001056" cy="1938992"/>
          </a:xfrm>
          <a:prstGeom prst="rect">
            <a:avLst/>
          </a:prstGeom>
          <a:noFill/>
        </p:spPr>
        <p:txBody>
          <a:bodyPr wrap="square" rtlCol="0">
            <a:spAutoFit/>
          </a:bodyPr>
          <a:lstStyle/>
          <a:p>
            <a:r>
              <a:rPr lang="en-US" sz="24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Will Smith is a huge fan of swordplay. The Hollywood actor took up fencing when his good friend Tom Cruise introduced him to the sport. David Beckham has also gotten into the act. When time allows, the three men get together and fence in a practice room at Tom’s house.</a:t>
            </a:r>
            <a:endParaRPr lang="ru-RU" sz="24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p:txBody>
      </p:sp>
      <p:pic>
        <p:nvPicPr>
          <p:cNvPr id="10" name="Рисунок 9" descr="will.jpg"/>
          <p:cNvPicPr>
            <a:picLocks noChangeAspect="1"/>
          </p:cNvPicPr>
          <p:nvPr/>
        </p:nvPicPr>
        <p:blipFill>
          <a:blip r:embed="rId2"/>
          <a:stretch>
            <a:fillRect/>
          </a:stretch>
        </p:blipFill>
        <p:spPr>
          <a:xfrm>
            <a:off x="2428860" y="3071810"/>
            <a:ext cx="5286412" cy="35242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214290"/>
            <a:ext cx="8001056" cy="646331"/>
          </a:xfrm>
          <a:prstGeom prst="rect">
            <a:avLst/>
          </a:prstGeom>
          <a:noFill/>
        </p:spPr>
        <p:txBody>
          <a:bodyPr wrap="square" rtlCol="0">
            <a:spAutoFit/>
          </a:bodyPr>
          <a:lstStyle/>
          <a:p>
            <a:r>
              <a:rPr lang="en-US" sz="36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4. Tiger Woods goes </a:t>
            </a:r>
            <a:r>
              <a:rPr lang="en-US" sz="3600" b="1" dirty="0" err="1"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spearfishing</a:t>
            </a:r>
            <a:endParaRPr lang="ru-RU" sz="36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TextBox 7"/>
          <p:cNvSpPr txBox="1"/>
          <p:nvPr/>
        </p:nvSpPr>
        <p:spPr>
          <a:xfrm>
            <a:off x="1000100" y="1071546"/>
            <a:ext cx="8001056" cy="1938992"/>
          </a:xfrm>
          <a:prstGeom prst="rect">
            <a:avLst/>
          </a:prstGeom>
          <a:noFill/>
        </p:spPr>
        <p:txBody>
          <a:bodyPr wrap="square" rtlCol="0">
            <a:spAutoFit/>
          </a:bodyPr>
          <a:lstStyle/>
          <a:p>
            <a:r>
              <a:rPr lang="en-US" sz="24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How does a world famous golf pro relax in his free time and get away from it all? Why, he goes </a:t>
            </a:r>
            <a:r>
              <a:rPr lang="en-US" sz="2400" dirty="0" err="1"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spearfishing</a:t>
            </a:r>
            <a:r>
              <a:rPr lang="en-US" sz="24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 of course. If his aim with a spear is as good as his aim with a golf club, then whatever fish he happens to set his sights on doesn’t stand a chance.</a:t>
            </a:r>
            <a:endParaRPr lang="ru-RU" sz="24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p:txBody>
      </p:sp>
      <p:pic>
        <p:nvPicPr>
          <p:cNvPr id="11" name="Рисунок 10" descr="tiger.jpg"/>
          <p:cNvPicPr>
            <a:picLocks noChangeAspect="1"/>
          </p:cNvPicPr>
          <p:nvPr/>
        </p:nvPicPr>
        <p:blipFill>
          <a:blip r:embed="rId2"/>
          <a:stretch>
            <a:fillRect/>
          </a:stretch>
        </p:blipFill>
        <p:spPr>
          <a:xfrm>
            <a:off x="2143108" y="3000372"/>
            <a:ext cx="5429288" cy="3619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214290"/>
            <a:ext cx="8001056" cy="646331"/>
          </a:xfrm>
          <a:prstGeom prst="rect">
            <a:avLst/>
          </a:prstGeom>
          <a:noFill/>
        </p:spPr>
        <p:txBody>
          <a:bodyPr wrap="square" rtlCol="0">
            <a:spAutoFit/>
          </a:bodyPr>
          <a:lstStyle/>
          <a:p>
            <a:r>
              <a:rPr lang="en-US" sz="36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5. Angelina Jolie has a dagger collection</a:t>
            </a:r>
            <a:endParaRPr lang="ru-RU" sz="36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TextBox 7"/>
          <p:cNvSpPr txBox="1"/>
          <p:nvPr/>
        </p:nvSpPr>
        <p:spPr>
          <a:xfrm>
            <a:off x="1000100" y="1071546"/>
            <a:ext cx="8001056" cy="1938992"/>
          </a:xfrm>
          <a:prstGeom prst="rect">
            <a:avLst/>
          </a:prstGeom>
          <a:noFill/>
        </p:spPr>
        <p:txBody>
          <a:bodyPr wrap="square" rtlCol="0">
            <a:spAutoFit/>
          </a:bodyPr>
          <a:lstStyle/>
          <a:p>
            <a:r>
              <a:rPr lang="en-US" sz="2000" b="1" dirty="0" smtClean="0">
                <a:ln w="12700">
                  <a:solidFill>
                    <a:schemeClr val="accent5">
                      <a:lumMod val="75000"/>
                    </a:schemeClr>
                  </a:solidFill>
                  <a:prstDash val="solid"/>
                </a:ln>
                <a:solidFill>
                  <a:schemeClr val="accent5">
                    <a:lumMod val="75000"/>
                  </a:schemeClr>
                </a:solidFill>
                <a:effectLst>
                  <a:outerShdw blurRad="41275" dist="20320" dir="1800000" algn="tl" rotWithShape="0">
                    <a:srgbClr val="000000">
                      <a:alpha val="40000"/>
                    </a:srgbClr>
                  </a:outerShdw>
                </a:effectLst>
              </a:rPr>
              <a:t>Angelina Jolie has demonstrated a fair number of quirks in her day (tattoos, blood vial necklaces), but motherhood has seemed to settle her down a little. Yet some of her wild flair still comes through with her collection of vintage and decorative knives. Her son Maddox even has a few, but apparently the blades on his daggers are dulled down. Every mother knows safety comes first.</a:t>
            </a:r>
            <a:endParaRPr lang="ru-RU" sz="2000" b="1" dirty="0">
              <a:ln w="12700">
                <a:solidFill>
                  <a:schemeClr val="accent5">
                    <a:lumMod val="75000"/>
                  </a:schemeClr>
                </a:solidFill>
                <a:prstDash val="solid"/>
              </a:ln>
              <a:solidFill>
                <a:schemeClr val="accent5">
                  <a:lumMod val="75000"/>
                </a:schemeClr>
              </a:solidFill>
              <a:effectLst>
                <a:outerShdw blurRad="41275" dist="20320" dir="1800000" algn="tl" rotWithShape="0">
                  <a:srgbClr val="000000">
                    <a:alpha val="40000"/>
                  </a:srgbClr>
                </a:outerShdw>
              </a:effectLst>
            </a:endParaRPr>
          </a:p>
        </p:txBody>
      </p:sp>
      <p:pic>
        <p:nvPicPr>
          <p:cNvPr id="10" name="Рисунок 9" descr="Angie.jpg"/>
          <p:cNvPicPr>
            <a:picLocks noChangeAspect="1"/>
          </p:cNvPicPr>
          <p:nvPr/>
        </p:nvPicPr>
        <p:blipFill>
          <a:blip r:embed="rId2"/>
          <a:stretch>
            <a:fillRect/>
          </a:stretch>
        </p:blipFill>
        <p:spPr>
          <a:xfrm>
            <a:off x="2214546" y="3071810"/>
            <a:ext cx="5465007" cy="36433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3" name="TextBox 2"/>
          <p:cNvSpPr txBox="1"/>
          <p:nvPr/>
        </p:nvSpPr>
        <p:spPr>
          <a:xfrm>
            <a:off x="1643042" y="214290"/>
            <a:ext cx="6429420" cy="5401479"/>
          </a:xfrm>
          <a:prstGeom prst="rect">
            <a:avLst/>
          </a:prstGeom>
          <a:noFill/>
        </p:spPr>
        <p:txBody>
          <a:bodyPr wrap="square" rtlCol="0">
            <a:spAutoFit/>
          </a:bodyPr>
          <a:lstStyle/>
          <a:p>
            <a:pPr algn="ctr"/>
            <a:r>
              <a:rPr lang="en-US" sz="11500" b="1" dirty="0" smtClean="0">
                <a:ln w="3175" cmpd="sng">
                  <a:solidFill>
                    <a:srgbClr val="350749"/>
                  </a:solidFill>
                  <a:prstDash val="solid"/>
                  <a:miter lim="800000"/>
                </a:ln>
                <a:solidFill>
                  <a:srgbClr val="00B050"/>
                </a:solidFill>
                <a:effectLst>
                  <a:outerShdw blurRad="50800" algn="tl" rotWithShape="0">
                    <a:srgbClr val="000000"/>
                  </a:outerShdw>
                </a:effectLst>
              </a:rPr>
              <a:t>Thanks For Attention</a:t>
            </a:r>
            <a:endParaRPr lang="ru-RU" sz="11500" b="1" dirty="0">
              <a:ln w="3175" cmpd="sng">
                <a:solidFill>
                  <a:srgbClr val="350749"/>
                </a:solidFill>
                <a:prstDash val="solid"/>
                <a:miter lim="800000"/>
              </a:ln>
              <a:solidFill>
                <a:srgbClr val="00B050"/>
              </a:solidFill>
              <a:effectLst>
                <a:outerShdw blurRad="50800" algn="tl" rotWithShape="0">
                  <a:srgbClr val="000000"/>
                </a:outerShdw>
              </a:effectLst>
            </a:endParaRPr>
          </a:p>
        </p:txBody>
      </p:sp>
      <p:sp>
        <p:nvSpPr>
          <p:cNvPr id="4" name="Прямоугольный треугольник 3"/>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 name="Заголовок 5"/>
          <p:cNvSpPr txBox="1">
            <a:spLocks/>
          </p:cNvSpPr>
          <p:nvPr/>
        </p:nvSpPr>
        <p:spPr>
          <a:xfrm>
            <a:off x="642910" y="6286496"/>
            <a:ext cx="3714776" cy="5715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hlinkClick r:id="rId2"/>
              </a:rPr>
              <a:t>www.interactive-english.ru</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142852"/>
            <a:ext cx="5214974" cy="830997"/>
          </a:xfrm>
          <a:prstGeom prst="rect">
            <a:avLst/>
          </a:prstGeom>
          <a:noFill/>
        </p:spPr>
        <p:txBody>
          <a:bodyPr wrap="square" rtlCol="0">
            <a:spAutoFit/>
          </a:bodyPr>
          <a:lstStyle/>
          <a:p>
            <a:r>
              <a:rPr lang="en-US" sz="48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What is a hobby?</a:t>
            </a:r>
            <a:endParaRPr lang="ru-RU" sz="48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1000100" y="1071546"/>
            <a:ext cx="7858180" cy="1754326"/>
          </a:xfrm>
          <a:prstGeom prst="rect">
            <a:avLst/>
          </a:prstGeom>
          <a:noFill/>
        </p:spPr>
        <p:txBody>
          <a:bodyPr wrap="square" rtlCol="0">
            <a:spAutoFit/>
          </a:bodyPr>
          <a:lstStyle/>
          <a:p>
            <a:r>
              <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A hobby is something you like to do when you are free. Hobbies make your life more interesting.</a:t>
            </a: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13" name="Рисунок 12" descr="IMG_3140.jpg"/>
          <p:cNvPicPr>
            <a:picLocks noChangeAspect="1"/>
          </p:cNvPicPr>
          <p:nvPr/>
        </p:nvPicPr>
        <p:blipFill>
          <a:blip r:embed="rId3"/>
          <a:stretch>
            <a:fillRect/>
          </a:stretch>
        </p:blipFill>
        <p:spPr>
          <a:xfrm>
            <a:off x="3714744" y="3214686"/>
            <a:ext cx="4786314" cy="3188882"/>
          </a:xfrm>
          <a:prstGeom prst="rect">
            <a:avLst/>
          </a:prstGeom>
          <a:ln>
            <a:noFill/>
          </a:ln>
          <a:effectLst>
            <a:glow rad="139700">
              <a:schemeClr val="accent4">
                <a:satMod val="175000"/>
                <a:alpha val="40000"/>
              </a:schemeClr>
            </a:glow>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142852"/>
            <a:ext cx="5214974" cy="923330"/>
          </a:xfrm>
          <a:prstGeom prst="rect">
            <a:avLst/>
          </a:prstGeom>
          <a:noFill/>
        </p:spPr>
        <p:txBody>
          <a:bodyPr wrap="square" rtlCol="0">
            <a:spAutoFit/>
          </a:bodyPr>
          <a:lstStyle/>
          <a:p>
            <a:r>
              <a:rPr lang="en-US" sz="54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What is a hobby?</a:t>
            </a:r>
            <a:endParaRPr lang="ru-RU" sz="54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0" name="Заголовок 2"/>
          <p:cNvSpPr txBox="1">
            <a:spLocks/>
          </p:cNvSpPr>
          <p:nvPr/>
        </p:nvSpPr>
        <p:spPr>
          <a:xfrm>
            <a:off x="1071538" y="164305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All hobbies can be divided into 4 main groups</a:t>
            </a:r>
            <a:endParaRPr kumimoji="0" lang="ru-RU" sz="66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0"/>
            <a:ext cx="5214974" cy="923330"/>
          </a:xfrm>
          <a:prstGeom prst="rect">
            <a:avLst/>
          </a:prstGeom>
          <a:noFill/>
        </p:spPr>
        <p:txBody>
          <a:bodyPr wrap="square" rtlCol="0">
            <a:spAutoFit/>
          </a:bodyPr>
          <a:lstStyle/>
          <a:p>
            <a:r>
              <a:rPr lang="en-US" sz="54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Doing things</a:t>
            </a:r>
            <a:endParaRPr lang="ru-RU" sz="54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Текст 3"/>
          <p:cNvSpPr txBox="1">
            <a:spLocks/>
          </p:cNvSpPr>
          <p:nvPr/>
        </p:nvSpPr>
        <p:spPr>
          <a:xfrm>
            <a:off x="1000100" y="1285860"/>
            <a:ext cx="4357718" cy="316706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Reading books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Gardening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Growing flowers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Surfing the net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Listening to music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Dancing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Drawing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Fitness</a:t>
            </a:r>
            <a:endParaRPr kumimoji="0" lang="ru-RU" sz="3200" i="0" u="none" strike="noStrike" kern="1200" normalizeH="0" baseline="0" noProof="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endParaRPr>
          </a:p>
        </p:txBody>
      </p:sp>
      <p:sp>
        <p:nvSpPr>
          <p:cNvPr id="11" name="Заголовок 5"/>
          <p:cNvSpPr txBox="1">
            <a:spLocks/>
          </p:cNvSpPr>
          <p:nvPr/>
        </p:nvSpPr>
        <p:spPr>
          <a:xfrm>
            <a:off x="642910" y="6286496"/>
            <a:ext cx="3714776" cy="5715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hlinkClick r:id="rId2"/>
              </a:rPr>
              <a:t>www.interactive-english.ru</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Рисунок 11" descr="Book-Reading-to-ten-hobbies-1.jpg"/>
          <p:cNvPicPr>
            <a:picLocks noChangeAspect="1"/>
          </p:cNvPicPr>
          <p:nvPr/>
        </p:nvPicPr>
        <p:blipFill>
          <a:blip r:embed="rId3"/>
          <a:srcRect l="18421"/>
          <a:stretch>
            <a:fillRect/>
          </a:stretch>
        </p:blipFill>
        <p:spPr>
          <a:xfrm>
            <a:off x="4429124" y="1285860"/>
            <a:ext cx="2061796" cy="2072851"/>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pic>
        <p:nvPicPr>
          <p:cNvPr id="13" name="Рисунок 12" descr="gardening__large.jpg"/>
          <p:cNvPicPr>
            <a:picLocks noChangeAspect="1"/>
          </p:cNvPicPr>
          <p:nvPr/>
        </p:nvPicPr>
        <p:blipFill>
          <a:blip r:embed="rId4"/>
          <a:stretch>
            <a:fillRect/>
          </a:stretch>
        </p:blipFill>
        <p:spPr>
          <a:xfrm>
            <a:off x="4643438" y="4214818"/>
            <a:ext cx="3943379" cy="2005107"/>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pic>
        <p:nvPicPr>
          <p:cNvPr id="14" name="Рисунок 13" descr="woman-listening-to-music11.jpg"/>
          <p:cNvPicPr>
            <a:picLocks noChangeAspect="1"/>
          </p:cNvPicPr>
          <p:nvPr/>
        </p:nvPicPr>
        <p:blipFill>
          <a:blip r:embed="rId5"/>
          <a:stretch>
            <a:fillRect/>
          </a:stretch>
        </p:blipFill>
        <p:spPr>
          <a:xfrm>
            <a:off x="6786578" y="1642792"/>
            <a:ext cx="2243144" cy="2251272"/>
          </a:xfrm>
          <a:prstGeom prst="rect">
            <a:avLst/>
          </a:prstGeom>
          <a:ln>
            <a:noFill/>
          </a:ln>
          <a:effectLst>
            <a:glow rad="101600">
              <a:schemeClr val="accent4">
                <a:satMod val="175000"/>
                <a:alpha val="40000"/>
              </a:schemeClr>
            </a:glow>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0"/>
            <a:ext cx="5214974" cy="923330"/>
          </a:xfrm>
          <a:prstGeom prst="rect">
            <a:avLst/>
          </a:prstGeom>
          <a:noFill/>
        </p:spPr>
        <p:txBody>
          <a:bodyPr wrap="square" rtlCol="0">
            <a:spAutoFit/>
          </a:bodyPr>
          <a:lstStyle/>
          <a:p>
            <a:r>
              <a:rPr lang="en-US" sz="54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Making things</a:t>
            </a:r>
            <a:endParaRPr lang="ru-RU" sz="54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Текст 3"/>
          <p:cNvSpPr txBox="1">
            <a:spLocks/>
          </p:cNvSpPr>
          <p:nvPr/>
        </p:nvSpPr>
        <p:spPr>
          <a:xfrm>
            <a:off x="1000100" y="1285860"/>
            <a:ext cx="4357718" cy="3167062"/>
          </a:xfrm>
          <a:prstGeom prst="rect">
            <a:avLst/>
          </a:prstGeom>
        </p:spPr>
        <p:txBody>
          <a:bodyPr/>
          <a:lstStyle/>
          <a:p>
            <a:pPr>
              <a:defRPr/>
            </a:pPr>
            <a:r>
              <a:rPr lang="en-US" sz="40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Composing music</a:t>
            </a:r>
          </a:p>
          <a:p>
            <a:pPr>
              <a:defRPr/>
            </a:pPr>
            <a:endParaRPr lang="en-US" sz="40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a:p>
            <a:pPr>
              <a:defRPr/>
            </a:pPr>
            <a:r>
              <a:rPr lang="en-US" sz="40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Writing stories</a:t>
            </a:r>
          </a:p>
          <a:p>
            <a:pPr>
              <a:defRPr/>
            </a:pPr>
            <a:endParaRPr lang="en-US" sz="40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a:p>
            <a:pPr>
              <a:defRPr/>
            </a:pPr>
            <a:r>
              <a:rPr lang="en-US" sz="40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Designing clothes</a:t>
            </a:r>
          </a:p>
          <a:p>
            <a:pPr>
              <a:defRPr/>
            </a:pPr>
            <a:endParaRPr lang="en-US" sz="40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a:p>
            <a:pPr>
              <a:defRPr/>
            </a:pPr>
            <a:r>
              <a:rPr lang="en-US" sz="40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Making car models</a:t>
            </a:r>
          </a:p>
        </p:txBody>
      </p:sp>
      <p:pic>
        <p:nvPicPr>
          <p:cNvPr id="15" name="Рисунок 14" descr="woman_composing.jpg"/>
          <p:cNvPicPr>
            <a:picLocks noChangeAspect="1"/>
          </p:cNvPicPr>
          <p:nvPr/>
        </p:nvPicPr>
        <p:blipFill>
          <a:blip r:embed="rId2"/>
          <a:srcRect l="3750" t="2500" r="4374" b="4999"/>
          <a:stretch>
            <a:fillRect/>
          </a:stretch>
        </p:blipFill>
        <p:spPr>
          <a:xfrm>
            <a:off x="7072330" y="1357298"/>
            <a:ext cx="1797534" cy="2714644"/>
          </a:xfrm>
          <a:prstGeom prst="rect">
            <a:avLst/>
          </a:prstGeom>
          <a:ln>
            <a:noFill/>
          </a:ln>
          <a:effectLst>
            <a:glow rad="101600">
              <a:schemeClr val="accent4">
                <a:satMod val="175000"/>
                <a:alpha val="40000"/>
              </a:schemeClr>
            </a:glow>
            <a:outerShdw blurRad="292100" dist="139700" dir="2700000" algn="tl" rotWithShape="0">
              <a:srgbClr val="333333">
                <a:alpha val="65000"/>
              </a:srgbClr>
            </a:outerShdw>
          </a:effectLst>
        </p:spPr>
      </p:pic>
      <p:pic>
        <p:nvPicPr>
          <p:cNvPr id="16" name="Рисунок 15" descr="woman-writing.jpg"/>
          <p:cNvPicPr>
            <a:picLocks noChangeAspect="1"/>
          </p:cNvPicPr>
          <p:nvPr/>
        </p:nvPicPr>
        <p:blipFill>
          <a:blip r:embed="rId3"/>
          <a:stretch>
            <a:fillRect/>
          </a:stretch>
        </p:blipFill>
        <p:spPr>
          <a:xfrm>
            <a:off x="5643570" y="4214818"/>
            <a:ext cx="2428892" cy="2428892"/>
          </a:xfrm>
          <a:prstGeom prst="rect">
            <a:avLst/>
          </a:prstGeom>
          <a:ln>
            <a:noFill/>
          </a:ln>
          <a:effectLst>
            <a:glow rad="101600">
              <a:schemeClr val="accent4">
                <a:satMod val="175000"/>
                <a:alpha val="40000"/>
              </a:schemeClr>
            </a:glow>
            <a:outerShdw blurRad="292100" dist="139700" dir="2700000" algn="tl" rotWithShape="0">
              <a:srgbClr val="333333">
                <a:alpha val="65000"/>
              </a:srgbClr>
            </a:outerShdw>
          </a:effectLst>
        </p:spPr>
      </p:pic>
      <p:pic>
        <p:nvPicPr>
          <p:cNvPr id="17" name="Рисунок 16" descr="Front-View-of-Elegant-Dress-by-Burberry-as-Women-Collection-578x512.jpg"/>
          <p:cNvPicPr>
            <a:picLocks noChangeAspect="1"/>
          </p:cNvPicPr>
          <p:nvPr/>
        </p:nvPicPr>
        <p:blipFill>
          <a:blip r:embed="rId4"/>
          <a:srcRect r="50692"/>
          <a:stretch>
            <a:fillRect/>
          </a:stretch>
        </p:blipFill>
        <p:spPr>
          <a:xfrm>
            <a:off x="5286380" y="1142984"/>
            <a:ext cx="1357322" cy="2438400"/>
          </a:xfrm>
          <a:prstGeom prst="rect">
            <a:avLst/>
          </a:prstGeom>
          <a:ln>
            <a:noFill/>
          </a:ln>
          <a:effectLst>
            <a:glow rad="101600">
              <a:schemeClr val="accent4">
                <a:satMod val="175000"/>
                <a:alpha val="40000"/>
              </a:schemeClr>
            </a:glow>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0"/>
            <a:ext cx="5214974" cy="923330"/>
          </a:xfrm>
          <a:prstGeom prst="rect">
            <a:avLst/>
          </a:prstGeom>
          <a:noFill/>
        </p:spPr>
        <p:txBody>
          <a:bodyPr wrap="square" rtlCol="0">
            <a:spAutoFit/>
          </a:bodyPr>
          <a:lstStyle/>
          <a:p>
            <a:r>
              <a:rPr lang="en-US" sz="54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Collecting things</a:t>
            </a:r>
            <a:endParaRPr lang="ru-RU" sz="54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Текст 3"/>
          <p:cNvSpPr txBox="1">
            <a:spLocks/>
          </p:cNvSpPr>
          <p:nvPr/>
        </p:nvSpPr>
        <p:spPr>
          <a:xfrm>
            <a:off x="1000100" y="1071546"/>
            <a:ext cx="4357718" cy="3167062"/>
          </a:xfrm>
          <a:prstGeom prst="rect">
            <a:avLst/>
          </a:prstGeom>
        </p:spPr>
        <p:txBody>
          <a:bodyPr/>
          <a:lstStyle/>
          <a:p>
            <a:pPr>
              <a:defRPr/>
            </a:pPr>
            <a:r>
              <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Stamps, coins</a:t>
            </a:r>
          </a:p>
          <a:p>
            <a:pPr>
              <a:defRPr/>
            </a:pPr>
            <a:endPar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a:p>
            <a:pPr>
              <a:defRPr/>
            </a:pPr>
            <a:r>
              <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Books, CDs</a:t>
            </a:r>
          </a:p>
          <a:p>
            <a:pPr>
              <a:defRPr/>
            </a:pPr>
            <a:endPar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a:p>
            <a:pPr>
              <a:defRPr/>
            </a:pPr>
            <a:r>
              <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Videos, toys</a:t>
            </a:r>
          </a:p>
          <a:p>
            <a:pPr>
              <a:defRPr/>
            </a:pPr>
            <a:endPar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a:p>
            <a:pPr>
              <a:defRPr/>
            </a:pPr>
            <a:r>
              <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Posters, postcards</a:t>
            </a:r>
          </a:p>
          <a:p>
            <a:pPr>
              <a:defRPr/>
            </a:pPr>
            <a:endPar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a:p>
            <a:pPr>
              <a:defRPr/>
            </a:pPr>
            <a:r>
              <a:rPr lang="en-US" sz="36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Pens, pencils</a:t>
            </a:r>
            <a:endParaRPr lang="ru-RU" sz="36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p:txBody>
      </p:sp>
      <p:pic>
        <p:nvPicPr>
          <p:cNvPr id="12" name="Рисунок 11" descr="stamps_and_coins.jpg"/>
          <p:cNvPicPr>
            <a:picLocks noChangeAspect="1"/>
          </p:cNvPicPr>
          <p:nvPr/>
        </p:nvPicPr>
        <p:blipFill>
          <a:blip r:embed="rId2"/>
          <a:srcRect l="4225" r="2817"/>
          <a:stretch>
            <a:fillRect/>
          </a:stretch>
        </p:blipFill>
        <p:spPr>
          <a:xfrm>
            <a:off x="4143372" y="1285860"/>
            <a:ext cx="3895888" cy="1143008"/>
          </a:xfrm>
          <a:prstGeom prst="rect">
            <a:avLst/>
          </a:prstGeom>
          <a:ln>
            <a:noFill/>
          </a:ln>
          <a:effectLst>
            <a:glow rad="101600">
              <a:schemeClr val="accent4">
                <a:satMod val="175000"/>
                <a:alpha val="40000"/>
              </a:schemeClr>
            </a:glow>
            <a:outerShdw blurRad="292100" dist="139700" dir="2700000" algn="tl" rotWithShape="0">
              <a:srgbClr val="333333">
                <a:alpha val="65000"/>
              </a:srgbClr>
            </a:outerShdw>
          </a:effectLst>
        </p:spPr>
      </p:pic>
      <p:pic>
        <p:nvPicPr>
          <p:cNvPr id="13" name="Рисунок 12" descr="diecastads.jpg"/>
          <p:cNvPicPr>
            <a:picLocks noChangeAspect="1"/>
          </p:cNvPicPr>
          <p:nvPr/>
        </p:nvPicPr>
        <p:blipFill>
          <a:blip r:embed="rId3"/>
          <a:srcRect t="25926"/>
          <a:stretch>
            <a:fillRect/>
          </a:stretch>
        </p:blipFill>
        <p:spPr>
          <a:xfrm>
            <a:off x="4572000" y="5214950"/>
            <a:ext cx="1928826" cy="1428760"/>
          </a:xfrm>
          <a:prstGeom prst="rect">
            <a:avLst/>
          </a:prstGeom>
          <a:ln>
            <a:noFill/>
          </a:ln>
          <a:effectLst>
            <a:glow rad="101600">
              <a:schemeClr val="accent4">
                <a:satMod val="175000"/>
                <a:alpha val="40000"/>
              </a:schemeClr>
            </a:glow>
            <a:outerShdw blurRad="292100" dist="139700" dir="2700000" algn="tl" rotWithShape="0">
              <a:srgbClr val="333333">
                <a:alpha val="65000"/>
              </a:srgbClr>
            </a:outerShdw>
          </a:effectLst>
        </p:spPr>
      </p:pic>
      <p:pic>
        <p:nvPicPr>
          <p:cNvPr id="14" name="Рисунок 13" descr="library.jpg"/>
          <p:cNvPicPr>
            <a:picLocks noChangeAspect="1"/>
          </p:cNvPicPr>
          <p:nvPr/>
        </p:nvPicPr>
        <p:blipFill>
          <a:blip r:embed="rId4" cstate="print"/>
          <a:stretch>
            <a:fillRect/>
          </a:stretch>
        </p:blipFill>
        <p:spPr>
          <a:xfrm>
            <a:off x="5357818" y="2643182"/>
            <a:ext cx="3429024" cy="2328307"/>
          </a:xfrm>
          <a:prstGeom prst="rect">
            <a:avLst/>
          </a:prstGeom>
          <a:ln>
            <a:noFill/>
          </a:ln>
          <a:effectLst>
            <a:glow rad="101600">
              <a:schemeClr val="accent4">
                <a:satMod val="175000"/>
                <a:alpha val="40000"/>
              </a:schemeClr>
            </a:glow>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17" name="Рисунок 16" descr="Studying-Law-in-India.jpg"/>
          <p:cNvPicPr>
            <a:picLocks noChangeAspect="1"/>
          </p:cNvPicPr>
          <p:nvPr/>
        </p:nvPicPr>
        <p:blipFill>
          <a:blip r:embed="rId2"/>
          <a:stretch>
            <a:fillRect/>
          </a:stretch>
        </p:blipFill>
        <p:spPr>
          <a:xfrm>
            <a:off x="6715140" y="4572008"/>
            <a:ext cx="2000264" cy="1305534"/>
          </a:xfrm>
          <a:prstGeom prst="rect">
            <a:avLst/>
          </a:prstGeom>
        </p:spPr>
      </p:pic>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0"/>
            <a:ext cx="5214974" cy="923330"/>
          </a:xfrm>
          <a:prstGeom prst="rect">
            <a:avLst/>
          </a:prstGeom>
          <a:noFill/>
        </p:spPr>
        <p:txBody>
          <a:bodyPr wrap="square" rtlCol="0">
            <a:spAutoFit/>
          </a:bodyPr>
          <a:lstStyle/>
          <a:p>
            <a:r>
              <a:rPr lang="en-US" sz="54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Learning things</a:t>
            </a:r>
            <a:endParaRPr lang="ru-RU" sz="54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1" name="Текст 3"/>
          <p:cNvSpPr txBox="1">
            <a:spLocks/>
          </p:cNvSpPr>
          <p:nvPr/>
        </p:nvSpPr>
        <p:spPr>
          <a:xfrm>
            <a:off x="1071538" y="1000108"/>
            <a:ext cx="4143404" cy="423068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Foreign</a:t>
            </a:r>
            <a:r>
              <a:rPr kumimoji="0" lang="en-US" sz="4000" i="0" u="none" strike="noStrike" kern="1200" normalizeH="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 </a:t>
            </a:r>
            <a:r>
              <a:rPr kumimoji="0" lang="en-US" sz="40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languages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The history of…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The problems of…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i="0" u="none" strike="noStrike" kern="1200" normalizeH="0" baseline="0" noProof="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rPr>
              <a:t>Studying law</a:t>
            </a:r>
            <a:endParaRPr kumimoji="0" lang="ru-RU" sz="4000" i="0" u="none" strike="noStrike" kern="1200" normalizeH="0" baseline="0" noProof="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uLnTx/>
              <a:uFillTx/>
              <a:latin typeface="+mn-lt"/>
              <a:ea typeface="+mn-ea"/>
              <a:cs typeface="+mn-cs"/>
            </a:endParaRPr>
          </a:p>
        </p:txBody>
      </p:sp>
      <p:pic>
        <p:nvPicPr>
          <p:cNvPr id="15" name="Рисунок 14" descr="Foreign-Language.jpg"/>
          <p:cNvPicPr>
            <a:picLocks noChangeAspect="1"/>
          </p:cNvPicPr>
          <p:nvPr/>
        </p:nvPicPr>
        <p:blipFill>
          <a:blip r:embed="rId3"/>
          <a:srcRect l="2655"/>
          <a:stretch>
            <a:fillRect/>
          </a:stretch>
        </p:blipFill>
        <p:spPr>
          <a:xfrm>
            <a:off x="6357950" y="1142984"/>
            <a:ext cx="2381267" cy="1428760"/>
          </a:xfrm>
          <a:prstGeom prst="rect">
            <a:avLst/>
          </a:prstGeom>
        </p:spPr>
      </p:pic>
      <p:pic>
        <p:nvPicPr>
          <p:cNvPr id="16" name="Рисунок 15" descr="US-History.jpg"/>
          <p:cNvPicPr>
            <a:picLocks noChangeAspect="1"/>
          </p:cNvPicPr>
          <p:nvPr/>
        </p:nvPicPr>
        <p:blipFill>
          <a:blip r:embed="rId4"/>
          <a:srcRect l="20605" r="13461"/>
          <a:stretch>
            <a:fillRect/>
          </a:stretch>
        </p:blipFill>
        <p:spPr>
          <a:xfrm>
            <a:off x="5214942" y="2643182"/>
            <a:ext cx="1892519" cy="2405059"/>
          </a:xfrm>
          <a:prstGeom prst="rect">
            <a:avLst/>
          </a:prstGeom>
        </p:spPr>
      </p:pic>
      <p:sp>
        <p:nvSpPr>
          <p:cNvPr id="18" name="Заголовок 5"/>
          <p:cNvSpPr txBox="1">
            <a:spLocks/>
          </p:cNvSpPr>
          <p:nvPr/>
        </p:nvSpPr>
        <p:spPr>
          <a:xfrm>
            <a:off x="642910" y="6286496"/>
            <a:ext cx="3714776" cy="5715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hlinkClick r:id="rId5"/>
              </a:rPr>
              <a:t>www.interactive-english.ru</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0"/>
            <a:ext cx="5214974" cy="923330"/>
          </a:xfrm>
          <a:prstGeom prst="rect">
            <a:avLst/>
          </a:prstGeom>
          <a:noFill/>
        </p:spPr>
        <p:txBody>
          <a:bodyPr wrap="square" rtlCol="0">
            <a:spAutoFit/>
          </a:bodyPr>
          <a:lstStyle/>
          <a:p>
            <a:r>
              <a:rPr lang="en-US" sz="54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Interesting facts</a:t>
            </a:r>
            <a:endParaRPr lang="ru-RU" sz="54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2" name="TextBox 11"/>
          <p:cNvSpPr txBox="1"/>
          <p:nvPr/>
        </p:nvSpPr>
        <p:spPr>
          <a:xfrm>
            <a:off x="2357422" y="1285860"/>
            <a:ext cx="5072098" cy="5170646"/>
          </a:xfrm>
          <a:prstGeom prst="rect">
            <a:avLst/>
          </a:prstGeom>
          <a:noFill/>
        </p:spPr>
        <p:txBody>
          <a:bodyPr wrap="square" rtlCol="0">
            <a:spAutoFit/>
          </a:bodyPr>
          <a:lstStyle/>
          <a:p>
            <a:pPr algn="ct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 Celebrity Hobbies That Might Surprise You</a:t>
            </a:r>
            <a:endParaRPr lang="ru-RU"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29520" y="5715016"/>
            <a:ext cx="1714480" cy="11429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Прямоугольник 1"/>
          <p:cNvSpPr/>
          <p:nvPr/>
        </p:nvSpPr>
        <p:spPr>
          <a:xfrm>
            <a:off x="0" y="0"/>
            <a:ext cx="928662" cy="6858000"/>
          </a:xfrm>
          <a:prstGeom prst="rect">
            <a:avLst/>
          </a:prstGeom>
          <a:solidFill>
            <a:srgbClr val="350749"/>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6" name="Прямоугольный треугольник 5"/>
          <p:cNvSpPr/>
          <p:nvPr/>
        </p:nvSpPr>
        <p:spPr>
          <a:xfrm rot="16200000">
            <a:off x="8215338" y="5929329"/>
            <a:ext cx="928694" cy="928694"/>
          </a:xfrm>
          <a:prstGeom prst="rtTriangle">
            <a:avLst/>
          </a:prstGeom>
          <a:solidFill>
            <a:srgbClr val="6BB03D"/>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TextBox 6"/>
          <p:cNvSpPr txBox="1"/>
          <p:nvPr/>
        </p:nvSpPr>
        <p:spPr>
          <a:xfrm>
            <a:off x="1000100" y="142852"/>
            <a:ext cx="8001056" cy="769441"/>
          </a:xfrm>
          <a:prstGeom prst="rect">
            <a:avLst/>
          </a:prstGeom>
          <a:noFill/>
        </p:spPr>
        <p:txBody>
          <a:bodyPr wrap="square" rtlCol="0">
            <a:spAutoFit/>
          </a:bodyPr>
          <a:lstStyle/>
          <a:p>
            <a:r>
              <a:rPr lang="en-US" sz="4400" b="1" dirty="0" smtClean="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rPr>
              <a:t>1. Tom Hanks collects typewriters</a:t>
            </a:r>
            <a:endParaRPr lang="ru-RU" sz="4400" b="1" dirty="0">
              <a:ln w="12700">
                <a:solidFill>
                  <a:srgbClr val="350749"/>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9" name="Прямоугольник 8"/>
          <p:cNvSpPr/>
          <p:nvPr/>
        </p:nvSpPr>
        <p:spPr>
          <a:xfrm>
            <a:off x="1000100" y="954389"/>
            <a:ext cx="8001056" cy="45719"/>
          </a:xfrm>
          <a:prstGeom prst="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8" name="TextBox 7"/>
          <p:cNvSpPr txBox="1"/>
          <p:nvPr/>
        </p:nvSpPr>
        <p:spPr>
          <a:xfrm>
            <a:off x="1000100" y="1071546"/>
            <a:ext cx="8001056" cy="1200329"/>
          </a:xfrm>
          <a:prstGeom prst="rect">
            <a:avLst/>
          </a:prstGeom>
          <a:noFill/>
        </p:spPr>
        <p:txBody>
          <a:bodyPr wrap="square" rtlCol="0">
            <a:spAutoFit/>
          </a:bodyPr>
          <a:lstStyle/>
          <a:p>
            <a:r>
              <a:rPr lang="en-US" sz="2400" dirty="0" smtClean="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rPr>
              <a:t>Yes, Tom Hanks is a fan of typewriters. No, he doesn’t hoard computer keyboards, but vintage, manual typewriters. Most of the typewriters Hanks has are still in working condition.</a:t>
            </a:r>
            <a:endParaRPr lang="ru-RU" sz="24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p:txBody>
      </p:sp>
      <p:pic>
        <p:nvPicPr>
          <p:cNvPr id="10" name="Рисунок 9" descr="Tom2.jpg"/>
          <p:cNvPicPr>
            <a:picLocks noChangeAspect="1"/>
          </p:cNvPicPr>
          <p:nvPr/>
        </p:nvPicPr>
        <p:blipFill>
          <a:blip r:embed="rId2"/>
          <a:stretch>
            <a:fillRect/>
          </a:stretch>
        </p:blipFill>
        <p:spPr>
          <a:xfrm>
            <a:off x="1928794" y="2428868"/>
            <a:ext cx="6000750" cy="4000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429</Words>
  <PresentationFormat>Экран (4:3)</PresentationFormat>
  <Paragraphs>57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Forgiven</cp:lastModifiedBy>
  <cp:revision>20</cp:revision>
  <dcterms:modified xsi:type="dcterms:W3CDTF">2013-09-29T14:38:50Z</dcterms:modified>
</cp:coreProperties>
</file>