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26"/>
  </p:notesMasterIdLst>
  <p:sldIdLst>
    <p:sldId id="278" r:id="rId2"/>
    <p:sldId id="280" r:id="rId3"/>
    <p:sldId id="277" r:id="rId4"/>
    <p:sldId id="257" r:id="rId5"/>
    <p:sldId id="259" r:id="rId6"/>
    <p:sldId id="258" r:id="rId7"/>
    <p:sldId id="260" r:id="rId8"/>
    <p:sldId id="261" r:id="rId9"/>
    <p:sldId id="262" r:id="rId10"/>
    <p:sldId id="263" r:id="rId11"/>
    <p:sldId id="265" r:id="rId12"/>
    <p:sldId id="267" r:id="rId13"/>
    <p:sldId id="269" r:id="rId14"/>
    <p:sldId id="266" r:id="rId15"/>
    <p:sldId id="264" r:id="rId16"/>
    <p:sldId id="268" r:id="rId17"/>
    <p:sldId id="270" r:id="rId18"/>
    <p:sldId id="271" r:id="rId19"/>
    <p:sldId id="272" r:id="rId20"/>
    <p:sldId id="273" r:id="rId21"/>
    <p:sldId id="279" r:id="rId22"/>
    <p:sldId id="274" r:id="rId23"/>
    <p:sldId id="275" r:id="rId24"/>
    <p:sldId id="276" r:id="rId25"/>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600" autoAdjust="0"/>
    <p:restoredTop sz="94660"/>
  </p:normalViewPr>
  <p:slideViewPr>
    <p:cSldViewPr>
      <p:cViewPr varScale="1">
        <p:scale>
          <a:sx n="74" d="100"/>
          <a:sy n="74" d="100"/>
        </p:scale>
        <p:origin x="-678"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smtClean="0"/>
            </a:lvl1pPr>
          </a:lstStyle>
          <a:p>
            <a:pPr>
              <a:defRPr/>
            </a:pPr>
            <a:fld id="{1EEB2F3E-5C16-4CB5-B125-4956389FBC1A}" type="datetimeFigureOut">
              <a:rPr lang="ru-RU"/>
              <a:pPr>
                <a:defRPr/>
              </a:pPr>
              <a:t>01.11.2014</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ru-RU" noProof="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smtClean="0"/>
            </a:lvl1pPr>
          </a:lstStyle>
          <a:p>
            <a:pPr>
              <a:defRPr/>
            </a:pPr>
            <a:fld id="{4343D157-FC15-4F8D-B73A-E51E5A518206}" type="slidenum">
              <a:rPr lang="ru-RU"/>
              <a:pPr>
                <a:defRPr/>
              </a:pPr>
              <a:t>‹#›</a:t>
            </a:fld>
            <a:endParaRPr lang="ru-RU"/>
          </a:p>
        </p:txBody>
      </p:sp>
    </p:spTree>
    <p:extLst>
      <p:ext uri="{BB962C8B-B14F-4D97-AF65-F5344CB8AC3E}">
        <p14:creationId xmlns:p14="http://schemas.microsoft.com/office/powerpoint/2010/main" val="225880724"/>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dirty="0"/>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b="1" i="1">
                <a:solidFill>
                  <a:schemeClr val="tx1">
                    <a:lumMod val="95000"/>
                    <a:lumOff val="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dirty="0"/>
          </a:p>
        </p:txBody>
      </p:sp>
      <p:sp>
        <p:nvSpPr>
          <p:cNvPr id="4" name="Дата 3"/>
          <p:cNvSpPr>
            <a:spLocks noGrp="1"/>
          </p:cNvSpPr>
          <p:nvPr>
            <p:ph type="dt" sz="half" idx="10"/>
          </p:nvPr>
        </p:nvSpPr>
        <p:spPr/>
        <p:txBody>
          <a:bodyPr/>
          <a:lstStyle>
            <a:lvl1pPr>
              <a:defRPr/>
            </a:lvl1pPr>
          </a:lstStyle>
          <a:p>
            <a:pPr>
              <a:defRPr/>
            </a:pPr>
            <a:fld id="{DF8AF6AF-DF6D-421D-B31D-B1B931C365B0}" type="datetimeFigureOut">
              <a:rPr lang="ru-RU"/>
              <a:pPr>
                <a:defRPr/>
              </a:pPr>
              <a:t>01.11.2014</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A968712B-B30C-480A-97C2-1F8EF3A64B91}" type="slidenum">
              <a:rPr lang="ru-RU"/>
              <a:pPr>
                <a:defRPr/>
              </a:pPr>
              <a:t>‹#›</a:t>
            </a:fld>
            <a:endParaRPr lang="ru-RU"/>
          </a:p>
        </p:txBody>
      </p:sp>
    </p:spTree>
  </p:cSld>
  <p:clrMapOvr>
    <a:masterClrMapping/>
  </p:clrMapOvr>
  <p:transition advClick="0" advTm="5766"/>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6099758E-7DB1-4D15-88FC-F6E9DD252428}" type="datetimeFigureOut">
              <a:rPr lang="ru-RU"/>
              <a:pPr>
                <a:defRPr/>
              </a:pPr>
              <a:t>01.11.2014</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EC4A93A0-DFD7-4707-AF6D-05827F3F8E56}" type="slidenum">
              <a:rPr lang="ru-RU"/>
              <a:pPr>
                <a:defRPr/>
              </a:pPr>
              <a:t>‹#›</a:t>
            </a:fld>
            <a:endParaRPr lang="ru-RU"/>
          </a:p>
        </p:txBody>
      </p:sp>
    </p:spTree>
  </p:cSld>
  <p:clrMapOvr>
    <a:masterClrMapping/>
  </p:clrMapOvr>
  <p:transition advClick="0" advTm="5766"/>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1C222FB0-C0B0-44AC-BC70-D47F011A58CF}" type="datetimeFigureOut">
              <a:rPr lang="ru-RU"/>
              <a:pPr>
                <a:defRPr/>
              </a:pPr>
              <a:t>01.11.2014</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D8146BB3-264C-4449-8FD4-6BD003D6C7BB}" type="slidenum">
              <a:rPr lang="ru-RU"/>
              <a:pPr>
                <a:defRPr/>
              </a:pPr>
              <a:t>‹#›</a:t>
            </a:fld>
            <a:endParaRPr lang="ru-RU"/>
          </a:p>
        </p:txBody>
      </p:sp>
    </p:spTree>
  </p:cSld>
  <p:clrMapOvr>
    <a:masterClrMapping/>
  </p:clrMapOvr>
  <p:transition advClick="0" advTm="5766"/>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C0C68AB2-451A-43CC-BF56-AD41DD66721B}" type="datetimeFigureOut">
              <a:rPr lang="ru-RU"/>
              <a:pPr>
                <a:defRPr/>
              </a:pPr>
              <a:t>01.11.2014</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88A6D548-3B76-4C45-A3BC-9DFCF56F6084}" type="slidenum">
              <a:rPr lang="ru-RU"/>
              <a:pPr>
                <a:defRPr/>
              </a:pPr>
              <a:t>‹#›</a:t>
            </a:fld>
            <a:endParaRPr lang="ru-RU"/>
          </a:p>
        </p:txBody>
      </p:sp>
    </p:spTree>
  </p:cSld>
  <p:clrMapOvr>
    <a:masterClrMapping/>
  </p:clrMapOvr>
  <p:transition advClick="0" advTm="5766"/>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b="1" i="1">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244B38B7-76BF-4EF6-9FAC-766D1DBB294F}" type="datetimeFigureOut">
              <a:rPr lang="ru-RU"/>
              <a:pPr>
                <a:defRPr/>
              </a:pPr>
              <a:t>01.11.2014</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678087CC-223B-455D-8D03-C67D52DF0F69}" type="slidenum">
              <a:rPr lang="ru-RU"/>
              <a:pPr>
                <a:defRPr/>
              </a:pPr>
              <a:t>‹#›</a:t>
            </a:fld>
            <a:endParaRPr lang="ru-RU"/>
          </a:p>
        </p:txBody>
      </p:sp>
    </p:spTree>
  </p:cSld>
  <p:clrMapOvr>
    <a:masterClrMapping/>
  </p:clrMapOvr>
  <p:transition advClick="0" advTm="5766"/>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68FE145D-2142-44F9-A7A0-087A01741121}" type="datetimeFigureOut">
              <a:rPr lang="ru-RU"/>
              <a:pPr>
                <a:defRPr/>
              </a:pPr>
              <a:t>01.11.2014</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849017DA-9BA2-4813-BCFF-4F18FDDAC191}" type="slidenum">
              <a:rPr lang="ru-RU"/>
              <a:pPr>
                <a:defRPr/>
              </a:pPr>
              <a:t>‹#›</a:t>
            </a:fld>
            <a:endParaRPr lang="ru-RU"/>
          </a:p>
        </p:txBody>
      </p:sp>
    </p:spTree>
  </p:cSld>
  <p:clrMapOvr>
    <a:masterClrMapping/>
  </p:clrMapOvr>
  <p:transition advClick="0" advTm="5766"/>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429AC9D5-C680-4C85-B561-2830BDDBCEBC}" type="datetimeFigureOut">
              <a:rPr lang="ru-RU"/>
              <a:pPr>
                <a:defRPr/>
              </a:pPr>
              <a:t>01.11.2014</a:t>
            </a:fld>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pPr>
              <a:defRPr/>
            </a:pPr>
            <a:fld id="{89C85304-9AC9-4E61-8A5D-CE6C19F3D713}" type="slidenum">
              <a:rPr lang="ru-RU"/>
              <a:pPr>
                <a:defRPr/>
              </a:pPr>
              <a:t>‹#›</a:t>
            </a:fld>
            <a:endParaRPr lang="ru-RU"/>
          </a:p>
        </p:txBody>
      </p:sp>
    </p:spTree>
  </p:cSld>
  <p:clrMapOvr>
    <a:masterClrMapping/>
  </p:clrMapOvr>
  <p:transition advClick="0" advTm="5766"/>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985A4095-4081-447B-BA7C-C29EF3EB8175}" type="datetimeFigureOut">
              <a:rPr lang="ru-RU"/>
              <a:pPr>
                <a:defRPr/>
              </a:pPr>
              <a:t>01.11.2014</a:t>
            </a:fld>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pPr>
              <a:defRPr/>
            </a:pPr>
            <a:fld id="{078A99E0-E184-4755-8DCF-53ECFE0D32BE}" type="slidenum">
              <a:rPr lang="ru-RU"/>
              <a:pPr>
                <a:defRPr/>
              </a:pPr>
              <a:t>‹#›</a:t>
            </a:fld>
            <a:endParaRPr lang="ru-RU"/>
          </a:p>
        </p:txBody>
      </p:sp>
    </p:spTree>
  </p:cSld>
  <p:clrMapOvr>
    <a:masterClrMapping/>
  </p:clrMapOvr>
  <p:transition advClick="0" advTm="5766"/>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5C74E031-8B87-49AB-BB14-D6B8C654FD18}" type="datetimeFigureOut">
              <a:rPr lang="ru-RU"/>
              <a:pPr>
                <a:defRPr/>
              </a:pPr>
              <a:t>01.11.2014</a:t>
            </a:fld>
            <a:endParaRPr lang="ru-RU"/>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p:txBody>
          <a:bodyPr/>
          <a:lstStyle>
            <a:lvl1pPr>
              <a:defRPr/>
            </a:lvl1pPr>
          </a:lstStyle>
          <a:p>
            <a:pPr>
              <a:defRPr/>
            </a:pPr>
            <a:fld id="{A1EA0294-8AFC-4BC5-929A-528BBAA7CABB}" type="slidenum">
              <a:rPr lang="ru-RU"/>
              <a:pPr>
                <a:defRPr/>
              </a:pPr>
              <a:t>‹#›</a:t>
            </a:fld>
            <a:endParaRPr lang="ru-RU"/>
          </a:p>
        </p:txBody>
      </p:sp>
    </p:spTree>
  </p:cSld>
  <p:clrMapOvr>
    <a:masterClrMapping/>
  </p:clrMapOvr>
  <p:transition advClick="0" advTm="5766"/>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B175FC77-E3CB-4D84-9C63-EF3A3395A2F9}" type="datetimeFigureOut">
              <a:rPr lang="ru-RU"/>
              <a:pPr>
                <a:defRPr/>
              </a:pPr>
              <a:t>01.11.2014</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94A9E3EA-0185-48CA-B6CF-30201C4111AF}" type="slidenum">
              <a:rPr lang="ru-RU"/>
              <a:pPr>
                <a:defRPr/>
              </a:pPr>
              <a:t>‹#›</a:t>
            </a:fld>
            <a:endParaRPr lang="ru-RU"/>
          </a:p>
        </p:txBody>
      </p:sp>
    </p:spTree>
  </p:cSld>
  <p:clrMapOvr>
    <a:masterClrMapping/>
  </p:clrMapOvr>
  <p:transition advClick="0" advTm="5766"/>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F07EE8EA-0FBD-46E7-938F-DEB54E70F00E}" type="datetimeFigureOut">
              <a:rPr lang="ru-RU"/>
              <a:pPr>
                <a:defRPr/>
              </a:pPr>
              <a:t>01.11.2014</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E53B051D-2001-414A-A3C6-D4735A5F9C17}" type="slidenum">
              <a:rPr lang="ru-RU"/>
              <a:pPr>
                <a:defRPr/>
              </a:pPr>
              <a:t>‹#›</a:t>
            </a:fld>
            <a:endParaRPr lang="ru-RU"/>
          </a:p>
        </p:txBody>
      </p:sp>
    </p:spTree>
  </p:cSld>
  <p:clrMapOvr>
    <a:masterClrMapping/>
  </p:clrMapOvr>
  <p:transition advClick="0" advTm="5766"/>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dirty="0" smtClean="0"/>
              <a:t>Образец заголовка</a:t>
            </a:r>
            <a:endParaRPr lang="ru-RU" dirty="0"/>
          </a:p>
        </p:txBody>
      </p:sp>
      <p:sp>
        <p:nvSpPr>
          <p:cNvPr id="3" name="Текст 2"/>
          <p:cNvSpPr>
            <a:spLocks noGrp="1"/>
          </p:cNvSpPr>
          <p:nvPr>
            <p:ph type="body" idx="1"/>
          </p:nvPr>
        </p:nvSpPr>
        <p:spPr>
          <a:xfrm>
            <a:off x="457200" y="1600200"/>
            <a:ext cx="8229600" cy="4525963"/>
          </a:xfrm>
          <a:prstGeom prst="rect">
            <a:avLst/>
          </a:prstGeom>
          <a:solidFill>
            <a:schemeClr val="bg1">
              <a:lumMod val="95000"/>
              <a:alpha val="45000"/>
            </a:schemeClr>
          </a:solidFill>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smtClean="0">
                <a:solidFill>
                  <a:schemeClr val="bg1">
                    <a:lumMod val="95000"/>
                  </a:schemeClr>
                </a:solidFill>
              </a:defRPr>
            </a:lvl1pPr>
          </a:lstStyle>
          <a:p>
            <a:pPr>
              <a:defRPr/>
            </a:pPr>
            <a:fld id="{EB368D71-AE09-42DD-8D0E-26194DA0CBB3}" type="datetimeFigureOut">
              <a:rPr lang="ru-RU"/>
              <a:pPr>
                <a:defRPr/>
              </a:pPr>
              <a:t>01.11.2014</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solidFill>
              </a:defRPr>
            </a:lvl1pPr>
          </a:lstStyle>
          <a:p>
            <a:pPr>
              <a:defRPr/>
            </a:pPr>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smtClean="0">
                <a:solidFill>
                  <a:schemeClr val="tx1"/>
                </a:solidFill>
              </a:defRPr>
            </a:lvl1pPr>
          </a:lstStyle>
          <a:p>
            <a:pPr>
              <a:defRPr/>
            </a:pPr>
            <a:fld id="{0DA8FD34-FA19-42EA-A20C-985B4605134A}"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731" r:id="rId1"/>
    <p:sldLayoutId id="2147483730" r:id="rId2"/>
    <p:sldLayoutId id="2147483729" r:id="rId3"/>
    <p:sldLayoutId id="2147483728" r:id="rId4"/>
    <p:sldLayoutId id="2147483727" r:id="rId5"/>
    <p:sldLayoutId id="2147483726" r:id="rId6"/>
    <p:sldLayoutId id="2147483725" r:id="rId7"/>
    <p:sldLayoutId id="2147483724" r:id="rId8"/>
    <p:sldLayoutId id="2147483723" r:id="rId9"/>
    <p:sldLayoutId id="2147483722" r:id="rId10"/>
    <p:sldLayoutId id="2147483721" r:id="rId11"/>
  </p:sldLayoutIdLst>
  <p:transition advClick="0" advTm="5766"/>
  <p:txStyles>
    <p:titleStyle>
      <a:lvl1pPr algn="ctr" rtl="0" fontAlgn="base">
        <a:spcBef>
          <a:spcPct val="0"/>
        </a:spcBef>
        <a:spcAft>
          <a:spcPct val="0"/>
        </a:spcAft>
        <a:defRPr sz="5400" b="1" kern="1200">
          <a:solidFill>
            <a:srgbClr val="F2F2F2"/>
          </a:solidFill>
          <a:effectLst>
            <a:outerShdw blurRad="38100" dist="38100" dir="2700000" algn="tl">
              <a:srgbClr val="000000">
                <a:alpha val="43137"/>
              </a:srgbClr>
            </a:outerShdw>
          </a:effectLst>
          <a:latin typeface="+mj-lt"/>
          <a:ea typeface="+mj-ea"/>
          <a:cs typeface="+mj-cs"/>
        </a:defRPr>
      </a:lvl1pPr>
      <a:lvl2pPr algn="ctr" rtl="0" fontAlgn="base">
        <a:spcBef>
          <a:spcPct val="0"/>
        </a:spcBef>
        <a:spcAft>
          <a:spcPct val="0"/>
        </a:spcAft>
        <a:defRPr sz="5400" b="1">
          <a:solidFill>
            <a:srgbClr val="F2F2F2"/>
          </a:solidFill>
          <a:latin typeface="Calibri" pitchFamily="34" charset="0"/>
        </a:defRPr>
      </a:lvl2pPr>
      <a:lvl3pPr algn="ctr" rtl="0" fontAlgn="base">
        <a:spcBef>
          <a:spcPct val="0"/>
        </a:spcBef>
        <a:spcAft>
          <a:spcPct val="0"/>
        </a:spcAft>
        <a:defRPr sz="5400" b="1">
          <a:solidFill>
            <a:srgbClr val="F2F2F2"/>
          </a:solidFill>
          <a:latin typeface="Calibri" pitchFamily="34" charset="0"/>
        </a:defRPr>
      </a:lvl3pPr>
      <a:lvl4pPr algn="ctr" rtl="0" fontAlgn="base">
        <a:spcBef>
          <a:spcPct val="0"/>
        </a:spcBef>
        <a:spcAft>
          <a:spcPct val="0"/>
        </a:spcAft>
        <a:defRPr sz="5400" b="1">
          <a:solidFill>
            <a:srgbClr val="F2F2F2"/>
          </a:solidFill>
          <a:latin typeface="Calibri" pitchFamily="34" charset="0"/>
        </a:defRPr>
      </a:lvl4pPr>
      <a:lvl5pPr algn="ctr" rtl="0" fontAlgn="base">
        <a:spcBef>
          <a:spcPct val="0"/>
        </a:spcBef>
        <a:spcAft>
          <a:spcPct val="0"/>
        </a:spcAft>
        <a:defRPr sz="5400" b="1">
          <a:solidFill>
            <a:srgbClr val="F2F2F2"/>
          </a:solidFill>
          <a:latin typeface="Calibri" pitchFamily="34" charset="0"/>
        </a:defRPr>
      </a:lvl5pPr>
      <a:lvl6pPr marL="457200" algn="ctr" rtl="0" fontAlgn="base">
        <a:spcBef>
          <a:spcPct val="0"/>
        </a:spcBef>
        <a:spcAft>
          <a:spcPct val="0"/>
        </a:spcAft>
        <a:defRPr sz="5400" b="1">
          <a:solidFill>
            <a:srgbClr val="F2F2F2"/>
          </a:solidFill>
          <a:latin typeface="Calibri" pitchFamily="34" charset="0"/>
        </a:defRPr>
      </a:lvl6pPr>
      <a:lvl7pPr marL="914400" algn="ctr" rtl="0" fontAlgn="base">
        <a:spcBef>
          <a:spcPct val="0"/>
        </a:spcBef>
        <a:spcAft>
          <a:spcPct val="0"/>
        </a:spcAft>
        <a:defRPr sz="5400" b="1">
          <a:solidFill>
            <a:srgbClr val="F2F2F2"/>
          </a:solidFill>
          <a:latin typeface="Calibri" pitchFamily="34" charset="0"/>
        </a:defRPr>
      </a:lvl7pPr>
      <a:lvl8pPr marL="1371600" algn="ctr" rtl="0" fontAlgn="base">
        <a:spcBef>
          <a:spcPct val="0"/>
        </a:spcBef>
        <a:spcAft>
          <a:spcPct val="0"/>
        </a:spcAft>
        <a:defRPr sz="5400" b="1">
          <a:solidFill>
            <a:srgbClr val="F2F2F2"/>
          </a:solidFill>
          <a:latin typeface="Calibri" pitchFamily="34" charset="0"/>
        </a:defRPr>
      </a:lvl8pPr>
      <a:lvl9pPr marL="1828800" algn="ctr" rtl="0" fontAlgn="base">
        <a:spcBef>
          <a:spcPct val="0"/>
        </a:spcBef>
        <a:spcAft>
          <a:spcPct val="0"/>
        </a:spcAft>
        <a:defRPr sz="5400" b="1">
          <a:solidFill>
            <a:srgbClr val="F2F2F2"/>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17.jpeg"/><Relationship Id="rId5" Type="http://schemas.openxmlformats.org/officeDocument/2006/relationships/hyperlink" Target="javascript:window.close();" TargetMode="External"/><Relationship Id="rId4" Type="http://schemas.openxmlformats.org/officeDocument/2006/relationships/image" Target="../media/image16.jpeg"/></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3.jpeg"/><Relationship Id="rId1" Type="http://schemas.openxmlformats.org/officeDocument/2006/relationships/slideLayout" Target="../slideLayouts/slideLayout7.xml"/><Relationship Id="rId5" Type="http://schemas.openxmlformats.org/officeDocument/2006/relationships/image" Target="../media/image23.jpeg"/><Relationship Id="rId4" Type="http://schemas.openxmlformats.org/officeDocument/2006/relationships/image" Target="../media/image22.jpeg"/></Relationships>
</file>

<file path=ppt/slides/_rels/slide1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3.jpeg"/><Relationship Id="rId1" Type="http://schemas.openxmlformats.org/officeDocument/2006/relationships/slideLayout" Target="../slideLayouts/slideLayout7.xml"/><Relationship Id="rId5" Type="http://schemas.openxmlformats.org/officeDocument/2006/relationships/image" Target="../media/image26.jpeg"/><Relationship Id="rId4" Type="http://schemas.openxmlformats.org/officeDocument/2006/relationships/image" Target="../media/image25.jpeg"/></Relationships>
</file>

<file path=ppt/slides/_rels/slide1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28.jpeg"/></Relationships>
</file>

<file path=ppt/slides/_rels/slide1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30.jpeg"/></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32.jpeg"/></Relationships>
</file>

<file path=ppt/slides/_rels/slide2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34.png"/></Relationships>
</file>

<file path=ppt/slides/_rels/slide2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36.jpeg"/></Relationships>
</file>

<file path=ppt/slides/_rels/slide23.xml.rels><?xml version="1.0" encoding="UTF-8" standalone="yes"?>
<Relationships xmlns="http://schemas.openxmlformats.org/package/2006/relationships"><Relationship Id="rId8" Type="http://schemas.openxmlformats.org/officeDocument/2006/relationships/image" Target="../media/image42.jpeg"/><Relationship Id="rId3" Type="http://schemas.openxmlformats.org/officeDocument/2006/relationships/image" Target="../media/image37.jpeg"/><Relationship Id="rId7" Type="http://schemas.openxmlformats.org/officeDocument/2006/relationships/image" Target="../media/image41.jpe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40.jpeg"/><Relationship Id="rId5" Type="http://schemas.openxmlformats.org/officeDocument/2006/relationships/image" Target="../media/image39.jpeg"/><Relationship Id="rId10" Type="http://schemas.openxmlformats.org/officeDocument/2006/relationships/image" Target="../media/image44.jpeg"/><Relationship Id="rId4" Type="http://schemas.openxmlformats.org/officeDocument/2006/relationships/image" Target="../media/image38.jpeg"/><Relationship Id="rId9" Type="http://schemas.openxmlformats.org/officeDocument/2006/relationships/image" Target="../media/image43.jpeg"/></Relationships>
</file>

<file path=ppt/slides/_rels/slide24.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slideLayout" Target="../slideLayouts/slideLayout6.xml"/><Relationship Id="rId1" Type="http://schemas.openxmlformats.org/officeDocument/2006/relationships/audio" Target="file:///D:\&#1064;&#1050;&#1054;&#1051;&#1040;%20(&#1088;&#1072;&#1073;&#1086;&#1090;&#1072;)\&#1055;&#1088;&#1077;&#1079;&#1077;&#1085;&#1090;&#1072;&#1094;&#1080;&#1103;%20&#1056;&#1086;&#1078;&#1076;&#1077;&#1089;&#1090;&#1074;&#1086;\myzuka.ru_12._Gilbert_O_Sullivan_-_The_Christmas_Hollyday_Collection_-_Christmas_song.mp3" TargetMode="External"/><Relationship Id="rId4" Type="http://schemas.openxmlformats.org/officeDocument/2006/relationships/image" Target="../media/image46.pn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7.xml"/><Relationship Id="rId1" Type="http://schemas.openxmlformats.org/officeDocument/2006/relationships/audio" Target="file:///D:\&#1064;&#1050;&#1054;&#1051;&#1040;%20(&#1088;&#1072;&#1073;&#1086;&#1090;&#1072;)\&#1055;&#1088;&#1077;&#1079;&#1077;&#1085;&#1090;&#1072;&#1094;&#1080;&#1103;%20&#1056;&#1086;&#1078;&#1076;&#1077;&#1089;&#1090;&#1074;&#1086;\jesu-joy-of-mans-desiring.mp3" TargetMode="External"/><Relationship Id="rId5" Type="http://schemas.openxmlformats.org/officeDocument/2006/relationships/image" Target="../media/image8.png"/><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Заголовок 4"/>
          <p:cNvSpPr>
            <a:spLocks noGrp="1"/>
          </p:cNvSpPr>
          <p:nvPr>
            <p:ph type="ctrTitle"/>
          </p:nvPr>
        </p:nvSpPr>
        <p:spPr>
          <a:xfrm>
            <a:off x="571500" y="428625"/>
            <a:ext cx="7772400" cy="2143125"/>
          </a:xfrm>
        </p:spPr>
        <p:txBody>
          <a:bodyPr>
            <a:noAutofit/>
          </a:bodyPr>
          <a:lstStyle/>
          <a:p>
            <a:pPr fontAlgn="auto">
              <a:spcAft>
                <a:spcPts val="0"/>
              </a:spcAft>
              <a:defRPr/>
            </a:pPr>
            <a:r>
              <a:rPr lang="en-US" sz="8800" dirty="0" smtClean="0">
                <a:solidFill>
                  <a:srgbClr val="FFFF00"/>
                </a:solidFill>
              </a:rPr>
              <a:t>Before Christmas</a:t>
            </a:r>
            <a:endParaRPr lang="ru-RU" sz="8800" dirty="0">
              <a:solidFill>
                <a:srgbClr val="FFFF00"/>
              </a:solidFill>
            </a:endParaRPr>
          </a:p>
        </p:txBody>
      </p:sp>
      <p:sp>
        <p:nvSpPr>
          <p:cNvPr id="14339" name="Подзаголовок 5"/>
          <p:cNvSpPr>
            <a:spLocks noGrp="1"/>
          </p:cNvSpPr>
          <p:nvPr>
            <p:ph type="subTitle" idx="1"/>
          </p:nvPr>
        </p:nvSpPr>
        <p:spPr bwMode="auto">
          <a:xfrm>
            <a:off x="5214938" y="3071813"/>
            <a:ext cx="2928937" cy="500062"/>
          </a:xfrm>
        </p:spPr>
        <p:txBody>
          <a:bodyPr wrap="square" numCol="1" anchor="t" anchorCtr="0" compatLnSpc="1">
            <a:prstTxWarp prst="textNoShape">
              <a:avLst/>
            </a:prstTxWarp>
          </a:bodyPr>
          <a:lstStyle/>
          <a:p>
            <a:pPr algn="r"/>
            <a:r>
              <a:rPr lang="ru-RU" sz="2400" smtClean="0">
                <a:solidFill>
                  <a:srgbClr val="FFFF00"/>
                </a:solidFill>
              </a:rPr>
              <a:t>Перед Рождеством</a:t>
            </a:r>
          </a:p>
        </p:txBody>
      </p:sp>
    </p:spTree>
  </p:cSld>
  <p:clrMapOvr>
    <a:masterClrMapping/>
  </p:clrMapOvr>
  <p:transition advClick="0" advTm="5766"/>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3" name="Содержимое 2"/>
          <p:cNvSpPr>
            <a:spLocks noGrp="1"/>
          </p:cNvSpPr>
          <p:nvPr>
            <p:ph sz="half" idx="4294967295"/>
          </p:nvPr>
        </p:nvSpPr>
        <p:spPr>
          <a:xfrm>
            <a:off x="142875" y="357188"/>
            <a:ext cx="3781425" cy="6054725"/>
          </a:xfrm>
        </p:spPr>
        <p:txBody>
          <a:bodyPr>
            <a:normAutofit fontScale="92500" lnSpcReduction="20000"/>
          </a:bodyPr>
          <a:lstStyle/>
          <a:p>
            <a:pPr fontAlgn="auto">
              <a:spcAft>
                <a:spcPts val="0"/>
              </a:spcAft>
              <a:buFont typeface="Arial" pitchFamily="34" charset="0"/>
              <a:buChar char="•"/>
              <a:defRPr/>
            </a:pPr>
            <a:r>
              <a:rPr lang="en-US" sz="2600" b="1" dirty="0" smtClean="0"/>
              <a:t>Christmas trees are set up in houses, in the streets and churches. They are always decorated with fairy lights, angels and small toys. In addition, little packets with nuts, candies and special biscuits are hung on the tree.</a:t>
            </a:r>
            <a:r>
              <a:rPr lang="ru-RU" sz="2600" b="1" dirty="0" smtClean="0"/>
              <a:t> </a:t>
            </a:r>
          </a:p>
          <a:p>
            <a:pPr fontAlgn="auto">
              <a:spcAft>
                <a:spcPts val="0"/>
              </a:spcAft>
              <a:buFont typeface="Arial" pitchFamily="34" charset="0"/>
              <a:buChar char="•"/>
              <a:defRPr/>
            </a:pPr>
            <a:r>
              <a:rPr lang="ru-RU" sz="2200" dirty="0" smtClean="0"/>
              <a:t>Рождественские елки ставятся в зданиях, на улицах и церквах. Они всегда украшаются волшебными огнями, ангелами и маленькими игрушками, а также маленькими пакетиками с орехами, леденцами и новогодними бисквитами. </a:t>
            </a:r>
            <a:endParaRPr lang="ru-RU" sz="2200" dirty="0"/>
          </a:p>
        </p:txBody>
      </p:sp>
      <p:pic>
        <p:nvPicPr>
          <p:cNvPr id="23555" name="Picture 2" descr="D:\ШКОЛА (работа)\Презентация Рождество (к открытому уроку)\Обои рождество\christmas-cottage5.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071938" y="714375"/>
            <a:ext cx="4929187" cy="4572000"/>
          </a:xfrm>
          <a:prstGeom prst="rect">
            <a:avLst/>
          </a:prstGeom>
          <a:noFill/>
          <a:ln w="9525">
            <a:noFill/>
            <a:miter lim="800000"/>
            <a:headEnd/>
            <a:tailEnd/>
          </a:ln>
        </p:spPr>
      </p:pic>
    </p:spTree>
  </p:cSld>
  <p:clrMapOvr>
    <a:masterClrMapping/>
  </p:clrMapOvr>
  <p:transition advClick="0" advTm="5766"/>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pic>
        <p:nvPicPr>
          <p:cNvPr id="24578" name="Picture 3"/>
          <p:cNvPicPr>
            <a:picLocks noChangeAspect="1" noChangeArrowheads="1"/>
          </p:cNvPicPr>
          <p:nvPr/>
        </p:nvPicPr>
        <p:blipFill>
          <a:blip r:embed="rId3"/>
          <a:srcRect/>
          <a:stretch>
            <a:fillRect/>
          </a:stretch>
        </p:blipFill>
        <p:spPr bwMode="auto">
          <a:xfrm>
            <a:off x="214313" y="160338"/>
            <a:ext cx="8643937" cy="6483350"/>
          </a:xfrm>
          <a:prstGeom prst="rect">
            <a:avLst/>
          </a:prstGeom>
          <a:noFill/>
          <a:ln w="9525">
            <a:noFill/>
            <a:miter lim="800000"/>
            <a:headEnd/>
            <a:tailEnd/>
          </a:ln>
        </p:spPr>
      </p:pic>
    </p:spTree>
  </p:cSld>
  <p:clrMapOvr>
    <a:masterClrMapping/>
  </p:clrMapOvr>
  <p:transition advClick="0" advTm="5766"/>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pic>
        <p:nvPicPr>
          <p:cNvPr id="25602"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14313" y="142875"/>
            <a:ext cx="4357687" cy="3268663"/>
          </a:xfrm>
          <a:prstGeom prst="rect">
            <a:avLst/>
          </a:prstGeom>
          <a:noFill/>
          <a:ln w="9525">
            <a:noFill/>
            <a:miter lim="800000"/>
            <a:headEnd/>
            <a:tailEnd/>
          </a:ln>
        </p:spPr>
      </p:pic>
      <p:pic>
        <p:nvPicPr>
          <p:cNvPr id="25603" name="Picture 3" descr="D:\ШКОЛА (работа)\Презентация Рождество (к открытому уроку)\Обои рождество\stkatherine-d-0142951.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929188" y="142875"/>
            <a:ext cx="4071937" cy="6429375"/>
          </a:xfrm>
          <a:prstGeom prst="rect">
            <a:avLst/>
          </a:prstGeom>
          <a:noFill/>
          <a:ln w="9525">
            <a:noFill/>
            <a:miter lim="800000"/>
            <a:headEnd/>
            <a:tailEnd/>
          </a:ln>
        </p:spPr>
      </p:pic>
      <p:pic>
        <p:nvPicPr>
          <p:cNvPr id="25604" name="Рисунок 3" descr="http://www.zastavki.com/image.php?item=11470&amp;res=10">
            <a:hlinkClick r:id="rId5"/>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214313" y="3500438"/>
            <a:ext cx="4357687" cy="3160712"/>
          </a:xfrm>
          <a:prstGeom prst="rect">
            <a:avLst/>
          </a:prstGeom>
          <a:noFill/>
          <a:ln w="9525">
            <a:noFill/>
            <a:miter lim="800000"/>
            <a:headEnd/>
            <a:tailEnd/>
          </a:ln>
        </p:spPr>
      </p:pic>
    </p:spTree>
  </p:cSld>
  <p:clrMapOvr>
    <a:masterClrMapping/>
  </p:clrMapOvr>
  <p:transition advClick="0" advTm="5766"/>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pic>
        <p:nvPicPr>
          <p:cNvPr id="26626" name="Picture 2" descr="D:\ШКОЛА (работа)\Презентация Рождество (к открытому уроку)\Обои рождество\c34_21479473.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42875" y="214313"/>
            <a:ext cx="8823325" cy="6286500"/>
          </a:xfrm>
          <a:prstGeom prst="rect">
            <a:avLst/>
          </a:prstGeom>
          <a:noFill/>
          <a:ln w="9525">
            <a:noFill/>
            <a:miter lim="800000"/>
            <a:headEnd/>
            <a:tailEnd/>
          </a:ln>
        </p:spPr>
      </p:pic>
    </p:spTree>
  </p:cSld>
  <p:clrMapOvr>
    <a:masterClrMapping/>
  </p:clrMapOvr>
  <p:transition advClick="0" advTm="5766"/>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pic>
        <p:nvPicPr>
          <p:cNvPr id="27650"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14313" y="125413"/>
            <a:ext cx="8786812" cy="6589712"/>
          </a:xfrm>
          <a:prstGeom prst="rect">
            <a:avLst/>
          </a:prstGeom>
          <a:noFill/>
          <a:ln w="9525">
            <a:noFill/>
            <a:miter lim="800000"/>
            <a:headEnd/>
            <a:tailEnd/>
          </a:ln>
        </p:spPr>
      </p:pic>
    </p:spTree>
  </p:cSld>
  <p:clrMapOvr>
    <a:masterClrMapping/>
  </p:clrMapOvr>
  <p:transition advClick="0" advTm="5766"/>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28674" name="Прямоугольник 1"/>
          <p:cNvSpPr>
            <a:spLocks noChangeArrowheads="1"/>
          </p:cNvSpPr>
          <p:nvPr/>
        </p:nvSpPr>
        <p:spPr bwMode="auto">
          <a:xfrm>
            <a:off x="214313" y="142875"/>
            <a:ext cx="8501062" cy="646113"/>
          </a:xfrm>
          <a:prstGeom prst="rect">
            <a:avLst/>
          </a:prstGeom>
          <a:noFill/>
          <a:ln w="9525">
            <a:noFill/>
            <a:miter lim="800000"/>
            <a:headEnd/>
            <a:tailEnd/>
          </a:ln>
        </p:spPr>
        <p:txBody>
          <a:bodyPr>
            <a:spAutoFit/>
          </a:bodyPr>
          <a:lstStyle/>
          <a:p>
            <a:r>
              <a:rPr lang="en-US" b="1"/>
              <a:t>Presents are put around the tree and artificial «frost» is scattered over the branches.</a:t>
            </a:r>
            <a:endParaRPr lang="ru-RU" b="1"/>
          </a:p>
        </p:txBody>
      </p:sp>
      <p:sp>
        <p:nvSpPr>
          <p:cNvPr id="28675" name="Прямоугольник 2"/>
          <p:cNvSpPr>
            <a:spLocks noChangeArrowheads="1"/>
          </p:cNvSpPr>
          <p:nvPr/>
        </p:nvSpPr>
        <p:spPr bwMode="auto">
          <a:xfrm>
            <a:off x="214313" y="6286500"/>
            <a:ext cx="8786812" cy="369888"/>
          </a:xfrm>
          <a:prstGeom prst="rect">
            <a:avLst/>
          </a:prstGeom>
          <a:noFill/>
          <a:ln w="9525">
            <a:noFill/>
            <a:miter lim="800000"/>
            <a:headEnd/>
            <a:tailEnd/>
          </a:ln>
        </p:spPr>
        <p:txBody>
          <a:bodyPr>
            <a:spAutoFit/>
          </a:bodyPr>
          <a:lstStyle/>
          <a:p>
            <a:r>
              <a:rPr lang="ru-RU"/>
              <a:t> Подарки кладутся вокруг елки, а искусственный снег рассыпается по ее ветвям.</a:t>
            </a:r>
          </a:p>
        </p:txBody>
      </p:sp>
      <p:pic>
        <p:nvPicPr>
          <p:cNvPr id="28676" name="Picture 2" descr="D:\ШКОЛА (работа)\Презентация Рождество (к открытому уроку)\Обои рождество\d9439444e44d.jpg"/>
          <p:cNvPicPr>
            <a:picLocks noChangeAspect="1" noChangeArrowheads="1"/>
          </p:cNvPicPr>
          <p:nvPr/>
        </p:nvPicPr>
        <p:blipFill>
          <a:blip r:embed="rId3"/>
          <a:srcRect/>
          <a:stretch>
            <a:fillRect/>
          </a:stretch>
        </p:blipFill>
        <p:spPr bwMode="auto">
          <a:xfrm>
            <a:off x="785813" y="785813"/>
            <a:ext cx="7334250" cy="5500687"/>
          </a:xfrm>
          <a:prstGeom prst="rect">
            <a:avLst/>
          </a:prstGeom>
          <a:noFill/>
          <a:ln w="9525">
            <a:noFill/>
            <a:miter lim="800000"/>
            <a:headEnd/>
            <a:tailEnd/>
          </a:ln>
        </p:spPr>
      </p:pic>
    </p:spTree>
  </p:cSld>
  <p:clrMapOvr>
    <a:masterClrMapping/>
  </p:clrMapOvr>
  <p:transition advClick="0" advTm="5766"/>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pic>
        <p:nvPicPr>
          <p:cNvPr id="29698" name="Picture 5" descr="D:\ШКОЛА (работа)\Презентация Рождество (к открытому уроку)\9609927.jpg"/>
          <p:cNvPicPr>
            <a:picLocks noChangeAspect="1" noChangeArrowheads="1"/>
          </p:cNvPicPr>
          <p:nvPr/>
        </p:nvPicPr>
        <p:blipFill>
          <a:blip r:embed="rId3"/>
          <a:srcRect/>
          <a:stretch>
            <a:fillRect/>
          </a:stretch>
        </p:blipFill>
        <p:spPr bwMode="auto">
          <a:xfrm>
            <a:off x="4643438" y="214313"/>
            <a:ext cx="4357687" cy="6357937"/>
          </a:xfrm>
          <a:prstGeom prst="rect">
            <a:avLst/>
          </a:prstGeom>
          <a:noFill/>
          <a:ln w="9525">
            <a:noFill/>
            <a:miter lim="800000"/>
            <a:headEnd/>
            <a:tailEnd/>
          </a:ln>
        </p:spPr>
      </p:pic>
      <p:pic>
        <p:nvPicPr>
          <p:cNvPr id="29699" name="Picture 8" descr="D:\ШКОЛА (работа)\Презентация Рождество (к открытому уроку)\snow1.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42875" y="214313"/>
            <a:ext cx="4376738" cy="2928937"/>
          </a:xfrm>
          <a:prstGeom prst="rect">
            <a:avLst/>
          </a:prstGeom>
          <a:noFill/>
          <a:ln w="9525">
            <a:noFill/>
            <a:miter lim="800000"/>
            <a:headEnd/>
            <a:tailEnd/>
          </a:ln>
        </p:spPr>
      </p:pic>
      <p:pic>
        <p:nvPicPr>
          <p:cNvPr id="29700" name="Picture 9" descr="D:\ШКОЛА (работа)\Презентация Рождество (к открытому уроку)\74_pre.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42875" y="3214688"/>
            <a:ext cx="4357688" cy="3443287"/>
          </a:xfrm>
          <a:prstGeom prst="rect">
            <a:avLst/>
          </a:prstGeom>
          <a:noFill/>
          <a:ln w="9525">
            <a:noFill/>
            <a:miter lim="800000"/>
            <a:headEnd/>
            <a:tailEnd/>
          </a:ln>
        </p:spPr>
      </p:pic>
    </p:spTree>
  </p:cSld>
  <p:clrMapOvr>
    <a:masterClrMapping/>
  </p:clrMapOvr>
  <p:transition advClick="0" advTm="5766"/>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30722" name="Прямоугольник 1"/>
          <p:cNvSpPr>
            <a:spLocks noChangeArrowheads="1"/>
          </p:cNvSpPr>
          <p:nvPr/>
        </p:nvSpPr>
        <p:spPr bwMode="auto">
          <a:xfrm>
            <a:off x="0" y="6211888"/>
            <a:ext cx="9144000" cy="646112"/>
          </a:xfrm>
          <a:prstGeom prst="rect">
            <a:avLst/>
          </a:prstGeom>
          <a:noFill/>
          <a:ln w="9525">
            <a:noFill/>
            <a:miter lim="800000"/>
            <a:headEnd/>
            <a:tailEnd/>
          </a:ln>
        </p:spPr>
        <p:txBody>
          <a:bodyPr>
            <a:spAutoFit/>
          </a:bodyPr>
          <a:lstStyle/>
          <a:p>
            <a:r>
              <a:rPr lang="ru-RU"/>
              <a:t>Верхушка ели украшена звездой. Эта звезда символизирует звезду, появившуюся над конюшней, в которой родился Христос.</a:t>
            </a:r>
          </a:p>
        </p:txBody>
      </p:sp>
      <p:sp>
        <p:nvSpPr>
          <p:cNvPr id="30723" name="Прямоугольник 2"/>
          <p:cNvSpPr>
            <a:spLocks noChangeArrowheads="1"/>
          </p:cNvSpPr>
          <p:nvPr/>
        </p:nvSpPr>
        <p:spPr bwMode="auto">
          <a:xfrm>
            <a:off x="0" y="0"/>
            <a:ext cx="9144000" cy="708025"/>
          </a:xfrm>
          <a:prstGeom prst="rect">
            <a:avLst/>
          </a:prstGeom>
          <a:noFill/>
          <a:ln w="9525">
            <a:noFill/>
            <a:miter lim="800000"/>
            <a:headEnd/>
            <a:tailEnd/>
          </a:ln>
        </p:spPr>
        <p:txBody>
          <a:bodyPr>
            <a:spAutoFit/>
          </a:bodyPr>
          <a:lstStyle/>
          <a:p>
            <a:r>
              <a:rPr lang="en-US" sz="2000" b="1"/>
              <a:t>The top of the tree is decorated with a star. This star represents the star appeared over the stable in which Christ was born.</a:t>
            </a:r>
            <a:endParaRPr lang="ru-RU" sz="2000" b="1"/>
          </a:p>
        </p:txBody>
      </p:sp>
      <p:pic>
        <p:nvPicPr>
          <p:cNvPr id="30724" name="Picture 2" descr="D:\ШКОЛА (работа)\Презентация Рождество (к открытому уроку)\ar126079847168357.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98438" y="714375"/>
            <a:ext cx="4275137" cy="5500688"/>
          </a:xfrm>
          <a:prstGeom prst="rect">
            <a:avLst/>
          </a:prstGeom>
          <a:noFill/>
          <a:ln w="9525">
            <a:noFill/>
            <a:miter lim="800000"/>
            <a:headEnd/>
            <a:tailEnd/>
          </a:ln>
        </p:spPr>
      </p:pic>
      <p:pic>
        <p:nvPicPr>
          <p:cNvPr id="30725" name="Picture 3" descr="D:\ШКОЛА (работа)\Презентация Рождество (к открытому уроку)\6a00d834519d8969e20105369942dd970c-800wi.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643438" y="3429000"/>
            <a:ext cx="3529012" cy="2814638"/>
          </a:xfrm>
          <a:prstGeom prst="rect">
            <a:avLst/>
          </a:prstGeom>
          <a:noFill/>
          <a:ln w="9525">
            <a:noFill/>
            <a:miter lim="800000"/>
            <a:headEnd/>
            <a:tailEnd/>
          </a:ln>
        </p:spPr>
      </p:pic>
      <p:pic>
        <p:nvPicPr>
          <p:cNvPr id="30726" name="Picture 4"/>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643438" y="714375"/>
            <a:ext cx="3533775" cy="2643188"/>
          </a:xfrm>
          <a:prstGeom prst="rect">
            <a:avLst/>
          </a:prstGeom>
          <a:noFill/>
          <a:ln w="9525">
            <a:noFill/>
            <a:miter lim="800000"/>
            <a:headEnd/>
            <a:tailEnd/>
          </a:ln>
        </p:spPr>
      </p:pic>
    </p:spTree>
  </p:cSld>
  <p:clrMapOvr>
    <a:masterClrMapping/>
  </p:clrMapOvr>
  <p:transition advClick="0" advTm="5766"/>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31746" name="Прямоугольник 1"/>
          <p:cNvSpPr>
            <a:spLocks noChangeArrowheads="1"/>
          </p:cNvSpPr>
          <p:nvPr/>
        </p:nvSpPr>
        <p:spPr bwMode="auto">
          <a:xfrm>
            <a:off x="4929188" y="4357688"/>
            <a:ext cx="4071937" cy="2032000"/>
          </a:xfrm>
          <a:prstGeom prst="rect">
            <a:avLst/>
          </a:prstGeom>
          <a:noFill/>
          <a:ln w="9525">
            <a:noFill/>
            <a:miter lim="800000"/>
            <a:headEnd/>
            <a:tailEnd/>
          </a:ln>
        </p:spPr>
        <p:txBody>
          <a:bodyPr>
            <a:spAutoFit/>
          </a:bodyPr>
          <a:lstStyle/>
          <a:p>
            <a:r>
              <a:rPr lang="ru-RU"/>
              <a:t>Накануне Рождества дети вешают свои чулки так, чтобы Санта-Клаус мог поместить в них подарки: апельсины, конфеты, орехи, а если ребенок плохо себя вел, Санта-Клаус в наказание может положить в чулок кусочек угля.</a:t>
            </a:r>
          </a:p>
        </p:txBody>
      </p:sp>
      <p:sp>
        <p:nvSpPr>
          <p:cNvPr id="31747" name="Прямоугольник 2"/>
          <p:cNvSpPr>
            <a:spLocks noChangeArrowheads="1"/>
          </p:cNvSpPr>
          <p:nvPr/>
        </p:nvSpPr>
        <p:spPr bwMode="auto">
          <a:xfrm>
            <a:off x="142875" y="142875"/>
            <a:ext cx="3857625" cy="3786188"/>
          </a:xfrm>
          <a:prstGeom prst="rect">
            <a:avLst/>
          </a:prstGeom>
          <a:noFill/>
          <a:ln w="9525">
            <a:noFill/>
            <a:miter lim="800000"/>
            <a:headEnd/>
            <a:tailEnd/>
          </a:ln>
        </p:spPr>
        <p:txBody>
          <a:bodyPr>
            <a:spAutoFit/>
          </a:bodyPr>
          <a:lstStyle/>
          <a:p>
            <a:r>
              <a:rPr lang="en-US" sz="2400" b="1"/>
              <a:t>On the eve of Christmas children hang their stockings, so that Santa Claus could put presents into them: oranges, sweets, nuts and if the child didn't behave properly Santa Claus can put there a piece of coal as punishment.</a:t>
            </a:r>
            <a:endParaRPr lang="ru-RU" sz="2400" b="1"/>
          </a:p>
        </p:txBody>
      </p:sp>
      <p:pic>
        <p:nvPicPr>
          <p:cNvPr id="31748"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286250" y="142875"/>
            <a:ext cx="4714875" cy="3773488"/>
          </a:xfrm>
          <a:prstGeom prst="rect">
            <a:avLst/>
          </a:prstGeom>
          <a:noFill/>
          <a:ln w="9525">
            <a:noFill/>
            <a:miter lim="800000"/>
            <a:headEnd/>
            <a:tailEnd/>
          </a:ln>
        </p:spPr>
      </p:pic>
      <p:pic>
        <p:nvPicPr>
          <p:cNvPr id="31749" name="Picture 3" descr="D:\ШКОЛА (работа)\Презентация Рождество (к открытому уроку)\Обои рождество\139596_image_large.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42875" y="3992563"/>
            <a:ext cx="4143375" cy="2762250"/>
          </a:xfrm>
          <a:prstGeom prst="rect">
            <a:avLst/>
          </a:prstGeom>
          <a:noFill/>
          <a:ln w="9525">
            <a:noFill/>
            <a:miter lim="800000"/>
            <a:headEnd/>
            <a:tailEnd/>
          </a:ln>
        </p:spPr>
      </p:pic>
    </p:spTree>
  </p:cSld>
  <p:clrMapOvr>
    <a:masterClrMapping/>
  </p:clrMapOvr>
  <p:transition advClick="0" advTm="5766"/>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32770" name="Прямоугольник 1"/>
          <p:cNvSpPr>
            <a:spLocks noChangeArrowheads="1"/>
          </p:cNvSpPr>
          <p:nvPr/>
        </p:nvSpPr>
        <p:spPr bwMode="auto">
          <a:xfrm>
            <a:off x="4286250" y="0"/>
            <a:ext cx="5000625" cy="3416300"/>
          </a:xfrm>
          <a:prstGeom prst="rect">
            <a:avLst/>
          </a:prstGeom>
          <a:noFill/>
          <a:ln w="9525">
            <a:noFill/>
            <a:miter lim="800000"/>
            <a:headEnd/>
            <a:tailEnd/>
          </a:ln>
        </p:spPr>
        <p:txBody>
          <a:bodyPr>
            <a:spAutoFit/>
          </a:bodyPr>
          <a:lstStyle/>
          <a:p>
            <a:r>
              <a:rPr lang="en-US" sz="2400" b="1"/>
              <a:t>Santa Claus got his name from a man known as St. Nicolas, who lived in the fourth century. He gave his wealth to the poor and often to children. After he died, the Dutch brought this legend to colonial America. Soon the Dutch name Sinter Klaus became Santa Claus.</a:t>
            </a:r>
            <a:endParaRPr lang="ru-RU" sz="2400" b="1"/>
          </a:p>
        </p:txBody>
      </p:sp>
      <p:sp>
        <p:nvSpPr>
          <p:cNvPr id="32771" name="Прямоугольник 2"/>
          <p:cNvSpPr>
            <a:spLocks noChangeArrowheads="1"/>
          </p:cNvSpPr>
          <p:nvPr/>
        </p:nvSpPr>
        <p:spPr bwMode="auto">
          <a:xfrm>
            <a:off x="142875" y="3571875"/>
            <a:ext cx="4214813" cy="3140075"/>
          </a:xfrm>
          <a:prstGeom prst="rect">
            <a:avLst/>
          </a:prstGeom>
          <a:noFill/>
          <a:ln w="9525">
            <a:noFill/>
            <a:miter lim="800000"/>
            <a:headEnd/>
            <a:tailEnd/>
          </a:ln>
        </p:spPr>
        <p:txBody>
          <a:bodyPr>
            <a:spAutoFit/>
          </a:bodyPr>
          <a:lstStyle/>
          <a:p>
            <a:r>
              <a:rPr lang="ru-RU"/>
              <a:t>Санта-Клаус получил свое название от человека, известного как Св. Николас, который жил в четвертом столетии. Он часто делал пожертвования бедным и очень часто детям. После того как он умер, эта легенда была принесена датчанами в колониальную Америку. Скоро голландское название «Sinter Kluas» (Зинтер Клуас) стало Санта-Клаусом.</a:t>
            </a:r>
          </a:p>
        </p:txBody>
      </p:sp>
      <p:pic>
        <p:nvPicPr>
          <p:cNvPr id="32772" name="Picture 2" descr="D:\ШКОЛА (работа)\Презентация Рождество (к открытому уроку)\Обои рождество\Santa-Clause-Waving.jpg"/>
          <p:cNvPicPr>
            <a:picLocks noChangeAspect="1" noChangeArrowheads="1"/>
          </p:cNvPicPr>
          <p:nvPr/>
        </p:nvPicPr>
        <p:blipFill>
          <a:blip r:embed="rId3"/>
          <a:srcRect/>
          <a:stretch>
            <a:fillRect/>
          </a:stretch>
        </p:blipFill>
        <p:spPr bwMode="auto">
          <a:xfrm>
            <a:off x="4857750" y="3368675"/>
            <a:ext cx="3571875" cy="3421063"/>
          </a:xfrm>
          <a:prstGeom prst="rect">
            <a:avLst/>
          </a:prstGeom>
          <a:noFill/>
          <a:ln w="9525">
            <a:noFill/>
            <a:miter lim="800000"/>
            <a:headEnd/>
            <a:tailEnd/>
          </a:ln>
        </p:spPr>
      </p:pic>
      <p:pic>
        <p:nvPicPr>
          <p:cNvPr id="32773" name="Picture 3" descr="D:\ШКОЛА (работа)\Презентация Рождество (к открытому уроку)\36692632_x_2a75f04a.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42875" y="285750"/>
            <a:ext cx="4071938" cy="3054350"/>
          </a:xfrm>
          <a:prstGeom prst="rect">
            <a:avLst/>
          </a:prstGeom>
          <a:noFill/>
          <a:ln w="9525">
            <a:noFill/>
            <a:miter lim="800000"/>
            <a:headEnd/>
            <a:tailEnd/>
          </a:ln>
        </p:spPr>
      </p:pic>
    </p:spTree>
  </p:cSld>
  <p:clrMapOvr>
    <a:masterClrMapping/>
  </p:clrMapOvr>
  <p:transition advClick="0" advTm="5766"/>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15362" name="Заголовок 3"/>
          <p:cNvSpPr>
            <a:spLocks noGrp="1"/>
          </p:cNvSpPr>
          <p:nvPr>
            <p:ph type="title"/>
          </p:nvPr>
        </p:nvSpPr>
        <p:spPr bwMode="auto"/>
        <p:txBody>
          <a:bodyPr wrap="square" numCol="1" anchorCtr="0" compatLnSpc="1">
            <a:prstTxWarp prst="textNoShape">
              <a:avLst/>
            </a:prstTxWarp>
          </a:bodyPr>
          <a:lstStyle/>
          <a:p>
            <a:r>
              <a:rPr lang="ru-RU" sz="3200" smtClean="0">
                <a:solidFill>
                  <a:schemeClr val="tx1"/>
                </a:solidFill>
                <a:effectLst/>
                <a:latin typeface="Arial" charset="0"/>
              </a:rPr>
              <a:t>Перед  Рождеством</a:t>
            </a:r>
          </a:p>
        </p:txBody>
      </p:sp>
      <p:sp>
        <p:nvSpPr>
          <p:cNvPr id="15363" name="Содержимое 4"/>
          <p:cNvSpPr>
            <a:spLocks noGrp="1"/>
          </p:cNvSpPr>
          <p:nvPr>
            <p:ph idx="1"/>
          </p:nvPr>
        </p:nvSpPr>
        <p:spPr bwMode="auto"/>
        <p:txBody>
          <a:bodyPr wrap="square" numCol="1" anchor="t" anchorCtr="0" compatLnSpc="1">
            <a:prstTxWarp prst="textNoShape">
              <a:avLst/>
            </a:prstTxWarp>
          </a:bodyPr>
          <a:lstStyle/>
          <a:p>
            <a:pPr algn="ctr">
              <a:buFont typeface="Arial" charset="0"/>
              <a:buNone/>
            </a:pPr>
            <a:endParaRPr lang="ru-RU" b="1" smtClean="0"/>
          </a:p>
          <a:p>
            <a:pPr algn="ctr">
              <a:buFont typeface="Arial" charset="0"/>
              <a:buNone/>
            </a:pPr>
            <a:r>
              <a:rPr lang="ru-RU" b="1" smtClean="0"/>
              <a:t>Подгот</a:t>
            </a:r>
            <a:r>
              <a:rPr lang="ru-RU" b="1" smtClean="0">
                <a:latin typeface="Arial" charset="0"/>
              </a:rPr>
              <a:t>овил</a:t>
            </a:r>
          </a:p>
          <a:p>
            <a:pPr algn="ctr">
              <a:buFont typeface="Arial" charset="0"/>
              <a:buNone/>
            </a:pPr>
            <a:r>
              <a:rPr lang="ru-RU" b="1" smtClean="0">
                <a:latin typeface="Arial" charset="0"/>
              </a:rPr>
              <a:t>Ученик 8 класса «Б»</a:t>
            </a:r>
          </a:p>
          <a:p>
            <a:pPr algn="ctr">
              <a:buFont typeface="Arial" charset="0"/>
              <a:buNone/>
            </a:pPr>
            <a:r>
              <a:rPr lang="ru-RU" b="1" smtClean="0">
                <a:latin typeface="Arial" charset="0"/>
              </a:rPr>
              <a:t>Школы- лицей № 16</a:t>
            </a:r>
          </a:p>
          <a:p>
            <a:pPr algn="ctr">
              <a:buFont typeface="Arial" charset="0"/>
              <a:buNone/>
            </a:pPr>
            <a:r>
              <a:rPr lang="ru-RU" b="1" smtClean="0">
                <a:latin typeface="Arial" charset="0"/>
              </a:rPr>
              <a:t>Тищенко Сергей</a:t>
            </a:r>
          </a:p>
        </p:txBody>
      </p:sp>
    </p:spTree>
  </p:cSld>
  <p:clrMapOvr>
    <a:masterClrMapping/>
  </p:clrMapOvr>
  <p:transition advClick="0" advTm="5766"/>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33794" name="Прямоугольник 1"/>
          <p:cNvSpPr>
            <a:spLocks noChangeArrowheads="1"/>
          </p:cNvSpPr>
          <p:nvPr/>
        </p:nvSpPr>
        <p:spPr bwMode="auto">
          <a:xfrm>
            <a:off x="142875" y="142875"/>
            <a:ext cx="3786188" cy="4770438"/>
          </a:xfrm>
          <a:prstGeom prst="rect">
            <a:avLst/>
          </a:prstGeom>
          <a:noFill/>
          <a:ln w="9525">
            <a:noFill/>
            <a:miter lim="800000"/>
            <a:headEnd/>
            <a:tailEnd/>
          </a:ln>
        </p:spPr>
        <p:txBody>
          <a:bodyPr>
            <a:spAutoFit/>
          </a:bodyPr>
          <a:lstStyle/>
          <a:p>
            <a:r>
              <a:rPr lang="en-US" sz="2400" b="1"/>
              <a:t>Carol singing is an essential part of Christmas. Usually children come around in the evening to the front doors and start singing carols and people who live in these houses give children candies, nuts, pies and so on, to thank them for carol singing. </a:t>
            </a:r>
          </a:p>
          <a:p>
            <a:endParaRPr lang="en-US" sz="2000" b="1"/>
          </a:p>
          <a:p>
            <a:endParaRPr lang="ru-RU" sz="2000" b="1"/>
          </a:p>
        </p:txBody>
      </p:sp>
      <p:sp>
        <p:nvSpPr>
          <p:cNvPr id="33795" name="Прямоугольник 2"/>
          <p:cNvSpPr>
            <a:spLocks noChangeArrowheads="1"/>
          </p:cNvSpPr>
          <p:nvPr/>
        </p:nvSpPr>
        <p:spPr bwMode="auto">
          <a:xfrm>
            <a:off x="214313" y="4286250"/>
            <a:ext cx="3786187" cy="2308225"/>
          </a:xfrm>
          <a:prstGeom prst="rect">
            <a:avLst/>
          </a:prstGeom>
          <a:noFill/>
          <a:ln w="9525">
            <a:noFill/>
            <a:miter lim="800000"/>
            <a:headEnd/>
            <a:tailEnd/>
          </a:ln>
        </p:spPr>
        <p:txBody>
          <a:bodyPr>
            <a:spAutoFit/>
          </a:bodyPr>
          <a:lstStyle/>
          <a:p>
            <a:r>
              <a:rPr lang="ru-RU"/>
              <a:t>Рождественское песнопение — важная часть Рождества. По традиции вечером дети подходят к входным дверям и начинают петь, люди, живущие в этих домах, чтобы отблагодарить их за пение, дарят детям леденцы, орехи, пироги и так далее.</a:t>
            </a:r>
          </a:p>
        </p:txBody>
      </p:sp>
      <p:pic>
        <p:nvPicPr>
          <p:cNvPr id="33796" name="Picture 2" descr="D:\ШКОЛА (работа)\Презентация Рождество (к открытому уроку)\christmas-music.jpg"/>
          <p:cNvPicPr>
            <a:picLocks noChangeAspect="1" noChangeArrowheads="1"/>
          </p:cNvPicPr>
          <p:nvPr/>
        </p:nvPicPr>
        <p:blipFill>
          <a:blip r:embed="rId3"/>
          <a:srcRect/>
          <a:stretch>
            <a:fillRect/>
          </a:stretch>
        </p:blipFill>
        <p:spPr bwMode="auto">
          <a:xfrm>
            <a:off x="4071938" y="142875"/>
            <a:ext cx="4838700" cy="3214688"/>
          </a:xfrm>
          <a:prstGeom prst="rect">
            <a:avLst/>
          </a:prstGeom>
          <a:noFill/>
          <a:ln w="9525">
            <a:noFill/>
            <a:miter lim="800000"/>
            <a:headEnd/>
            <a:tailEnd/>
          </a:ln>
        </p:spPr>
      </p:pic>
      <p:pic>
        <p:nvPicPr>
          <p:cNvPr id="33797" name="Picture 3" descr="D:\ШКОЛА (работа)\Презентация Рождество (к открытому уроку)\8170842e2a5a1803d07c322c2d47680a.jpg"/>
          <p:cNvPicPr>
            <a:picLocks noChangeAspect="1" noChangeArrowheads="1"/>
          </p:cNvPicPr>
          <p:nvPr/>
        </p:nvPicPr>
        <p:blipFill>
          <a:blip r:embed="rId4"/>
          <a:srcRect/>
          <a:stretch>
            <a:fillRect/>
          </a:stretch>
        </p:blipFill>
        <p:spPr bwMode="auto">
          <a:xfrm>
            <a:off x="4143375" y="3429000"/>
            <a:ext cx="4572000" cy="3297238"/>
          </a:xfrm>
          <a:prstGeom prst="rect">
            <a:avLst/>
          </a:prstGeom>
          <a:noFill/>
          <a:ln w="9525">
            <a:noFill/>
            <a:miter lim="800000"/>
            <a:headEnd/>
            <a:tailEnd/>
          </a:ln>
        </p:spPr>
      </p:pic>
    </p:spTree>
  </p:cSld>
  <p:clrMapOvr>
    <a:masterClrMapping/>
  </p:clrMapOvr>
  <p:transition advClick="0" advTm="5766"/>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2" name="Прямоугольник 1"/>
          <p:cNvSpPr/>
          <p:nvPr/>
        </p:nvSpPr>
        <p:spPr>
          <a:xfrm>
            <a:off x="214282" y="214290"/>
            <a:ext cx="8786874" cy="2554545"/>
          </a:xfrm>
          <a:prstGeom prst="rect">
            <a:avLst/>
          </a:prstGeom>
        </p:spPr>
        <p:txBody>
          <a:bodyPr numCol="2">
            <a:spAutoFit/>
          </a:bodyPr>
          <a:lstStyle/>
          <a:p>
            <a:pPr>
              <a:defRPr/>
            </a:pPr>
            <a:r>
              <a:rPr lang="ru-RU" sz="2000" b="1" dirty="0"/>
              <a:t>1.</a:t>
            </a:r>
            <a:r>
              <a:rPr lang="ru-RU" sz="2000" dirty="0"/>
              <a:t> </a:t>
            </a:r>
            <a:endParaRPr lang="ru-RU" sz="2000" b="1" dirty="0"/>
          </a:p>
          <a:p>
            <a:pPr>
              <a:defRPr/>
            </a:pPr>
            <a:r>
              <a:rPr lang="en-US" sz="2000" b="1" dirty="0"/>
              <a:t>Silent night, holy night.</a:t>
            </a:r>
          </a:p>
          <a:p>
            <a:pPr>
              <a:defRPr/>
            </a:pPr>
            <a:r>
              <a:rPr lang="en-US" sz="2000" b="1" dirty="0"/>
              <a:t>All is calm, all is bright.</a:t>
            </a:r>
          </a:p>
          <a:p>
            <a:pPr>
              <a:defRPr/>
            </a:pPr>
            <a:r>
              <a:rPr lang="en-US" sz="2000" b="1" dirty="0"/>
              <a:t>'Round yon virgin </a:t>
            </a:r>
            <a:endParaRPr lang="ru-RU" sz="2000" b="1" dirty="0"/>
          </a:p>
          <a:p>
            <a:pPr>
              <a:defRPr/>
            </a:pPr>
            <a:r>
              <a:rPr lang="en-US" sz="2000" b="1" dirty="0"/>
              <a:t>mother and child.</a:t>
            </a:r>
          </a:p>
          <a:p>
            <a:pPr>
              <a:defRPr/>
            </a:pPr>
            <a:r>
              <a:rPr lang="en-US" sz="2000" b="1" dirty="0"/>
              <a:t>Holy infant so tender and mild.</a:t>
            </a:r>
          </a:p>
          <a:p>
            <a:pPr>
              <a:defRPr/>
            </a:pPr>
            <a:r>
              <a:rPr lang="en-US" sz="2000" b="1" dirty="0"/>
              <a:t>Sleep in heavenly peace,</a:t>
            </a:r>
          </a:p>
          <a:p>
            <a:pPr>
              <a:defRPr/>
            </a:pPr>
            <a:r>
              <a:rPr lang="en-US" sz="2000" b="1" dirty="0"/>
              <a:t>Sleep in heavenly peace.</a:t>
            </a:r>
          </a:p>
          <a:p>
            <a:pPr>
              <a:defRPr/>
            </a:pPr>
            <a:r>
              <a:rPr lang="ru-RU" sz="2000" b="1" dirty="0"/>
              <a:t>2. </a:t>
            </a:r>
          </a:p>
          <a:p>
            <a:pPr>
              <a:defRPr/>
            </a:pPr>
            <a:r>
              <a:rPr lang="en-US" sz="2000" b="1" dirty="0"/>
              <a:t>Silent night, holy night.</a:t>
            </a:r>
          </a:p>
          <a:p>
            <a:pPr>
              <a:defRPr/>
            </a:pPr>
            <a:r>
              <a:rPr lang="en-US" sz="2000" b="1" dirty="0"/>
              <a:t>Shepherds quake at the sight.</a:t>
            </a:r>
          </a:p>
          <a:p>
            <a:pPr>
              <a:defRPr/>
            </a:pPr>
            <a:r>
              <a:rPr lang="en-US" sz="2000" b="1" dirty="0"/>
              <a:t>Glorious strains from Heaven afar</a:t>
            </a:r>
          </a:p>
          <a:p>
            <a:pPr>
              <a:defRPr/>
            </a:pPr>
            <a:r>
              <a:rPr lang="en-US" sz="2000" b="1" dirty="0"/>
              <a:t>Heavenly Hosts sing alleluia.</a:t>
            </a:r>
          </a:p>
          <a:p>
            <a:pPr>
              <a:defRPr/>
            </a:pPr>
            <a:r>
              <a:rPr lang="en-US" sz="2000" b="1" dirty="0"/>
              <a:t>Christ the </a:t>
            </a:r>
            <a:r>
              <a:rPr lang="en-US" sz="2000" b="1" dirty="0" err="1"/>
              <a:t>Saviour</a:t>
            </a:r>
            <a:r>
              <a:rPr lang="en-US" sz="2000" b="1" dirty="0"/>
              <a:t> is born,</a:t>
            </a:r>
          </a:p>
          <a:p>
            <a:pPr>
              <a:defRPr/>
            </a:pPr>
            <a:r>
              <a:rPr lang="en-US" sz="2000" b="1" dirty="0"/>
              <a:t>Christ the </a:t>
            </a:r>
            <a:r>
              <a:rPr lang="en-US" sz="2000" b="1" dirty="0" err="1"/>
              <a:t>Saviour</a:t>
            </a:r>
            <a:r>
              <a:rPr lang="en-US" sz="2000" b="1" dirty="0"/>
              <a:t> is born.</a:t>
            </a:r>
            <a:endParaRPr lang="ru-RU" sz="2000" b="1" dirty="0"/>
          </a:p>
        </p:txBody>
      </p:sp>
      <p:pic>
        <p:nvPicPr>
          <p:cNvPr id="34819"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42875" y="3071813"/>
            <a:ext cx="4232275" cy="3386137"/>
          </a:xfrm>
          <a:prstGeom prst="rect">
            <a:avLst/>
          </a:prstGeom>
          <a:noFill/>
          <a:ln w="9525">
            <a:noFill/>
            <a:miter lim="800000"/>
            <a:headEnd/>
            <a:tailEnd/>
          </a:ln>
        </p:spPr>
      </p:pic>
      <p:pic>
        <p:nvPicPr>
          <p:cNvPr id="34820"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549775" y="3071813"/>
            <a:ext cx="4437063" cy="3357562"/>
          </a:xfrm>
          <a:prstGeom prst="rect">
            <a:avLst/>
          </a:prstGeom>
          <a:noFill/>
          <a:ln w="9525">
            <a:noFill/>
            <a:miter lim="800000"/>
            <a:headEnd/>
            <a:tailEnd/>
          </a:ln>
        </p:spPr>
      </p:pic>
    </p:spTree>
  </p:cSld>
  <p:clrMapOvr>
    <a:masterClrMapping/>
  </p:clrMapOvr>
  <p:transition advClick="0" advTm="5766"/>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35842" name="Прямоугольник 1"/>
          <p:cNvSpPr>
            <a:spLocks noChangeArrowheads="1"/>
          </p:cNvSpPr>
          <p:nvPr/>
        </p:nvSpPr>
        <p:spPr bwMode="auto">
          <a:xfrm>
            <a:off x="0" y="142875"/>
            <a:ext cx="8929688" cy="708025"/>
          </a:xfrm>
          <a:prstGeom prst="rect">
            <a:avLst/>
          </a:prstGeom>
          <a:noFill/>
          <a:ln w="9525">
            <a:noFill/>
            <a:miter lim="800000"/>
            <a:headEnd/>
            <a:tailEnd/>
          </a:ln>
        </p:spPr>
        <p:txBody>
          <a:bodyPr>
            <a:spAutoFit/>
          </a:bodyPr>
          <a:lstStyle/>
          <a:p>
            <a:pPr algn="ctr"/>
            <a:r>
              <a:rPr lang="en-US" sz="2000" b="1"/>
              <a:t>A typical Christmas lunch includes turkey with cranberry sauce and plum pudding. </a:t>
            </a:r>
            <a:endParaRPr lang="ru-RU" sz="2000" b="1"/>
          </a:p>
        </p:txBody>
      </p:sp>
      <p:sp>
        <p:nvSpPr>
          <p:cNvPr id="35843" name="Прямоугольник 2"/>
          <p:cNvSpPr>
            <a:spLocks noChangeArrowheads="1"/>
          </p:cNvSpPr>
          <p:nvPr/>
        </p:nvSpPr>
        <p:spPr bwMode="auto">
          <a:xfrm>
            <a:off x="142875" y="5715000"/>
            <a:ext cx="8786813" cy="646113"/>
          </a:xfrm>
          <a:prstGeom prst="rect">
            <a:avLst/>
          </a:prstGeom>
          <a:noFill/>
          <a:ln w="9525">
            <a:noFill/>
            <a:miter lim="800000"/>
            <a:headEnd/>
            <a:tailEnd/>
          </a:ln>
        </p:spPr>
        <p:txBody>
          <a:bodyPr>
            <a:spAutoFit/>
          </a:bodyPr>
          <a:lstStyle/>
          <a:p>
            <a:r>
              <a:rPr lang="ru-RU"/>
              <a:t>Типичный рождественский обед включает в себя индейку с клюквенным соусом и сливовый пудинг.</a:t>
            </a:r>
          </a:p>
        </p:txBody>
      </p:sp>
      <p:pic>
        <p:nvPicPr>
          <p:cNvPr id="35844" name="Picture 2" descr="D:\ШКОЛА (работа)\Презентация Рождество (к открытому уроку)\thanksgivingdinner.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71500" y="1000125"/>
            <a:ext cx="3233738" cy="4429125"/>
          </a:xfrm>
          <a:prstGeom prst="rect">
            <a:avLst/>
          </a:prstGeom>
          <a:noFill/>
          <a:ln w="9525">
            <a:noFill/>
            <a:miter lim="800000"/>
            <a:headEnd/>
            <a:tailEnd/>
          </a:ln>
        </p:spPr>
      </p:pic>
      <p:pic>
        <p:nvPicPr>
          <p:cNvPr id="35845" name="Picture 4" descr="D:\ШКОЛА (работа)\Презентация Рождество (к открытому уроку)\1149119_f520.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143375" y="1000125"/>
            <a:ext cx="4848225" cy="4429125"/>
          </a:xfrm>
          <a:prstGeom prst="rect">
            <a:avLst/>
          </a:prstGeom>
          <a:noFill/>
          <a:ln w="9525">
            <a:noFill/>
            <a:miter lim="800000"/>
            <a:headEnd/>
            <a:tailEnd/>
          </a:ln>
        </p:spPr>
      </p:pic>
    </p:spTree>
  </p:cSld>
  <p:clrMapOvr>
    <a:masterClrMapping/>
  </p:clrMapOvr>
  <p:transition advClick="0" advTm="5766"/>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36866" name="Прямоугольник 1"/>
          <p:cNvSpPr>
            <a:spLocks noChangeArrowheads="1"/>
          </p:cNvSpPr>
          <p:nvPr/>
        </p:nvSpPr>
        <p:spPr bwMode="auto">
          <a:xfrm>
            <a:off x="142875" y="142875"/>
            <a:ext cx="9001125" cy="708025"/>
          </a:xfrm>
          <a:prstGeom prst="rect">
            <a:avLst/>
          </a:prstGeom>
          <a:noFill/>
          <a:ln w="9525">
            <a:noFill/>
            <a:miter lim="800000"/>
            <a:headEnd/>
            <a:tailEnd/>
          </a:ln>
        </p:spPr>
        <p:txBody>
          <a:bodyPr>
            <a:spAutoFit/>
          </a:bodyPr>
          <a:lstStyle/>
          <a:p>
            <a:pPr algn="ctr"/>
            <a:r>
              <a:rPr lang="en-US" sz="2000" b="1"/>
              <a:t>So, Christmas is a merry family holiday for all the people of Great Britain. Christmas comes but once a year.</a:t>
            </a:r>
            <a:endParaRPr lang="ru-RU" sz="2000" b="1"/>
          </a:p>
        </p:txBody>
      </p:sp>
      <p:sp>
        <p:nvSpPr>
          <p:cNvPr id="36867" name="Прямоугольник 2"/>
          <p:cNvSpPr>
            <a:spLocks noChangeArrowheads="1"/>
          </p:cNvSpPr>
          <p:nvPr/>
        </p:nvSpPr>
        <p:spPr bwMode="auto">
          <a:xfrm>
            <a:off x="0" y="6072188"/>
            <a:ext cx="9144000" cy="646112"/>
          </a:xfrm>
          <a:prstGeom prst="rect">
            <a:avLst/>
          </a:prstGeom>
          <a:noFill/>
          <a:ln w="9525">
            <a:noFill/>
            <a:miter lim="800000"/>
            <a:headEnd/>
            <a:tailEnd/>
          </a:ln>
        </p:spPr>
        <p:txBody>
          <a:bodyPr>
            <a:spAutoFit/>
          </a:bodyPr>
          <a:lstStyle/>
          <a:p>
            <a:pPr algn="ctr"/>
            <a:r>
              <a:rPr lang="ru-RU"/>
              <a:t>Итак, Рождество - это веселый семейный праздник для всех людей Великобритании. Рождество приходит только раз в году.</a:t>
            </a:r>
          </a:p>
        </p:txBody>
      </p:sp>
      <p:pic>
        <p:nvPicPr>
          <p:cNvPr id="36868" name="Picture 3" descr="D:\ШКОЛА (работа)\Презентация Рождество (к открытому уроку)\Обои рождество\b00g3xph_640_360.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214688" y="928688"/>
            <a:ext cx="3175000" cy="1785937"/>
          </a:xfrm>
          <a:prstGeom prst="rect">
            <a:avLst/>
          </a:prstGeom>
          <a:noFill/>
          <a:ln w="9525">
            <a:noFill/>
            <a:miter lim="800000"/>
            <a:headEnd/>
            <a:tailEnd/>
          </a:ln>
        </p:spPr>
      </p:pic>
      <p:pic>
        <p:nvPicPr>
          <p:cNvPr id="36869" name="Picture 4" descr="D:\ШКОЛА (работа)\Презентация Рождество (к открытому уроку)\Обои рождество\0_24b66_51aedf98_XL.jpe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42875" y="857250"/>
            <a:ext cx="2857500" cy="2143125"/>
          </a:xfrm>
          <a:prstGeom prst="rect">
            <a:avLst/>
          </a:prstGeom>
          <a:noFill/>
          <a:ln w="9525">
            <a:noFill/>
            <a:miter lim="800000"/>
            <a:headEnd/>
            <a:tailEnd/>
          </a:ln>
        </p:spPr>
      </p:pic>
      <p:pic>
        <p:nvPicPr>
          <p:cNvPr id="36870" name="Picture 5" descr="D:\ШКОЛА (работа)\Презентация Рождество (к открытому уроку)\Обои рождество\143433407.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14313" y="3929063"/>
            <a:ext cx="2762250" cy="2071687"/>
          </a:xfrm>
          <a:prstGeom prst="rect">
            <a:avLst/>
          </a:prstGeom>
          <a:noFill/>
          <a:ln w="9525">
            <a:noFill/>
            <a:miter lim="800000"/>
            <a:headEnd/>
            <a:tailEnd/>
          </a:ln>
        </p:spPr>
      </p:pic>
      <p:pic>
        <p:nvPicPr>
          <p:cNvPr id="36871" name="Picture 6" descr="D:\ШКОЛА (работа)\Презентация Рождество (к открытому уроку)\Обои рождество\Thanksgiving Libertarian.be.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3500438" y="4000500"/>
            <a:ext cx="2286000" cy="1989138"/>
          </a:xfrm>
          <a:prstGeom prst="rect">
            <a:avLst/>
          </a:prstGeom>
          <a:noFill/>
          <a:ln w="9525">
            <a:noFill/>
            <a:miter lim="800000"/>
            <a:headEnd/>
            <a:tailEnd/>
          </a:ln>
        </p:spPr>
      </p:pic>
      <p:pic>
        <p:nvPicPr>
          <p:cNvPr id="36872" name="Picture 7" descr="D:\ШКОЛА (работа)\Презентация Рождество (к открытому уроку)\Обои рождество\76.jp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1785938" y="2357438"/>
            <a:ext cx="2452687" cy="2025650"/>
          </a:xfrm>
          <a:prstGeom prst="rect">
            <a:avLst/>
          </a:prstGeom>
          <a:noFill/>
          <a:ln w="9525">
            <a:noFill/>
            <a:miter lim="800000"/>
            <a:headEnd/>
            <a:tailEnd/>
          </a:ln>
        </p:spPr>
      </p:pic>
      <p:pic>
        <p:nvPicPr>
          <p:cNvPr id="36873" name="Picture 8" descr="D:\ШКОЛА (работа)\Презентация Рождество (к открытому уроку)\0_1a9e_ae0a86d6_XL.jpeg"/>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4714875" y="2357438"/>
            <a:ext cx="2381250" cy="1785937"/>
          </a:xfrm>
          <a:prstGeom prst="rect">
            <a:avLst/>
          </a:prstGeom>
          <a:noFill/>
          <a:ln w="9525">
            <a:noFill/>
            <a:miter lim="800000"/>
            <a:headEnd/>
            <a:tailEnd/>
          </a:ln>
        </p:spPr>
      </p:pic>
      <p:pic>
        <p:nvPicPr>
          <p:cNvPr id="36874" name="Picture 10" descr="D:\ШКОЛА (работа)\Презентация Рождество (к открытому уроку)\Обои рождество\ny_400-1280x960.jpg"/>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6572250" y="1000125"/>
            <a:ext cx="2417763" cy="1785938"/>
          </a:xfrm>
          <a:prstGeom prst="rect">
            <a:avLst/>
          </a:prstGeom>
          <a:noFill/>
          <a:ln w="9525">
            <a:noFill/>
            <a:miter lim="800000"/>
            <a:headEnd/>
            <a:tailEnd/>
          </a:ln>
        </p:spPr>
      </p:pic>
      <p:pic>
        <p:nvPicPr>
          <p:cNvPr id="36875" name="Picture 11"/>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6143625" y="3786188"/>
            <a:ext cx="2857500" cy="2143125"/>
          </a:xfrm>
          <a:prstGeom prst="rect">
            <a:avLst/>
          </a:prstGeom>
          <a:noFill/>
          <a:ln w="9525">
            <a:noFill/>
            <a:miter lim="800000"/>
            <a:headEnd/>
            <a:tailEnd/>
          </a:ln>
        </p:spPr>
      </p:pic>
    </p:spTree>
  </p:cSld>
  <p:clrMapOvr>
    <a:masterClrMapping/>
  </p:clrMapOvr>
  <p:transition advClick="0" advTm="5766"/>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0">
          <a:blip r:embed="rId3"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3357563" y="142875"/>
            <a:ext cx="5329237" cy="2286000"/>
          </a:xfrm>
        </p:spPr>
        <p:txBody>
          <a:bodyPr>
            <a:noAutofit/>
          </a:bodyPr>
          <a:lstStyle/>
          <a:p>
            <a:pPr fontAlgn="auto">
              <a:spcAft>
                <a:spcPts val="0"/>
              </a:spcAft>
              <a:defRPr/>
            </a:pPr>
            <a:r>
              <a:rPr lang="en-US" sz="7200" dirty="0" smtClean="0">
                <a:solidFill>
                  <a:srgbClr val="FFFF00"/>
                </a:solidFill>
              </a:rPr>
              <a:t>Merry Christmas!</a:t>
            </a:r>
            <a:endParaRPr lang="ru-RU" sz="7200" dirty="0">
              <a:solidFill>
                <a:srgbClr val="FFFF00"/>
              </a:solidFill>
            </a:endParaRPr>
          </a:p>
        </p:txBody>
      </p:sp>
      <p:pic>
        <p:nvPicPr>
          <p:cNvPr id="4" name="myzuka.ru_12._Gilbert_O_Sullivan_-_The_Christmas_Hollyday_Collection_-_Christmas_song.mp3">
            <a:hlinkClick r:id="" action="ppaction://media"/>
          </p:cNvPr>
          <p:cNvPicPr>
            <a:picLocks noRot="1" noChangeAspect="1"/>
          </p:cNvPicPr>
          <p:nvPr>
            <a:audioFile r:link="rId1"/>
          </p:nvPr>
        </p:nvPicPr>
        <p:blipFill>
          <a:blip r:embed="rId4"/>
          <a:srcRect/>
          <a:stretch>
            <a:fillRect/>
          </a:stretch>
        </p:blipFill>
        <p:spPr bwMode="auto">
          <a:xfrm>
            <a:off x="4419600" y="3276600"/>
            <a:ext cx="304800" cy="304800"/>
          </a:xfrm>
          <a:prstGeom prst="rect">
            <a:avLst/>
          </a:prstGeom>
          <a:noFill/>
          <a:ln w="9525">
            <a:noFill/>
            <a:miter lim="800000"/>
            <a:headEnd/>
            <a:tailEnd/>
          </a:ln>
        </p:spPr>
      </p:pic>
    </p:spTree>
  </p:cSld>
  <p:clrMapOvr>
    <a:masterClrMapping/>
  </p:clrMapOvr>
  <p:transition advClick="0" advTm="5766"/>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4"/>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357188" y="142875"/>
            <a:ext cx="4329112" cy="512763"/>
          </a:xfrm>
        </p:spPr>
        <p:txBody>
          <a:bodyPr>
            <a:normAutofit fontScale="90000"/>
          </a:bodyPr>
          <a:lstStyle/>
          <a:p>
            <a:pPr fontAlgn="auto">
              <a:spcAft>
                <a:spcPts val="0"/>
              </a:spcAft>
              <a:defRPr/>
            </a:pPr>
            <a:r>
              <a:rPr lang="en-US" sz="3200" dirty="0" smtClean="0">
                <a:solidFill>
                  <a:schemeClr val="tx2">
                    <a:lumMod val="75000"/>
                  </a:schemeClr>
                </a:solidFill>
              </a:rPr>
              <a:t>Active vocabulary:</a:t>
            </a:r>
            <a:endParaRPr lang="ru-RU" sz="3200" dirty="0">
              <a:solidFill>
                <a:schemeClr val="tx2">
                  <a:lumMod val="75000"/>
                </a:schemeClr>
              </a:solidFill>
            </a:endParaRPr>
          </a:p>
        </p:txBody>
      </p:sp>
      <p:pic>
        <p:nvPicPr>
          <p:cNvPr id="16387" name="Содержимое 5" descr="christmas_card_by_nighty.jpg"/>
          <p:cNvPicPr>
            <a:picLocks noGrp="1" noChangeAspect="1"/>
          </p:cNvPicPr>
          <p:nvPr>
            <p:ph idx="1"/>
          </p:nvPr>
        </p:nvPicPr>
        <p:blipFill>
          <a:blip r:embed="rId3" cstate="email">
            <a:extLst>
              <a:ext uri="{28A0092B-C50C-407E-A947-70E740481C1C}">
                <a14:useLocalDpi xmlns:a14="http://schemas.microsoft.com/office/drawing/2010/main"/>
              </a:ext>
            </a:extLst>
          </a:blip>
          <a:srcRect/>
          <a:stretch>
            <a:fillRect/>
          </a:stretch>
        </p:blipFill>
        <p:spPr bwMode="auto">
          <a:xfrm>
            <a:off x="5000625" y="500063"/>
            <a:ext cx="3898900" cy="5853112"/>
          </a:xfrm>
        </p:spPr>
      </p:pic>
      <p:sp>
        <p:nvSpPr>
          <p:cNvPr id="16388" name="Текст 4"/>
          <p:cNvSpPr>
            <a:spLocks noGrp="1"/>
          </p:cNvSpPr>
          <p:nvPr>
            <p:ph type="body" sz="half" idx="2"/>
          </p:nvPr>
        </p:nvSpPr>
        <p:spPr bwMode="auto">
          <a:xfrm>
            <a:off x="285750" y="642938"/>
            <a:ext cx="4500563" cy="5857875"/>
          </a:xfrm>
        </p:spPr>
        <p:txBody>
          <a:bodyPr wrap="square" numCol="1" anchor="t" anchorCtr="0" compatLnSpc="1">
            <a:prstTxWarp prst="textNoShape">
              <a:avLst/>
            </a:prstTxWarp>
          </a:bodyPr>
          <a:lstStyle/>
          <a:p>
            <a:r>
              <a:rPr lang="en-US" sz="1600" b="1" smtClean="0">
                <a:latin typeface="Arial" charset="0"/>
                <a:cs typeface="Arial" charset="0"/>
              </a:rPr>
              <a:t>relative — </a:t>
            </a:r>
            <a:r>
              <a:rPr lang="ru-RU" sz="1600" smtClean="0">
                <a:latin typeface="Arial" charset="0"/>
                <a:cs typeface="Arial" charset="0"/>
              </a:rPr>
              <a:t>родственник; родственница</a:t>
            </a:r>
            <a:r>
              <a:rPr lang="en-US" sz="1600" smtClean="0">
                <a:latin typeface="Arial" charset="0"/>
                <a:cs typeface="Arial" charset="0"/>
              </a:rPr>
              <a:t> </a:t>
            </a:r>
          </a:p>
          <a:p>
            <a:r>
              <a:rPr lang="en-US" sz="1600" b="1" smtClean="0">
                <a:latin typeface="Arial" charset="0"/>
                <a:cs typeface="Arial" charset="0"/>
              </a:rPr>
              <a:t>merry</a:t>
            </a:r>
            <a:r>
              <a:rPr lang="en-US" sz="1600" smtClean="0">
                <a:latin typeface="Arial" charset="0"/>
                <a:cs typeface="Arial" charset="0"/>
              </a:rPr>
              <a:t> – </a:t>
            </a:r>
            <a:r>
              <a:rPr lang="ru-RU" sz="1600" smtClean="0">
                <a:latin typeface="Arial" charset="0"/>
                <a:cs typeface="Arial" charset="0"/>
              </a:rPr>
              <a:t>счастливый, весёлый</a:t>
            </a:r>
            <a:endParaRPr lang="en-US" sz="1600" smtClean="0">
              <a:latin typeface="Arial" charset="0"/>
              <a:cs typeface="Arial" charset="0"/>
            </a:endParaRPr>
          </a:p>
          <a:p>
            <a:r>
              <a:rPr lang="ru-RU" sz="1600" b="1" smtClean="0">
                <a:latin typeface="Arial" charset="0"/>
                <a:cs typeface="Arial" charset="0"/>
              </a:rPr>
              <a:t>department store</a:t>
            </a:r>
            <a:r>
              <a:rPr lang="ru-RU" sz="1600" smtClean="0">
                <a:latin typeface="Arial" charset="0"/>
                <a:cs typeface="Arial" charset="0"/>
              </a:rPr>
              <a:t> —универсальный</a:t>
            </a:r>
            <a:r>
              <a:rPr lang="en-US" sz="1600" smtClean="0">
                <a:latin typeface="Arial" charset="0"/>
                <a:cs typeface="Arial" charset="0"/>
              </a:rPr>
              <a:t> </a:t>
            </a:r>
            <a:r>
              <a:rPr lang="ru-RU" sz="1600" smtClean="0">
                <a:latin typeface="Arial" charset="0"/>
                <a:cs typeface="Arial" charset="0"/>
              </a:rPr>
              <a:t>магазин</a:t>
            </a:r>
          </a:p>
          <a:p>
            <a:r>
              <a:rPr lang="ru-RU" sz="1600" b="1" smtClean="0">
                <a:latin typeface="Arial" charset="0"/>
                <a:cs typeface="Arial" charset="0"/>
              </a:rPr>
              <a:t>to choose </a:t>
            </a:r>
            <a:r>
              <a:rPr lang="ru-RU" sz="1600" smtClean="0">
                <a:latin typeface="Arial" charset="0"/>
                <a:cs typeface="Arial" charset="0"/>
              </a:rPr>
              <a:t>— выбирать, избирать</a:t>
            </a:r>
            <a:r>
              <a:rPr lang="en-US" sz="1600" smtClean="0">
                <a:latin typeface="Arial" charset="0"/>
                <a:cs typeface="Arial" charset="0"/>
              </a:rPr>
              <a:t> </a:t>
            </a:r>
          </a:p>
          <a:p>
            <a:r>
              <a:rPr lang="en-US" sz="1600" b="1" smtClean="0">
                <a:latin typeface="Arial" charset="0"/>
                <a:cs typeface="Arial" charset="0"/>
              </a:rPr>
              <a:t>Christmas tree </a:t>
            </a:r>
            <a:r>
              <a:rPr lang="en-US" sz="1600" smtClean="0">
                <a:latin typeface="Arial" charset="0"/>
                <a:cs typeface="Arial" charset="0"/>
              </a:rPr>
              <a:t>— </a:t>
            </a:r>
            <a:r>
              <a:rPr lang="ru-RU" sz="1600" smtClean="0">
                <a:latin typeface="Arial" charset="0"/>
                <a:cs typeface="Arial" charset="0"/>
              </a:rPr>
              <a:t>рождественская елка</a:t>
            </a:r>
            <a:r>
              <a:rPr lang="en-US" sz="1600" smtClean="0">
                <a:latin typeface="Arial" charset="0"/>
                <a:cs typeface="Arial" charset="0"/>
              </a:rPr>
              <a:t> </a:t>
            </a:r>
          </a:p>
          <a:p>
            <a:r>
              <a:rPr lang="ru-RU" sz="1600" b="1" smtClean="0">
                <a:latin typeface="Arial" charset="0"/>
                <a:cs typeface="Arial" charset="0"/>
              </a:rPr>
              <a:t>nut</a:t>
            </a:r>
            <a:r>
              <a:rPr lang="ru-RU" sz="1600" smtClean="0">
                <a:latin typeface="Arial" charset="0"/>
                <a:cs typeface="Arial" charset="0"/>
              </a:rPr>
              <a:t> — орех</a:t>
            </a:r>
          </a:p>
          <a:p>
            <a:r>
              <a:rPr lang="ru-RU" sz="1600" b="1" smtClean="0">
                <a:latin typeface="Arial" charset="0"/>
                <a:cs typeface="Arial" charset="0"/>
              </a:rPr>
              <a:t>candy </a:t>
            </a:r>
            <a:r>
              <a:rPr lang="ru-RU" sz="1600" smtClean="0">
                <a:latin typeface="Arial" charset="0"/>
                <a:cs typeface="Arial" charset="0"/>
              </a:rPr>
              <a:t>— леденец; </a:t>
            </a:r>
            <a:r>
              <a:rPr lang="ru-RU" sz="1600" i="1" smtClean="0">
                <a:latin typeface="Arial" charset="0"/>
                <a:cs typeface="Arial" charset="0"/>
              </a:rPr>
              <a:t>амер.</a:t>
            </a:r>
            <a:r>
              <a:rPr lang="ru-RU" sz="1600" smtClean="0">
                <a:latin typeface="Arial" charset="0"/>
                <a:cs typeface="Arial" charset="0"/>
              </a:rPr>
              <a:t> конфета; сладости</a:t>
            </a:r>
            <a:r>
              <a:rPr lang="en-US" sz="1600" smtClean="0">
                <a:latin typeface="Arial" charset="0"/>
                <a:cs typeface="Arial" charset="0"/>
              </a:rPr>
              <a:t> </a:t>
            </a:r>
          </a:p>
          <a:p>
            <a:r>
              <a:rPr lang="en-US" sz="1600" b="1" smtClean="0">
                <a:latin typeface="Arial" charset="0"/>
                <a:cs typeface="Arial" charset="0"/>
              </a:rPr>
              <a:t>frost </a:t>
            </a:r>
            <a:r>
              <a:rPr lang="en-US" sz="1600" smtClean="0">
                <a:latin typeface="Arial" charset="0"/>
                <a:cs typeface="Arial" charset="0"/>
              </a:rPr>
              <a:t>— </a:t>
            </a:r>
            <a:r>
              <a:rPr lang="ru-RU" sz="1600" smtClean="0">
                <a:latin typeface="Arial" charset="0"/>
                <a:cs typeface="Arial" charset="0"/>
              </a:rPr>
              <a:t>мороз; иней</a:t>
            </a:r>
          </a:p>
          <a:p>
            <a:r>
              <a:rPr lang="en-US" sz="1600" b="1" smtClean="0">
                <a:latin typeface="Arial" charset="0"/>
                <a:cs typeface="Arial" charset="0"/>
              </a:rPr>
              <a:t>to scatter </a:t>
            </a:r>
            <a:r>
              <a:rPr lang="en-US" sz="1600" smtClean="0">
                <a:latin typeface="Arial" charset="0"/>
                <a:cs typeface="Arial" charset="0"/>
              </a:rPr>
              <a:t>— </a:t>
            </a:r>
            <a:r>
              <a:rPr lang="ru-RU" sz="1600" smtClean="0">
                <a:latin typeface="Arial" charset="0"/>
                <a:cs typeface="Arial" charset="0"/>
              </a:rPr>
              <a:t>разбрасывать, раскидывать; </a:t>
            </a:r>
          </a:p>
          <a:p>
            <a:r>
              <a:rPr lang="en-US" sz="1600" b="1" smtClean="0">
                <a:latin typeface="Arial" charset="0"/>
                <a:cs typeface="Arial" charset="0"/>
              </a:rPr>
              <a:t>branch</a:t>
            </a:r>
            <a:r>
              <a:rPr lang="en-US" sz="1600" smtClean="0">
                <a:latin typeface="Arial" charset="0"/>
                <a:cs typeface="Arial" charset="0"/>
              </a:rPr>
              <a:t> — </a:t>
            </a:r>
            <a:r>
              <a:rPr lang="ru-RU" sz="1600" smtClean="0">
                <a:latin typeface="Arial" charset="0"/>
                <a:cs typeface="Arial" charset="0"/>
              </a:rPr>
              <a:t>ветка</a:t>
            </a:r>
            <a:r>
              <a:rPr lang="en-US" sz="1600" smtClean="0">
                <a:latin typeface="Arial" charset="0"/>
                <a:cs typeface="Arial" charset="0"/>
              </a:rPr>
              <a:t> </a:t>
            </a:r>
          </a:p>
          <a:p>
            <a:r>
              <a:rPr lang="en-US" sz="1600" b="1" smtClean="0">
                <a:latin typeface="Arial" charset="0"/>
                <a:cs typeface="Arial" charset="0"/>
              </a:rPr>
              <a:t>stable </a:t>
            </a:r>
            <a:r>
              <a:rPr lang="en-US" sz="1600" smtClean="0">
                <a:latin typeface="Arial" charset="0"/>
                <a:cs typeface="Arial" charset="0"/>
              </a:rPr>
              <a:t>— </a:t>
            </a:r>
            <a:r>
              <a:rPr lang="ru-RU" sz="1600" smtClean="0">
                <a:latin typeface="Arial" charset="0"/>
                <a:cs typeface="Arial" charset="0"/>
              </a:rPr>
              <a:t>конюшня</a:t>
            </a:r>
            <a:r>
              <a:rPr lang="en-US" sz="1600" smtClean="0">
                <a:latin typeface="Arial" charset="0"/>
                <a:cs typeface="Arial" charset="0"/>
              </a:rPr>
              <a:t> </a:t>
            </a:r>
          </a:p>
          <a:p>
            <a:r>
              <a:rPr lang="ru-RU" sz="1600" b="1" smtClean="0">
                <a:latin typeface="Arial" charset="0"/>
                <a:cs typeface="Arial" charset="0"/>
              </a:rPr>
              <a:t>eve </a:t>
            </a:r>
            <a:r>
              <a:rPr lang="ru-RU" sz="1600" smtClean="0">
                <a:latin typeface="Arial" charset="0"/>
                <a:cs typeface="Arial" charset="0"/>
              </a:rPr>
              <a:t>— канун, преддверие</a:t>
            </a:r>
          </a:p>
          <a:p>
            <a:r>
              <a:rPr lang="ru-RU" sz="1600" b="1" smtClean="0">
                <a:latin typeface="Arial" charset="0"/>
                <a:cs typeface="Arial" charset="0"/>
              </a:rPr>
              <a:t>to behave </a:t>
            </a:r>
            <a:r>
              <a:rPr lang="ru-RU" sz="1600" smtClean="0">
                <a:latin typeface="Arial" charset="0"/>
                <a:cs typeface="Arial" charset="0"/>
              </a:rPr>
              <a:t>— вести себя, поступать, </a:t>
            </a:r>
          </a:p>
          <a:p>
            <a:r>
              <a:rPr lang="ru-RU" sz="1600" b="1" smtClean="0">
                <a:latin typeface="Arial" charset="0"/>
                <a:cs typeface="Arial" charset="0"/>
              </a:rPr>
              <a:t>punishment</a:t>
            </a:r>
            <a:r>
              <a:rPr lang="ru-RU" sz="1600" smtClean="0">
                <a:latin typeface="Arial" charset="0"/>
                <a:cs typeface="Arial" charset="0"/>
              </a:rPr>
              <a:t> — кара, наказание</a:t>
            </a:r>
            <a:r>
              <a:rPr lang="en-US" sz="1600" smtClean="0">
                <a:latin typeface="Arial" charset="0"/>
                <a:cs typeface="Arial" charset="0"/>
              </a:rPr>
              <a:t> </a:t>
            </a:r>
          </a:p>
          <a:p>
            <a:r>
              <a:rPr lang="en-US" sz="1600" b="1" smtClean="0">
                <a:latin typeface="Arial" charset="0"/>
                <a:cs typeface="Arial" charset="0"/>
              </a:rPr>
              <a:t>pie </a:t>
            </a:r>
            <a:r>
              <a:rPr lang="en-US" sz="1600" smtClean="0">
                <a:latin typeface="Arial" charset="0"/>
                <a:cs typeface="Arial" charset="0"/>
              </a:rPr>
              <a:t>— </a:t>
            </a:r>
            <a:r>
              <a:rPr lang="ru-RU" sz="1600" smtClean="0">
                <a:latin typeface="Arial" charset="0"/>
                <a:cs typeface="Arial" charset="0"/>
              </a:rPr>
              <a:t>пирог</a:t>
            </a:r>
          </a:p>
          <a:p>
            <a:r>
              <a:rPr lang="en-US" sz="1600" b="1" smtClean="0">
                <a:latin typeface="Arial" charset="0"/>
                <a:cs typeface="Arial" charset="0"/>
              </a:rPr>
              <a:t>turkey </a:t>
            </a:r>
            <a:r>
              <a:rPr lang="en-US" sz="1600" smtClean="0">
                <a:latin typeface="Arial" charset="0"/>
                <a:cs typeface="Arial" charset="0"/>
              </a:rPr>
              <a:t>—</a:t>
            </a:r>
            <a:r>
              <a:rPr lang="ru-RU" sz="1600" smtClean="0">
                <a:latin typeface="Arial" charset="0"/>
                <a:cs typeface="Arial" charset="0"/>
              </a:rPr>
              <a:t>индейка</a:t>
            </a:r>
          </a:p>
          <a:p>
            <a:r>
              <a:rPr lang="en-US" sz="1600" b="1" smtClean="0">
                <a:latin typeface="Arial" charset="0"/>
                <a:cs typeface="Arial" charset="0"/>
              </a:rPr>
              <a:t>cranberry sauce </a:t>
            </a:r>
            <a:r>
              <a:rPr lang="en-US" sz="1600" smtClean="0">
                <a:latin typeface="Arial" charset="0"/>
                <a:cs typeface="Arial" charset="0"/>
              </a:rPr>
              <a:t>— </a:t>
            </a:r>
            <a:r>
              <a:rPr lang="ru-RU" sz="1600" smtClean="0">
                <a:latin typeface="Arial" charset="0"/>
                <a:cs typeface="Arial" charset="0"/>
              </a:rPr>
              <a:t>соус из клюквы</a:t>
            </a:r>
          </a:p>
          <a:p>
            <a:r>
              <a:rPr lang="en-US" sz="1600" b="1" smtClean="0">
                <a:latin typeface="Arial" charset="0"/>
                <a:cs typeface="Arial" charset="0"/>
              </a:rPr>
              <a:t>plum pudding </a:t>
            </a:r>
            <a:r>
              <a:rPr lang="en-US" sz="1600" smtClean="0">
                <a:latin typeface="Arial" charset="0"/>
                <a:cs typeface="Arial" charset="0"/>
              </a:rPr>
              <a:t>— </a:t>
            </a:r>
            <a:r>
              <a:rPr lang="ru-RU" sz="1600" smtClean="0">
                <a:latin typeface="Arial" charset="0"/>
                <a:cs typeface="Arial" charset="0"/>
              </a:rPr>
              <a:t>сливовый пудинг</a:t>
            </a:r>
            <a:r>
              <a:rPr lang="en-US" sz="1600" smtClean="0">
                <a:latin typeface="Arial" charset="0"/>
                <a:cs typeface="Arial" charset="0"/>
              </a:rPr>
              <a:t> </a:t>
            </a:r>
          </a:p>
          <a:p>
            <a:r>
              <a:rPr lang="ru-RU" sz="1600" b="1" smtClean="0">
                <a:latin typeface="Arial" charset="0"/>
                <a:cs typeface="Arial" charset="0"/>
              </a:rPr>
              <a:t>Christmas comes but once a year </a:t>
            </a:r>
            <a:r>
              <a:rPr lang="ru-RU" sz="1600" smtClean="0">
                <a:latin typeface="Arial" charset="0"/>
                <a:cs typeface="Arial" charset="0"/>
              </a:rPr>
              <a:t>— </a:t>
            </a:r>
            <a:r>
              <a:rPr lang="en-US" sz="1600" smtClean="0">
                <a:latin typeface="Arial" charset="0"/>
                <a:cs typeface="Arial" charset="0"/>
              </a:rPr>
              <a:t>(</a:t>
            </a:r>
            <a:r>
              <a:rPr lang="ru-RU" sz="1600" i="1" smtClean="0">
                <a:latin typeface="Arial" charset="0"/>
                <a:cs typeface="Arial" charset="0"/>
              </a:rPr>
              <a:t>посл.</a:t>
            </a:r>
            <a:r>
              <a:rPr lang="en-US" sz="1600" i="1" smtClean="0">
                <a:latin typeface="Arial" charset="0"/>
                <a:cs typeface="Arial" charset="0"/>
              </a:rPr>
              <a:t>)</a:t>
            </a:r>
            <a:r>
              <a:rPr lang="ru-RU" sz="1600" smtClean="0">
                <a:latin typeface="Arial" charset="0"/>
                <a:cs typeface="Arial" charset="0"/>
              </a:rPr>
              <a:t> Рождество приходит только раз в году</a:t>
            </a:r>
          </a:p>
        </p:txBody>
      </p:sp>
      <p:sp>
        <p:nvSpPr>
          <p:cNvPr id="7" name="Управляющая кнопка: далее 6">
            <a:hlinkClick r:id="" action="ppaction://hlinkshowjump?jump=nextslide" highlightClick="1"/>
          </p:cNvPr>
          <p:cNvSpPr/>
          <p:nvPr/>
        </p:nvSpPr>
        <p:spPr>
          <a:xfrm>
            <a:off x="8501063" y="6286500"/>
            <a:ext cx="500062" cy="428625"/>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14" name="Содержимое 13"/>
          <p:cNvSpPr>
            <a:spLocks noGrp="1"/>
          </p:cNvSpPr>
          <p:nvPr>
            <p:ph sz="half" idx="4294967295"/>
          </p:nvPr>
        </p:nvSpPr>
        <p:spPr>
          <a:xfrm>
            <a:off x="4857750" y="3286125"/>
            <a:ext cx="3929063" cy="2214563"/>
          </a:xfrm>
        </p:spPr>
        <p:txBody>
          <a:bodyPr>
            <a:normAutofit fontScale="77500" lnSpcReduction="20000"/>
          </a:bodyPr>
          <a:lstStyle/>
          <a:p>
            <a:pPr fontAlgn="auto">
              <a:spcAft>
                <a:spcPts val="0"/>
              </a:spcAft>
              <a:buFont typeface="Arial" pitchFamily="34" charset="0"/>
              <a:buChar char="•"/>
              <a:defRPr/>
            </a:pPr>
            <a:r>
              <a:rPr lang="ru-RU" sz="3100" dirty="0" smtClean="0">
                <a:solidFill>
                  <a:schemeClr val="tx1">
                    <a:lumMod val="95000"/>
                    <a:lumOff val="5000"/>
                  </a:schemeClr>
                </a:solidFill>
                <a:latin typeface="Arial" pitchFamily="34" charset="0"/>
                <a:cs typeface="Arial" pitchFamily="34" charset="0"/>
              </a:rPr>
              <a:t>25 декабря, Рождество, вероятно является самым популярным праздником в Великобритании. Это — семейный праздник. </a:t>
            </a:r>
          </a:p>
          <a:p>
            <a:pPr fontAlgn="auto">
              <a:spcAft>
                <a:spcPts val="0"/>
              </a:spcAft>
              <a:buFont typeface="Arial" pitchFamily="34" charset="0"/>
              <a:buChar char="•"/>
              <a:defRPr/>
            </a:pPr>
            <a:endParaRPr lang="ru-RU" dirty="0">
              <a:latin typeface="Arial" pitchFamily="34" charset="0"/>
              <a:cs typeface="Arial" pitchFamily="34" charset="0"/>
            </a:endParaRPr>
          </a:p>
        </p:txBody>
      </p:sp>
      <p:sp>
        <p:nvSpPr>
          <p:cNvPr id="17411" name="Прямоугольник 14"/>
          <p:cNvSpPr>
            <a:spLocks noChangeArrowheads="1"/>
          </p:cNvSpPr>
          <p:nvPr/>
        </p:nvSpPr>
        <p:spPr bwMode="auto">
          <a:xfrm>
            <a:off x="4929188" y="500063"/>
            <a:ext cx="3857625" cy="2308225"/>
          </a:xfrm>
          <a:prstGeom prst="rect">
            <a:avLst/>
          </a:prstGeom>
          <a:noFill/>
          <a:ln w="9525">
            <a:noFill/>
            <a:miter lim="800000"/>
            <a:headEnd/>
            <a:tailEnd/>
          </a:ln>
        </p:spPr>
        <p:txBody>
          <a:bodyPr>
            <a:spAutoFit/>
          </a:bodyPr>
          <a:lstStyle/>
          <a:p>
            <a:r>
              <a:rPr lang="en-US" sz="2400" b="1">
                <a:cs typeface="Arial" charset="0"/>
              </a:rPr>
              <a:t>Christmas Day, December 25, is probably the most popular holiday in Great Britain. It is a family holiday. </a:t>
            </a:r>
            <a:endParaRPr lang="ru-RU" sz="2400" b="1">
              <a:cs typeface="Arial" charset="0"/>
            </a:endParaRPr>
          </a:p>
        </p:txBody>
      </p:sp>
      <p:pic>
        <p:nvPicPr>
          <p:cNvPr id="17412" name="Picture 3" descr="D:\ШКОЛА (работа)\Презентация Рождество (к открытому уроку)\Обои рождество\rozdestvo2.jpg"/>
          <p:cNvPicPr>
            <a:picLocks noChangeAspect="1" noChangeArrowheads="1"/>
          </p:cNvPicPr>
          <p:nvPr/>
        </p:nvPicPr>
        <p:blipFill>
          <a:blip r:embed="rId3"/>
          <a:srcRect/>
          <a:stretch>
            <a:fillRect/>
          </a:stretch>
        </p:blipFill>
        <p:spPr bwMode="auto">
          <a:xfrm>
            <a:off x="642938" y="357188"/>
            <a:ext cx="3810000" cy="6019800"/>
          </a:xfrm>
          <a:prstGeom prst="rect">
            <a:avLst/>
          </a:prstGeom>
          <a:noFill/>
          <a:ln w="9525">
            <a:noFill/>
            <a:miter lim="800000"/>
            <a:headEnd/>
            <a:tailEnd/>
          </a:ln>
        </p:spPr>
      </p:pic>
    </p:spTree>
  </p:cSld>
  <p:clrMapOvr>
    <a:masterClrMapping/>
  </p:clrMapOvr>
  <p:transition advClick="0" advTm="5766"/>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18434" name="Прямоугольник 1"/>
          <p:cNvSpPr>
            <a:spLocks noChangeArrowheads="1"/>
          </p:cNvSpPr>
          <p:nvPr/>
        </p:nvSpPr>
        <p:spPr bwMode="auto">
          <a:xfrm>
            <a:off x="214313" y="142875"/>
            <a:ext cx="8786812" cy="1200150"/>
          </a:xfrm>
          <a:prstGeom prst="rect">
            <a:avLst/>
          </a:prstGeom>
          <a:noFill/>
          <a:ln w="9525">
            <a:noFill/>
            <a:miter lim="800000"/>
            <a:headEnd/>
            <a:tailEnd/>
          </a:ln>
        </p:spPr>
        <p:txBody>
          <a:bodyPr>
            <a:spAutoFit/>
          </a:bodyPr>
          <a:lstStyle/>
          <a:p>
            <a:r>
              <a:rPr lang="en-US" sz="2400" b="1">
                <a:cs typeface="Arial" charset="0"/>
              </a:rPr>
              <a:t>Traditionally all relatives and friends give each other presents. So, before Christmas all the department stores and shops are crowded, everybody is choosing a present.</a:t>
            </a:r>
            <a:endParaRPr lang="ru-RU" sz="2400" b="1">
              <a:cs typeface="Arial" charset="0"/>
            </a:endParaRPr>
          </a:p>
        </p:txBody>
      </p:sp>
      <p:sp>
        <p:nvSpPr>
          <p:cNvPr id="18435" name="Прямоугольник 2"/>
          <p:cNvSpPr>
            <a:spLocks noChangeArrowheads="1"/>
          </p:cNvSpPr>
          <p:nvPr/>
        </p:nvSpPr>
        <p:spPr bwMode="auto">
          <a:xfrm>
            <a:off x="142875" y="5500688"/>
            <a:ext cx="9001125" cy="1200150"/>
          </a:xfrm>
          <a:prstGeom prst="rect">
            <a:avLst/>
          </a:prstGeom>
          <a:noFill/>
          <a:ln w="9525">
            <a:noFill/>
            <a:miter lim="800000"/>
            <a:headEnd/>
            <a:tailEnd/>
          </a:ln>
        </p:spPr>
        <p:txBody>
          <a:bodyPr>
            <a:spAutoFit/>
          </a:bodyPr>
          <a:lstStyle/>
          <a:p>
            <a:r>
              <a:rPr lang="ru-RU" sz="2400"/>
              <a:t>Традиционно все родственники и друзья дарят друг другу подарки. Так, перед Рождеством все универмаги и магазины переполнены, каждый выбирает подарок.</a:t>
            </a:r>
          </a:p>
        </p:txBody>
      </p:sp>
      <p:pic>
        <p:nvPicPr>
          <p:cNvPr id="18436" name="Picture 2" descr="D:\ШКОЛА (работа)\Презентация Рождество (к открытому уроку)\Обои рождество\f193f879b257c9d045398da830b.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928813" y="1500188"/>
            <a:ext cx="5634037" cy="3738562"/>
          </a:xfrm>
          <a:prstGeom prst="rect">
            <a:avLst/>
          </a:prstGeom>
          <a:noFill/>
          <a:ln w="9525">
            <a:noFill/>
            <a:miter lim="800000"/>
            <a:headEnd/>
            <a:tailEnd/>
          </a:ln>
        </p:spPr>
      </p:pic>
    </p:spTree>
  </p:cSld>
  <p:clrMapOvr>
    <a:masterClrMapping/>
  </p:clrMapOvr>
  <p:transition advClick="0" advTm="5766"/>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pic>
        <p:nvPicPr>
          <p:cNvPr id="19458" name="Picture 2" descr="D:\ШКОЛА (работа)\Презентация Рождество (к открытому уроку)\Обои рождество\6a00d8341c84c753ef0105362d7668970b-800wi.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143000" y="142875"/>
            <a:ext cx="6786563" cy="6572250"/>
          </a:xfrm>
          <a:prstGeom prst="rect">
            <a:avLst/>
          </a:prstGeom>
          <a:noFill/>
          <a:ln w="9525">
            <a:noFill/>
            <a:miter lim="800000"/>
            <a:headEnd/>
            <a:tailEnd/>
          </a:ln>
        </p:spPr>
      </p:pic>
      <p:pic>
        <p:nvPicPr>
          <p:cNvPr id="5" name="jesu-joy-of-mans-desiring.mp3">
            <a:hlinkClick r:id="" action="ppaction://media"/>
          </p:cNvPr>
          <p:cNvPicPr>
            <a:picLocks noRot="1" noChangeAspect="1"/>
          </p:cNvPicPr>
          <p:nvPr>
            <a:audioFile r:link="rId1"/>
          </p:nvPr>
        </p:nvPicPr>
        <p:blipFill>
          <a:blip r:embed="rId5"/>
          <a:srcRect/>
          <a:stretch>
            <a:fillRect/>
          </a:stretch>
        </p:blipFill>
        <p:spPr bwMode="auto">
          <a:xfrm>
            <a:off x="4419600" y="3276600"/>
            <a:ext cx="304800" cy="304800"/>
          </a:xfrm>
          <a:prstGeom prst="rect">
            <a:avLst/>
          </a:prstGeom>
          <a:noFill/>
          <a:ln w="9525">
            <a:noFill/>
            <a:miter lim="800000"/>
            <a:headEnd/>
            <a:tailEnd/>
          </a:ln>
        </p:spPr>
      </p:pic>
    </p:spTree>
  </p:cSld>
  <p:clrMapOvr>
    <a:masterClrMapping/>
  </p:clrMapOvr>
  <p:transition advClick="0" advTm="5766"/>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nextCondLst>
                <p:cond evt="onClick" delay="0">
                  <p:tgtEl>
                    <p:spTgt spid="5"/>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pic>
        <p:nvPicPr>
          <p:cNvPr id="20482" name="Picture 3" descr="D:\ШКОЛА (работа)\Презентация Рождество (к открытому уроку)\Обои рождество\MCALauraBetts3.jpg"/>
          <p:cNvPicPr>
            <a:picLocks noChangeAspect="1" noChangeArrowheads="1"/>
          </p:cNvPicPr>
          <p:nvPr/>
        </p:nvPicPr>
        <p:blipFill>
          <a:blip r:embed="rId3"/>
          <a:srcRect/>
          <a:stretch>
            <a:fillRect/>
          </a:stretch>
        </p:blipFill>
        <p:spPr bwMode="auto">
          <a:xfrm>
            <a:off x="714375" y="482600"/>
            <a:ext cx="7750175" cy="5661025"/>
          </a:xfrm>
          <a:prstGeom prst="rect">
            <a:avLst/>
          </a:prstGeom>
          <a:noFill/>
          <a:ln w="9525">
            <a:noFill/>
            <a:miter lim="800000"/>
            <a:headEnd/>
            <a:tailEnd/>
          </a:ln>
        </p:spPr>
      </p:pic>
    </p:spTree>
  </p:cSld>
  <p:clrMapOvr>
    <a:masterClrMapping/>
  </p:clrMapOvr>
  <p:transition advClick="0" advTm="5766"/>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4" name="Текст 3"/>
          <p:cNvSpPr>
            <a:spLocks noGrp="1"/>
          </p:cNvSpPr>
          <p:nvPr>
            <p:ph type="body" sz="half" idx="4294967295"/>
          </p:nvPr>
        </p:nvSpPr>
        <p:spPr>
          <a:xfrm>
            <a:off x="428625" y="1357313"/>
            <a:ext cx="3008313" cy="4691062"/>
          </a:xfrm>
        </p:spPr>
        <p:txBody>
          <a:bodyPr>
            <a:normAutofit fontScale="92500" lnSpcReduction="20000"/>
          </a:bodyPr>
          <a:lstStyle/>
          <a:p>
            <a:pPr fontAlgn="auto">
              <a:spcAft>
                <a:spcPts val="0"/>
              </a:spcAft>
              <a:buFont typeface="Arial" pitchFamily="34" charset="0"/>
              <a:buChar char="•"/>
              <a:defRPr/>
            </a:pPr>
            <a:r>
              <a:rPr lang="en-US" sz="2600" b="1" dirty="0" smtClean="0">
                <a:latin typeface="Arial" pitchFamily="34" charset="0"/>
                <a:cs typeface="Arial" pitchFamily="34" charset="0"/>
              </a:rPr>
              <a:t>In general, people get prepared for this holiday very carefully. They decorate their houses in the traditional way.</a:t>
            </a:r>
            <a:r>
              <a:rPr lang="ru-RU" sz="2600" b="1" dirty="0" smtClean="0">
                <a:latin typeface="Arial" pitchFamily="34" charset="0"/>
                <a:cs typeface="Arial" pitchFamily="34" charset="0"/>
              </a:rPr>
              <a:t> </a:t>
            </a:r>
          </a:p>
          <a:p>
            <a:pPr fontAlgn="auto">
              <a:spcAft>
                <a:spcPts val="0"/>
              </a:spcAft>
              <a:buFont typeface="Arial" pitchFamily="34" charset="0"/>
              <a:buChar char="•"/>
              <a:defRPr/>
            </a:pPr>
            <a:endParaRPr lang="ru-RU" sz="1700" b="1" dirty="0" smtClean="0">
              <a:latin typeface="Arial" pitchFamily="34" charset="0"/>
              <a:cs typeface="Arial" pitchFamily="34" charset="0"/>
            </a:endParaRPr>
          </a:p>
          <a:p>
            <a:pPr fontAlgn="auto">
              <a:spcAft>
                <a:spcPts val="0"/>
              </a:spcAft>
              <a:buFont typeface="Arial" pitchFamily="34" charset="0"/>
              <a:buChar char="•"/>
              <a:defRPr/>
            </a:pPr>
            <a:endParaRPr lang="ru-RU" sz="1700" b="1" dirty="0" smtClean="0">
              <a:latin typeface="Arial" pitchFamily="34" charset="0"/>
              <a:cs typeface="Arial" pitchFamily="34" charset="0"/>
            </a:endParaRPr>
          </a:p>
          <a:p>
            <a:pPr fontAlgn="auto">
              <a:spcAft>
                <a:spcPts val="0"/>
              </a:spcAft>
              <a:buFont typeface="Arial" pitchFamily="34" charset="0"/>
              <a:buChar char="•"/>
              <a:defRPr/>
            </a:pPr>
            <a:r>
              <a:rPr lang="en-US" sz="2000" dirty="0" smtClean="0">
                <a:latin typeface="Arial" pitchFamily="34" charset="0"/>
                <a:cs typeface="Arial" pitchFamily="34" charset="0"/>
              </a:rPr>
              <a:t> </a:t>
            </a:r>
            <a:r>
              <a:rPr lang="ru-RU" sz="2000" dirty="0" smtClean="0">
                <a:latin typeface="Arial" pitchFamily="34" charset="0"/>
                <a:cs typeface="Arial" pitchFamily="34" charset="0"/>
              </a:rPr>
              <a:t>Вообще люди готовятся к этому празднику очень тщательно. Они украшают свои дома традиционным способом.</a:t>
            </a:r>
            <a:endParaRPr lang="ru-RU" sz="2000" dirty="0">
              <a:latin typeface="Arial" pitchFamily="34" charset="0"/>
              <a:cs typeface="Arial" pitchFamily="34" charset="0"/>
            </a:endParaRPr>
          </a:p>
        </p:txBody>
      </p:sp>
      <p:pic>
        <p:nvPicPr>
          <p:cNvPr id="21507" name="Содержимое 4" descr="BrassBed-christmas.jpg"/>
          <p:cNvPicPr>
            <a:picLocks noGrp="1" noChangeAspect="1"/>
          </p:cNvPicPr>
          <p:nvPr>
            <p:ph idx="4294967295"/>
          </p:nvPr>
        </p:nvPicPr>
        <p:blipFill>
          <a:blip r:embed="rId3" cstate="email">
            <a:extLst>
              <a:ext uri="{28A0092B-C50C-407E-A947-70E740481C1C}">
                <a14:useLocalDpi xmlns:a14="http://schemas.microsoft.com/office/drawing/2010/main"/>
              </a:ext>
            </a:extLst>
          </a:blip>
          <a:srcRect/>
          <a:stretch>
            <a:fillRect/>
          </a:stretch>
        </p:blipFill>
        <p:spPr bwMode="auto">
          <a:xfrm>
            <a:off x="3571875" y="1357313"/>
            <a:ext cx="5411788" cy="4643437"/>
          </a:xfrm>
        </p:spPr>
      </p:pic>
    </p:spTree>
  </p:cSld>
  <p:clrMapOvr>
    <a:masterClrMapping/>
  </p:clrMapOvr>
  <p:transition advClick="0" advTm="5766"/>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pic>
        <p:nvPicPr>
          <p:cNvPr id="22530" name="Picture 2" descr="D:\ШКОЛА (работа)\Презентация Рождество (к открытому уроку)\Обои рождество\Christmas_wallpapers__003761_.jpg"/>
          <p:cNvPicPr>
            <a:picLocks noGrp="1" noChangeAspect="1" noChangeArrowheads="1"/>
          </p:cNvPicPr>
          <p:nvPr>
            <p:ph sz="half" idx="4294967295"/>
          </p:nvPr>
        </p:nvPicPr>
        <p:blipFill>
          <a:blip r:embed="rId3" cstate="email">
            <a:extLst>
              <a:ext uri="{28A0092B-C50C-407E-A947-70E740481C1C}">
                <a14:useLocalDpi xmlns:a14="http://schemas.microsoft.com/office/drawing/2010/main"/>
              </a:ext>
            </a:extLst>
          </a:blip>
          <a:srcRect/>
          <a:stretch>
            <a:fillRect/>
          </a:stretch>
        </p:blipFill>
        <p:spPr bwMode="auto">
          <a:xfrm>
            <a:off x="142875" y="214313"/>
            <a:ext cx="4178300" cy="4000500"/>
          </a:xfrm>
          <a:noFill/>
        </p:spPr>
      </p:pic>
      <p:pic>
        <p:nvPicPr>
          <p:cNvPr id="22531" name="Picture 3" descr="D:\ШКОЛА (работа)\Презентация Рождество (к открытому уроку)\Обои рождество\IMGP0275.JPG"/>
          <p:cNvPicPr>
            <a:picLocks noGrp="1" noChangeAspect="1" noChangeArrowheads="1"/>
          </p:cNvPicPr>
          <p:nvPr>
            <p:ph sz="half" idx="4294967295"/>
          </p:nvPr>
        </p:nvPicPr>
        <p:blipFill>
          <a:blip r:embed="rId4" cstate="email">
            <a:extLst>
              <a:ext uri="{28A0092B-C50C-407E-A947-70E740481C1C}">
                <a14:useLocalDpi xmlns:a14="http://schemas.microsoft.com/office/drawing/2010/main"/>
              </a:ext>
            </a:extLst>
          </a:blip>
          <a:srcRect/>
          <a:stretch>
            <a:fillRect/>
          </a:stretch>
        </p:blipFill>
        <p:spPr bwMode="auto">
          <a:xfrm>
            <a:off x="4429125" y="2643188"/>
            <a:ext cx="4524375" cy="4000500"/>
          </a:xfrm>
          <a:noFill/>
        </p:spPr>
      </p:pic>
    </p:spTree>
  </p:cSld>
  <p:clrMapOvr>
    <a:masterClrMapping/>
  </p:clrMapOvr>
  <p:transition advClick="0" advTm="5766"/>
  <p:timing>
    <p:tnLst>
      <p:par>
        <p:cTn id="1" dur="indefinite" restart="never" nodeType="tmRoot"/>
      </p:par>
    </p:tnLst>
  </p:timing>
</p:sld>
</file>

<file path=ppt/theme/theme1.xml><?xml version="1.0" encoding="utf-8"?>
<a:theme xmlns:a="http://schemas.openxmlformats.org/drawingml/2006/main" name="Новогодний переполох">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TS030008314</Template>
  <TotalTime>501</TotalTime>
  <Words>854</Words>
  <Application>Microsoft Office PowerPoint</Application>
  <PresentationFormat>Экран (4:3)</PresentationFormat>
  <Paragraphs>68</Paragraphs>
  <Slides>24</Slides>
  <Notes>0</Notes>
  <HiddenSlides>0</HiddenSlides>
  <MMClips>2</MMClips>
  <ScaleCrop>false</ScaleCrop>
  <HeadingPairs>
    <vt:vector size="4" baseType="variant">
      <vt:variant>
        <vt:lpstr>Тема</vt:lpstr>
      </vt:variant>
      <vt:variant>
        <vt:i4>1</vt:i4>
      </vt:variant>
      <vt:variant>
        <vt:lpstr>Заголовки слайдов</vt:lpstr>
      </vt:variant>
      <vt:variant>
        <vt:i4>24</vt:i4>
      </vt:variant>
    </vt:vector>
  </HeadingPairs>
  <TitlesOfParts>
    <vt:vector size="25" baseType="lpstr">
      <vt:lpstr>Новогодний переполох</vt:lpstr>
      <vt:lpstr>Before Christmas</vt:lpstr>
      <vt:lpstr>Перед  Рождеством</vt:lpstr>
      <vt:lpstr>Active vocabulary:</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Merry Christmas!</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Before Christmas</dc:title>
  <dc:subject/>
  <dc:creator>Admin</dc:creator>
  <cp:keywords/>
  <dc:description/>
  <cp:lastModifiedBy>1</cp:lastModifiedBy>
  <cp:revision>55</cp:revision>
  <dcterms:created xsi:type="dcterms:W3CDTF">2010-11-18T19:18:51Z</dcterms:created>
  <dcterms:modified xsi:type="dcterms:W3CDTF">2014-11-01T04:27:02Z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TC030010286</vt:lpwstr>
  </property>
</Properties>
</file>