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64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D0A2D-C248-43EF-BB51-E0427E92B8EA}" type="datetimeFigureOut">
              <a:rPr lang="ru-RU" smtClean="0"/>
              <a:t>24.10.2013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101C3-9CBE-46B2-AEB8-0C95ECD26F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317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D0A2D-C248-43EF-BB51-E0427E92B8EA}" type="datetimeFigureOut">
              <a:rPr lang="ru-RU" smtClean="0"/>
              <a:t>24.10.2013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101C3-9CBE-46B2-AEB8-0C95ECD26F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117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D0A2D-C248-43EF-BB51-E0427E92B8EA}" type="datetimeFigureOut">
              <a:rPr lang="ru-RU" smtClean="0"/>
              <a:t>24.10.2013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101C3-9CBE-46B2-AEB8-0C95ECD26F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817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D0A2D-C248-43EF-BB51-E0427E92B8EA}" type="datetimeFigureOut">
              <a:rPr lang="ru-RU" smtClean="0"/>
              <a:t>24.10.2013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101C3-9CBE-46B2-AEB8-0C95ECD26F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941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D0A2D-C248-43EF-BB51-E0427E92B8EA}" type="datetimeFigureOut">
              <a:rPr lang="ru-RU" smtClean="0"/>
              <a:t>24.10.2013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101C3-9CBE-46B2-AEB8-0C95ECD26F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707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D0A2D-C248-43EF-BB51-E0427E92B8EA}" type="datetimeFigureOut">
              <a:rPr lang="ru-RU" smtClean="0"/>
              <a:t>24.10.2013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101C3-9CBE-46B2-AEB8-0C95ECD26F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934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D0A2D-C248-43EF-BB51-E0427E92B8EA}" type="datetimeFigureOut">
              <a:rPr lang="ru-RU" smtClean="0"/>
              <a:t>24.10.2013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101C3-9CBE-46B2-AEB8-0C95ECD26F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953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D0A2D-C248-43EF-BB51-E0427E92B8EA}" type="datetimeFigureOut">
              <a:rPr lang="ru-RU" smtClean="0"/>
              <a:t>24.10.2013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101C3-9CBE-46B2-AEB8-0C95ECD26F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899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D0A2D-C248-43EF-BB51-E0427E92B8EA}" type="datetimeFigureOut">
              <a:rPr lang="ru-RU" smtClean="0"/>
              <a:t>24.10.2013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101C3-9CBE-46B2-AEB8-0C95ECD26F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6809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D0A2D-C248-43EF-BB51-E0427E92B8EA}" type="datetimeFigureOut">
              <a:rPr lang="ru-RU" smtClean="0"/>
              <a:t>24.10.2013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101C3-9CBE-46B2-AEB8-0C95ECD26F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4428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D0A2D-C248-43EF-BB51-E0427E92B8EA}" type="datetimeFigureOut">
              <a:rPr lang="ru-RU" smtClean="0"/>
              <a:t>24.10.2013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101C3-9CBE-46B2-AEB8-0C95ECD26F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496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8D0A2D-C248-43EF-BB51-E0427E92B8EA}" type="datetimeFigureOut">
              <a:rPr lang="ru-RU" smtClean="0"/>
              <a:t>24.10.2013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C101C3-9CBE-46B2-AEB8-0C95ECD26F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76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916832"/>
            <a:ext cx="7772400" cy="1470025"/>
          </a:xfrm>
        </p:spPr>
        <p:txBody>
          <a:bodyPr/>
          <a:lstStyle/>
          <a:p>
            <a:r>
              <a:rPr lang="ru-RU" dirty="0" smtClean="0"/>
              <a:t>ТИПЫ ДАННЫХ</a:t>
            </a:r>
            <a:endParaRPr lang="ru-RU" dirty="0"/>
          </a:p>
        </p:txBody>
      </p:sp>
      <p:pic>
        <p:nvPicPr>
          <p:cNvPr id="1026" name="Picture 2" descr="C:\Users\1\AppData\Local\Microsoft\Windows\Temporary Internet Files\Content.IE5\QIR5ROBF\MP900316779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429000"/>
            <a:ext cx="3657600" cy="2408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8945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ВЕЛИЧИНА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600" y="2132856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ПОСТОЯННАЯ</a:t>
            </a:r>
            <a:endParaRPr lang="ru-RU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5292080" y="2132855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ПЕРЕМЕННАЯ</a:t>
            </a:r>
            <a:endParaRPr lang="ru-RU" sz="3600" dirty="0"/>
          </a:p>
        </p:txBody>
      </p:sp>
      <p:cxnSp>
        <p:nvCxnSpPr>
          <p:cNvPr id="7" name="Прямая со стрелкой 6"/>
          <p:cNvCxnSpPr>
            <a:endCxn id="4" idx="0"/>
          </p:cNvCxnSpPr>
          <p:nvPr/>
        </p:nvCxnSpPr>
        <p:spPr>
          <a:xfrm flipH="1">
            <a:off x="2591780" y="1268760"/>
            <a:ext cx="1980220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4572000" y="1268760"/>
            <a:ext cx="1872208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971600" y="2996952"/>
            <a:ext cx="7272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( </a:t>
            </a:r>
            <a:r>
              <a:rPr lang="ru-RU" sz="2000" dirty="0" smtClean="0"/>
              <a:t>∏ =3.14 ,   </a:t>
            </a:r>
            <a:r>
              <a:rPr lang="en-US" sz="2000" dirty="0" smtClean="0"/>
              <a:t>g=9.8  )                                                 ( X= </a:t>
            </a:r>
            <a:r>
              <a:rPr lang="ru-RU" sz="2000" dirty="0" smtClean="0"/>
              <a:t>-</a:t>
            </a:r>
            <a:r>
              <a:rPr lang="en-US" sz="2000" dirty="0" smtClean="0"/>
              <a:t>5</a:t>
            </a:r>
            <a:r>
              <a:rPr lang="ru-RU" sz="2000" dirty="0" smtClean="0"/>
              <a:t>,   А= 8.52    )                                                                  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79512" y="3573016"/>
            <a:ext cx="89644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Для описания переменных величин необходимо указать </a:t>
            </a:r>
          </a:p>
          <a:p>
            <a:r>
              <a:rPr lang="ru-RU" dirty="0" smtClean="0"/>
              <a:t>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39552" y="5206048"/>
            <a:ext cx="2376264" cy="100811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</a:rPr>
              <a:t>ИМЯ ПЕРЕМЕННОЙ</a:t>
            </a:r>
            <a:endParaRPr lang="ru-RU" sz="28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185416" y="5206048"/>
            <a:ext cx="2376264" cy="100811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</a:rPr>
              <a:t>ТИП</a:t>
            </a:r>
            <a:endParaRPr lang="ru-RU" sz="28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383868" y="5206048"/>
            <a:ext cx="2376264" cy="100811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</a:rPr>
              <a:t>ЗНАЧЕНИЕ</a:t>
            </a:r>
            <a:endParaRPr lang="ru-RU" sz="2800" dirty="0">
              <a:solidFill>
                <a:schemeClr val="bg2">
                  <a:lumMod val="10000"/>
                </a:schemeClr>
              </a:solidFill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flipH="1">
            <a:off x="2051720" y="4149080"/>
            <a:ext cx="2268340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4320060" y="4149080"/>
            <a:ext cx="0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4320060" y="4149080"/>
            <a:ext cx="2412180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00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5536" y="548680"/>
            <a:ext cx="828092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</a:rPr>
              <a:t>Имя</a:t>
            </a:r>
            <a:r>
              <a:rPr lang="ru-RU" sz="2400" dirty="0" smtClean="0"/>
              <a:t> состоит из последовательности латинских букв, букв и цифр, слов</a:t>
            </a:r>
          </a:p>
          <a:p>
            <a:r>
              <a:rPr lang="ru-RU" sz="2400" i="1" u="sng" dirty="0" smtClean="0"/>
              <a:t>Например</a:t>
            </a:r>
            <a:r>
              <a:rPr lang="ru-RU" sz="2400" dirty="0" smtClean="0"/>
              <a:t>:</a:t>
            </a:r>
          </a:p>
          <a:p>
            <a:endParaRPr lang="ru-RU" sz="20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054599"/>
              </p:ext>
            </p:extLst>
          </p:nvPr>
        </p:nvGraphicFramePr>
        <p:xfrm>
          <a:off x="2411760" y="1412776"/>
          <a:ext cx="6096000" cy="1508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Правильно</a:t>
                      </a:r>
                      <a:endParaRPr lang="ru-RU" sz="2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Неправильно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АВ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1D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А1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1F2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74794" y="3068960"/>
            <a:ext cx="828092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</a:rPr>
              <a:t>ЗНАЧЕНИЕ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2400" dirty="0" smtClean="0"/>
              <a:t> представляет собой множество целых чисел, множество вещественных чисел, множество символов, логические истинностные значения.</a:t>
            </a:r>
          </a:p>
          <a:p>
            <a:endParaRPr lang="ru-RU" sz="2400" dirty="0" smtClean="0"/>
          </a:p>
          <a:p>
            <a:r>
              <a:rPr lang="ru-RU" sz="2400" i="1" u="sng" dirty="0" smtClean="0"/>
              <a:t>Например:</a:t>
            </a:r>
          </a:p>
          <a:p>
            <a:r>
              <a:rPr lang="ru-RU" sz="2400" dirty="0" smtClean="0"/>
              <a:t>1, 2,-3     -                         целые числа</a:t>
            </a:r>
          </a:p>
          <a:p>
            <a:r>
              <a:rPr lang="ru-RU" sz="2400" dirty="0" smtClean="0"/>
              <a:t>-2.5,    24.345   -              вещественные числа</a:t>
            </a:r>
          </a:p>
          <a:p>
            <a:r>
              <a:rPr lang="ru-RU" sz="2400" dirty="0" smtClean="0"/>
              <a:t>«школа»,   «1ва»  -        символы</a:t>
            </a:r>
          </a:p>
          <a:p>
            <a:r>
              <a:rPr lang="en-US" sz="2400" dirty="0" smtClean="0"/>
              <a:t>True</a:t>
            </a:r>
            <a:r>
              <a:rPr lang="ru-RU" sz="2400" dirty="0" smtClean="0"/>
              <a:t> , </a:t>
            </a:r>
            <a:r>
              <a:rPr lang="en-US" sz="2400" dirty="0" smtClean="0"/>
              <a:t> </a:t>
            </a:r>
            <a:r>
              <a:rPr lang="en-US" sz="2400" dirty="0" err="1" smtClean="0"/>
              <a:t>fals</a:t>
            </a:r>
            <a:r>
              <a:rPr lang="ru-RU" sz="2400" dirty="0" smtClean="0"/>
              <a:t>                  -      истина, ложь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486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404664"/>
            <a:ext cx="864096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</a:rPr>
              <a:t>ТИПЫ ДАННЫХ (величин)- </a:t>
            </a:r>
            <a:r>
              <a:rPr lang="ru-RU" sz="2400" dirty="0" smtClean="0"/>
              <a:t>называется множество возможных значений и действий, выполняемых над ними. </a:t>
            </a:r>
          </a:p>
          <a:p>
            <a:r>
              <a:rPr lang="ru-RU" sz="2400" dirty="0" smtClean="0"/>
              <a:t>Например:</a:t>
            </a:r>
          </a:p>
          <a:p>
            <a:endParaRPr lang="ru-RU" sz="2400" dirty="0"/>
          </a:p>
          <a:p>
            <a:endParaRPr lang="ru-RU" sz="2400" dirty="0" smtClean="0"/>
          </a:p>
          <a:p>
            <a:endParaRPr lang="ru-RU" sz="28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1570391"/>
              </p:ext>
            </p:extLst>
          </p:nvPr>
        </p:nvGraphicFramePr>
        <p:xfrm>
          <a:off x="251520" y="1783944"/>
          <a:ext cx="8712968" cy="1981200"/>
        </p:xfrm>
        <a:graphic>
          <a:graphicData uri="http://schemas.openxmlformats.org/drawingml/2006/table">
            <a:tbl>
              <a:tblPr firstRow="1" bandRow="1"/>
              <a:tblGrid>
                <a:gridCol w="1872207"/>
                <a:gridCol w="3672408"/>
                <a:gridCol w="316835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ТИП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Переменная величина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Постоянная величина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Целый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a,</a:t>
                      </a:r>
                      <a:r>
                        <a:rPr lang="en-US" sz="2000" baseline="0" dirty="0" smtClean="0"/>
                        <a:t> b    </a:t>
                      </a:r>
                      <a:r>
                        <a:rPr lang="en-US" sz="2000" b="1" baseline="0" dirty="0" smtClean="0"/>
                        <a:t>:   </a:t>
                      </a:r>
                      <a:r>
                        <a:rPr lang="en-US" sz="2000" b="1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 integer</a:t>
                      </a:r>
                      <a:endParaRPr lang="ru-RU" sz="20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C1=17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Вещественный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a1, b1 :   </a:t>
                      </a:r>
                      <a:r>
                        <a:rPr lang="en-US" sz="2000" b="1" baseline="0" dirty="0" smtClean="0"/>
                        <a:t>real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C2=3.14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Литерный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Text     </a:t>
                      </a:r>
                      <a:r>
                        <a:rPr lang="en-US" sz="2000" b="1" dirty="0" smtClean="0"/>
                        <a:t>: char  </a:t>
                      </a:r>
                      <a:r>
                        <a:rPr lang="ru-RU" sz="2000" dirty="0" smtClean="0"/>
                        <a:t>или   </a:t>
                      </a:r>
                      <a:r>
                        <a:rPr lang="en-US" sz="2000" dirty="0" smtClean="0"/>
                        <a:t>text  </a:t>
                      </a:r>
                      <a:r>
                        <a:rPr lang="en-US" sz="2000" b="1" dirty="0" smtClean="0"/>
                        <a:t>:  string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C3=‘A’ </a:t>
                      </a:r>
                      <a:r>
                        <a:rPr lang="en-US" sz="2000" baseline="0" dirty="0" smtClean="0"/>
                        <a:t>  </a:t>
                      </a:r>
                      <a:r>
                        <a:rPr lang="ru-RU" sz="2000" baseline="0" dirty="0" smtClean="0"/>
                        <a:t>или   </a:t>
                      </a:r>
                      <a:r>
                        <a:rPr lang="en-US" sz="2000" baseline="0" dirty="0" smtClean="0"/>
                        <a:t>C4= ‘2376’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Логический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Flag</a:t>
                      </a:r>
                      <a:r>
                        <a:rPr lang="en-US" sz="2000" baseline="0" dirty="0" smtClean="0"/>
                        <a:t>     </a:t>
                      </a:r>
                      <a:r>
                        <a:rPr lang="en-US" sz="2000" b="1" baseline="0" dirty="0" smtClean="0"/>
                        <a:t>:  </a:t>
                      </a:r>
                      <a:r>
                        <a:rPr lang="en-US" sz="2000" b="1" baseline="0" dirty="0" err="1" smtClean="0"/>
                        <a:t>boolean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C5=</a:t>
                      </a:r>
                      <a:r>
                        <a:rPr lang="en-US" sz="2000" baseline="0" dirty="0" smtClean="0"/>
                        <a:t> false  </a:t>
                      </a:r>
                      <a:r>
                        <a:rPr lang="ru-RU" sz="2000" baseline="0" dirty="0" smtClean="0"/>
                        <a:t>или</a:t>
                      </a:r>
                      <a:r>
                        <a:rPr lang="en-US" sz="2000" baseline="0" dirty="0" smtClean="0"/>
                        <a:t>    C6=true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305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9532" y="548680"/>
            <a:ext cx="8424936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Описание переменных и постоянных величин </a:t>
            </a:r>
            <a:r>
              <a:rPr lang="ru-RU" sz="2800" dirty="0" smtClean="0"/>
              <a:t>в программе.</a:t>
            </a:r>
          </a:p>
          <a:p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Program</a:t>
            </a:r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</a:rPr>
              <a:t>    </a:t>
            </a: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</a:rPr>
              <a:t>primer;</a:t>
            </a:r>
          </a:p>
          <a:p>
            <a:endParaRPr lang="ru-RU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                  </a:t>
            </a:r>
            <a:r>
              <a:rPr lang="en-US" sz="2000" b="1" dirty="0" err="1" smtClean="0">
                <a:solidFill>
                  <a:schemeClr val="tx2">
                    <a:lumMod val="75000"/>
                  </a:schemeClr>
                </a:solidFill>
              </a:rPr>
              <a:t>Var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             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 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</a:rPr>
              <a:t>имена переменных</a:t>
            </a: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</a:rPr>
              <a:t> величин</a:t>
            </a: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</a:rPr>
              <a:t>  </a:t>
            </a:r>
            <a:r>
              <a:rPr lang="en-US" sz="2000" b="1" dirty="0" smtClean="0"/>
              <a:t>:</a:t>
            </a: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</a:rPr>
              <a:t>  тип </a:t>
            </a: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</a:rPr>
              <a:t>;</a:t>
            </a:r>
          </a:p>
          <a:p>
            <a:endParaRPr lang="ru-RU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                  </a:t>
            </a:r>
            <a:r>
              <a:rPr lang="en-US" sz="2000" b="1" dirty="0" err="1" smtClean="0">
                <a:solidFill>
                  <a:schemeClr val="tx2">
                    <a:lumMod val="75000"/>
                  </a:schemeClr>
                </a:solidFill>
              </a:rPr>
              <a:t>Const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           </a:t>
            </a:r>
            <a:r>
              <a:rPr lang="ru-RU" sz="2000" dirty="0" smtClean="0"/>
              <a:t>имя постоянной величины = значение;</a:t>
            </a:r>
            <a:endParaRPr lang="en-US" sz="2000" b="1" dirty="0" smtClean="0"/>
          </a:p>
          <a:p>
            <a:endParaRPr lang="ru-RU" sz="20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Begin</a:t>
            </a:r>
          </a:p>
          <a:p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                 операторы ;</a:t>
            </a:r>
            <a:endParaRPr lang="en-US" sz="2000" b="1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End.</a:t>
            </a:r>
            <a:endParaRPr lang="ru-RU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2000" b="1" dirty="0">
              <a:solidFill>
                <a:schemeClr val="bg2">
                  <a:lumMod val="10000"/>
                </a:schemeClr>
              </a:solidFill>
            </a:endParaRPr>
          </a:p>
          <a:p>
            <a:endParaRPr lang="ru-RU" dirty="0" smtClean="0"/>
          </a:p>
          <a:p>
            <a:endParaRPr lang="en-US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авая фигурная скобка 4"/>
          <p:cNvSpPr/>
          <p:nvPr/>
        </p:nvSpPr>
        <p:spPr>
          <a:xfrm>
            <a:off x="6858882" y="1982305"/>
            <a:ext cx="432048" cy="116708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236296" y="2128210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Раздел описаний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278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/>
              <a:t>1. Определите тип величин:</a:t>
            </a:r>
          </a:p>
          <a:p>
            <a:pPr marL="0" indent="0">
              <a:buNone/>
            </a:pPr>
            <a:r>
              <a:rPr lang="ru-RU" sz="2000" dirty="0" smtClean="0"/>
              <a:t>               0  ,  2.34,   -2 , -634, </a:t>
            </a:r>
            <a:r>
              <a:rPr lang="en-US" sz="2000" dirty="0" smtClean="0"/>
              <a:t> ’12fa’</a:t>
            </a:r>
            <a:r>
              <a:rPr lang="ru-RU" sz="2000" dirty="0" smtClean="0"/>
              <a:t>  </a:t>
            </a:r>
          </a:p>
          <a:p>
            <a:pPr marL="0" indent="0">
              <a:buNone/>
            </a:pPr>
            <a:r>
              <a:rPr lang="ru-RU" sz="2000" dirty="0" smtClean="0"/>
              <a:t>2. </a:t>
            </a:r>
            <a:r>
              <a:rPr lang="ru-RU" sz="2000" b="1" dirty="0" smtClean="0"/>
              <a:t>Для величины  Количество этажей выберите допустимое значение:</a:t>
            </a:r>
          </a:p>
          <a:p>
            <a:pPr marL="0" indent="0">
              <a:buNone/>
            </a:pPr>
            <a:r>
              <a:rPr lang="ru-RU" sz="2000" dirty="0" smtClean="0"/>
              <a:t>А)  25</a:t>
            </a:r>
          </a:p>
          <a:p>
            <a:pPr marL="0" indent="0">
              <a:buNone/>
            </a:pPr>
            <a:r>
              <a:rPr lang="ru-RU" sz="2000" dirty="0" smtClean="0"/>
              <a:t>Б)   25. 4</a:t>
            </a:r>
          </a:p>
          <a:p>
            <a:pPr marL="0" indent="0">
              <a:buNone/>
            </a:pPr>
            <a:r>
              <a:rPr lang="ru-RU" sz="2000" dirty="0" smtClean="0"/>
              <a:t>В) </a:t>
            </a:r>
            <a:r>
              <a:rPr lang="en-US" sz="2000" dirty="0" smtClean="0"/>
              <a:t>‘ </a:t>
            </a:r>
            <a:r>
              <a:rPr lang="en-US" sz="2000" dirty="0" err="1" smtClean="0"/>
              <a:t>odin</a:t>
            </a:r>
            <a:r>
              <a:rPr lang="en-US" sz="2000" dirty="0" smtClean="0"/>
              <a:t>’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3</a:t>
            </a:r>
            <a:r>
              <a:rPr lang="ru-RU" sz="2000" b="1" dirty="0" smtClean="0"/>
              <a:t>. Найди ошибку</a:t>
            </a:r>
            <a:r>
              <a:rPr lang="en-US" sz="2000" b="1" dirty="0" smtClean="0"/>
              <a:t> </a:t>
            </a:r>
            <a:r>
              <a:rPr lang="ru-RU" sz="2000" b="1" dirty="0" smtClean="0"/>
              <a:t>в разделе описания переменных</a:t>
            </a:r>
          </a:p>
          <a:p>
            <a:pPr marL="0" indent="0">
              <a:buNone/>
            </a:pPr>
            <a:r>
              <a:rPr lang="ru-RU" sz="2000" dirty="0" smtClean="0"/>
              <a:t> Дано </a:t>
            </a:r>
            <a:r>
              <a:rPr lang="ru-RU" sz="2000" b="1" dirty="0" smtClean="0"/>
              <a:t>а=3.1см,  в=2 см</a:t>
            </a:r>
            <a:r>
              <a:rPr lang="ru-RU" sz="2000" dirty="0" smtClean="0"/>
              <a:t>. Найти </a:t>
            </a:r>
            <a:r>
              <a:rPr lang="ru-RU" sz="2000" b="1" dirty="0" smtClean="0"/>
              <a:t>Р</a:t>
            </a:r>
            <a:r>
              <a:rPr lang="ru-RU" sz="2000" dirty="0" smtClean="0"/>
              <a:t> периметр треугольника</a:t>
            </a:r>
            <a:r>
              <a:rPr lang="ru-RU" sz="2000" b="1" dirty="0" smtClean="0"/>
              <a:t>.</a:t>
            </a:r>
          </a:p>
          <a:p>
            <a:pPr marL="0" indent="0">
              <a:buNone/>
            </a:pP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                  </a:t>
            </a:r>
            <a:r>
              <a:rPr lang="en-US" sz="2000" b="1" dirty="0" err="1">
                <a:solidFill>
                  <a:schemeClr val="tx2">
                    <a:lumMod val="75000"/>
                  </a:schemeClr>
                </a:solidFill>
              </a:rPr>
              <a:t>Var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</a:rPr>
              <a:t>       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а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,b     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  </a:t>
            </a: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</a:rPr>
              <a:t>  </a:t>
            </a:r>
            <a:r>
              <a:rPr lang="en-US" sz="2000" b="1" dirty="0"/>
              <a:t>: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</a:rPr>
              <a:t>  </a:t>
            </a: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</a:rPr>
              <a:t>integer;</a:t>
            </a:r>
            <a:endParaRPr lang="en-US" sz="2000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         p            :    </a:t>
            </a:r>
            <a:r>
              <a:rPr lang="en-US" sz="2000" dirty="0" smtClean="0"/>
              <a:t>real   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;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     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291205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319</TotalTime>
  <Words>280</Words>
  <Application>Microsoft Office PowerPoint</Application>
  <PresentationFormat>Экран (4:3)</PresentationFormat>
  <Paragraphs>71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ТИПЫ ДАННЫХ</vt:lpstr>
      <vt:lpstr>ВЕЛИЧИНА</vt:lpstr>
      <vt:lpstr>Презентация PowerPoint</vt:lpstr>
      <vt:lpstr>Презентация PowerPoint</vt:lpstr>
      <vt:lpstr>Презентация PowerPoint</vt:lpstr>
      <vt:lpstr>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ТИПЫ ДАННЫХ</dc:title>
  <dc:creator>1</dc:creator>
  <cp:lastModifiedBy>1</cp:lastModifiedBy>
  <cp:revision>24</cp:revision>
  <dcterms:created xsi:type="dcterms:W3CDTF">2011-11-11T05:29:31Z</dcterms:created>
  <dcterms:modified xsi:type="dcterms:W3CDTF">2013-10-24T05:15:31Z</dcterms:modified>
</cp:coreProperties>
</file>