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6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31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11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81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941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707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93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95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89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80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42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49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D0A2D-C248-43EF-BB51-E0427E92B8EA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101C3-9CBE-46B2-AEB8-0C95ECD26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76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916832"/>
            <a:ext cx="7772400" cy="1470025"/>
          </a:xfrm>
        </p:spPr>
        <p:txBody>
          <a:bodyPr/>
          <a:lstStyle/>
          <a:p>
            <a:r>
              <a:rPr lang="ru-RU" dirty="0" smtClean="0"/>
              <a:t>ТИПЫ ДАННЫХ</a:t>
            </a:r>
            <a:endParaRPr lang="ru-RU" dirty="0"/>
          </a:p>
        </p:txBody>
      </p:sp>
      <p:pic>
        <p:nvPicPr>
          <p:cNvPr id="1026" name="Picture 2" descr="C:\Users\1\AppData\Local\Microsoft\Windows\Temporary Internet Files\Content.IE5\QIR5ROBF\MP90031677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29000"/>
            <a:ext cx="3657600" cy="2408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94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ВЕЛИЧИНА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13285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ПОСТОЯННАЯ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5292080" y="2132855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ПЕРЕМЕННАЯ</a:t>
            </a:r>
            <a:endParaRPr lang="ru-RU" sz="3600" dirty="0"/>
          </a:p>
        </p:txBody>
      </p:sp>
      <p:cxnSp>
        <p:nvCxnSpPr>
          <p:cNvPr id="7" name="Прямая со стрелкой 6"/>
          <p:cNvCxnSpPr>
            <a:endCxn id="4" idx="0"/>
          </p:cNvCxnSpPr>
          <p:nvPr/>
        </p:nvCxnSpPr>
        <p:spPr>
          <a:xfrm flipH="1">
            <a:off x="2591780" y="1268760"/>
            <a:ext cx="198022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572000" y="1268760"/>
            <a:ext cx="1872208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1600" y="2996952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 </a:t>
            </a:r>
            <a:r>
              <a:rPr lang="ru-RU" sz="2000" dirty="0" smtClean="0"/>
              <a:t>∏ =3.14 ,   </a:t>
            </a:r>
            <a:r>
              <a:rPr lang="en-US" sz="2000" dirty="0" smtClean="0"/>
              <a:t>g=9.8  )                                                 ( X= </a:t>
            </a:r>
            <a:r>
              <a:rPr lang="ru-RU" sz="2000" dirty="0" smtClean="0"/>
              <a:t>-</a:t>
            </a:r>
            <a:r>
              <a:rPr lang="en-US" sz="2000" dirty="0" smtClean="0"/>
              <a:t>5</a:t>
            </a:r>
            <a:r>
              <a:rPr lang="ru-RU" sz="2000" dirty="0" smtClean="0"/>
              <a:t>,   А= 8.52    )                                                                 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2" y="3573016"/>
            <a:ext cx="89644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Для описания переменных величин необходимо указать </a:t>
            </a:r>
          </a:p>
          <a:p>
            <a:r>
              <a:rPr lang="ru-RU" dirty="0" smtClean="0"/>
              <a:t>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5206048"/>
            <a:ext cx="2376264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ИМЯ ПЕРЕМЕННОЙ</a:t>
            </a:r>
            <a:endParaRPr lang="ru-RU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85416" y="5206048"/>
            <a:ext cx="2376264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ТИП</a:t>
            </a:r>
            <a:endParaRPr lang="ru-RU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83868" y="5206048"/>
            <a:ext cx="2376264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ЗНАЧЕНИЕ</a:t>
            </a:r>
            <a:endParaRPr lang="ru-RU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2051720" y="4149080"/>
            <a:ext cx="226834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320060" y="4149080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320060" y="4149080"/>
            <a:ext cx="241218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00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548680"/>
            <a:ext cx="828092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Имя</a:t>
            </a:r>
            <a:r>
              <a:rPr lang="ru-RU" sz="2400" dirty="0" smtClean="0"/>
              <a:t> состоит из последовательности латинских букв, букв и цифр, слов</a:t>
            </a:r>
          </a:p>
          <a:p>
            <a:r>
              <a:rPr lang="ru-RU" sz="2400" i="1" u="sng" dirty="0" smtClean="0"/>
              <a:t>Например</a:t>
            </a:r>
            <a:r>
              <a:rPr lang="ru-RU" sz="2400" dirty="0" smtClean="0"/>
              <a:t>:</a:t>
            </a:r>
          </a:p>
          <a:p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54599"/>
              </p:ext>
            </p:extLst>
          </p:nvPr>
        </p:nvGraphicFramePr>
        <p:xfrm>
          <a:off x="2411760" y="1412776"/>
          <a:ext cx="6096000" cy="1508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Правильно</a:t>
                      </a:r>
                      <a:endParaRPr lang="ru-RU" sz="2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Неправильно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1D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1F2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4794" y="3068960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ЗНАЧЕНИЕ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400" dirty="0" smtClean="0"/>
              <a:t> представляет собой множество целых чисел, множество вещественных чисел, множество символов, логические истинностные значения.</a:t>
            </a:r>
          </a:p>
          <a:p>
            <a:endParaRPr lang="ru-RU" sz="2400" dirty="0" smtClean="0"/>
          </a:p>
          <a:p>
            <a:r>
              <a:rPr lang="ru-RU" sz="2400" i="1" u="sng" dirty="0" smtClean="0"/>
              <a:t>Например:</a:t>
            </a:r>
          </a:p>
          <a:p>
            <a:r>
              <a:rPr lang="ru-RU" sz="2400" dirty="0" smtClean="0"/>
              <a:t>1, 2,-3     -                         целые числа</a:t>
            </a:r>
          </a:p>
          <a:p>
            <a:r>
              <a:rPr lang="ru-RU" sz="2400" dirty="0" smtClean="0"/>
              <a:t>-2.5,    24.345   -              вещественные числа</a:t>
            </a:r>
          </a:p>
          <a:p>
            <a:r>
              <a:rPr lang="ru-RU" sz="2400" dirty="0" smtClean="0"/>
              <a:t>«школа»,   «1ва»  -        символы</a:t>
            </a:r>
          </a:p>
          <a:p>
            <a:r>
              <a:rPr lang="en-US" sz="2400" dirty="0" smtClean="0"/>
              <a:t>True</a:t>
            </a:r>
            <a:r>
              <a:rPr lang="ru-RU" sz="2400" dirty="0" smtClean="0"/>
              <a:t> , </a:t>
            </a:r>
            <a:r>
              <a:rPr lang="en-US" sz="2400" dirty="0" smtClean="0"/>
              <a:t> </a:t>
            </a:r>
            <a:r>
              <a:rPr lang="en-US" sz="2400" dirty="0" err="1" smtClean="0"/>
              <a:t>fals</a:t>
            </a:r>
            <a:r>
              <a:rPr lang="ru-RU" sz="2400" dirty="0" smtClean="0"/>
              <a:t>                  -      истина, ложь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86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404664"/>
            <a:ext cx="864096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ТИПЫ ДАННЫХ (величин)- </a:t>
            </a:r>
            <a:r>
              <a:rPr lang="ru-RU" sz="2400" dirty="0" smtClean="0"/>
              <a:t>называется множество возможных значений и действий, выполняемых над ними. </a:t>
            </a:r>
          </a:p>
          <a:p>
            <a:r>
              <a:rPr lang="ru-RU" sz="2400" dirty="0" smtClean="0"/>
              <a:t>Например:</a:t>
            </a:r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8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570391"/>
              </p:ext>
            </p:extLst>
          </p:nvPr>
        </p:nvGraphicFramePr>
        <p:xfrm>
          <a:off x="251520" y="1783944"/>
          <a:ext cx="8712968" cy="1981200"/>
        </p:xfrm>
        <a:graphic>
          <a:graphicData uri="http://schemas.openxmlformats.org/drawingml/2006/table">
            <a:tbl>
              <a:tblPr firstRow="1" bandRow="1"/>
              <a:tblGrid>
                <a:gridCol w="1872207"/>
                <a:gridCol w="3672408"/>
                <a:gridCol w="31683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ТИП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Переменная величина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Постоянная величина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Целый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a,</a:t>
                      </a:r>
                      <a:r>
                        <a:rPr lang="en-US" sz="2000" baseline="0" dirty="0" smtClean="0"/>
                        <a:t> b    </a:t>
                      </a:r>
                      <a:r>
                        <a:rPr lang="en-US" sz="2000" b="1" baseline="0" dirty="0" smtClean="0"/>
                        <a:t>:   </a:t>
                      </a:r>
                      <a:r>
                        <a:rPr lang="en-US" sz="2000" b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integer</a:t>
                      </a:r>
                      <a:endParaRPr lang="ru-RU" sz="20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C1=17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Вещественный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a1, b1 :   </a:t>
                      </a:r>
                      <a:r>
                        <a:rPr lang="en-US" sz="2000" b="1" baseline="0" dirty="0" smtClean="0"/>
                        <a:t>real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C2=3.14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Литерный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Text     </a:t>
                      </a:r>
                      <a:r>
                        <a:rPr lang="en-US" sz="2000" b="1" dirty="0" smtClean="0"/>
                        <a:t>: char  </a:t>
                      </a:r>
                      <a:r>
                        <a:rPr lang="ru-RU" sz="2000" dirty="0" smtClean="0"/>
                        <a:t>или   </a:t>
                      </a:r>
                      <a:r>
                        <a:rPr lang="en-US" sz="2000" dirty="0" smtClean="0"/>
                        <a:t>text  </a:t>
                      </a:r>
                      <a:r>
                        <a:rPr lang="en-US" sz="2000" b="1" dirty="0" smtClean="0"/>
                        <a:t>:  string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C3=‘A’ 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ru-RU" sz="2000" baseline="0" dirty="0" smtClean="0"/>
                        <a:t>или   </a:t>
                      </a:r>
                      <a:r>
                        <a:rPr lang="en-US" sz="2000" baseline="0" dirty="0" smtClean="0"/>
                        <a:t>C4= ‘2376’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Логический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Flag</a:t>
                      </a:r>
                      <a:r>
                        <a:rPr lang="en-US" sz="2000" baseline="0" dirty="0" smtClean="0"/>
                        <a:t>     </a:t>
                      </a:r>
                      <a:r>
                        <a:rPr lang="en-US" sz="2000" b="1" baseline="0" dirty="0" smtClean="0"/>
                        <a:t>:  </a:t>
                      </a:r>
                      <a:r>
                        <a:rPr lang="en-US" sz="2000" b="1" baseline="0" dirty="0" err="1" smtClean="0"/>
                        <a:t>boolean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C5=</a:t>
                      </a:r>
                      <a:r>
                        <a:rPr lang="en-US" sz="2000" baseline="0" dirty="0" smtClean="0"/>
                        <a:t> false  </a:t>
                      </a:r>
                      <a:r>
                        <a:rPr lang="ru-RU" sz="2000" baseline="0" dirty="0" smtClean="0"/>
                        <a:t>или</a:t>
                      </a:r>
                      <a:r>
                        <a:rPr lang="en-US" sz="2000" baseline="0" dirty="0" smtClean="0"/>
                        <a:t>    C6=true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05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532" y="548680"/>
            <a:ext cx="842493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Описание переменных и постоянных величин </a:t>
            </a:r>
            <a:r>
              <a:rPr lang="ru-RU" sz="2800" dirty="0" smtClean="0"/>
              <a:t>в программе.</a:t>
            </a: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Program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    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primer;</a:t>
            </a:r>
          </a:p>
          <a:p>
            <a:endParaRPr lang="ru-RU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                  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</a:rPr>
              <a:t>Var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           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имена переменных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величин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en-US" sz="2000" b="1" dirty="0" smtClean="0"/>
              <a:t>: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 тип 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;</a:t>
            </a:r>
          </a:p>
          <a:p>
            <a:endParaRPr lang="ru-RU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                  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</a:rPr>
              <a:t>Const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          </a:t>
            </a:r>
            <a:r>
              <a:rPr lang="ru-RU" sz="2000" dirty="0" smtClean="0"/>
              <a:t>имя постоянной величины = значение;</a:t>
            </a:r>
            <a:endParaRPr lang="en-US" sz="2000" b="1" dirty="0" smtClean="0"/>
          </a:p>
          <a:p>
            <a:endParaRPr lang="ru-RU" sz="20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Begin</a:t>
            </a:r>
          </a:p>
          <a:p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                 операторы ;</a:t>
            </a:r>
            <a:endParaRPr lang="en-US" sz="2000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End.</a:t>
            </a:r>
            <a:endParaRPr lang="ru-RU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2000" b="1" dirty="0">
              <a:solidFill>
                <a:schemeClr val="bg2">
                  <a:lumMod val="10000"/>
                </a:schemeClr>
              </a:solidFill>
            </a:endParaRPr>
          </a:p>
          <a:p>
            <a:endParaRPr lang="ru-RU" dirty="0" smtClean="0"/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882" y="1982305"/>
            <a:ext cx="432048" cy="11670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236296" y="212821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Раздел описаний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78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/>
              <a:t>1. Определите тип величин:</a:t>
            </a:r>
          </a:p>
          <a:p>
            <a:pPr marL="0" indent="0">
              <a:buNone/>
            </a:pPr>
            <a:r>
              <a:rPr lang="ru-RU" sz="2000" dirty="0" smtClean="0"/>
              <a:t>               0  ,  2.34,   -2 , -634, </a:t>
            </a:r>
            <a:r>
              <a:rPr lang="en-US" sz="2000" dirty="0" smtClean="0"/>
              <a:t> ’12fa’</a:t>
            </a:r>
            <a:r>
              <a:rPr lang="ru-RU" sz="2000" dirty="0" smtClean="0"/>
              <a:t>  </a:t>
            </a:r>
          </a:p>
          <a:p>
            <a:pPr marL="0" indent="0">
              <a:buNone/>
            </a:pPr>
            <a:r>
              <a:rPr lang="ru-RU" sz="2000" dirty="0" smtClean="0"/>
              <a:t>2. </a:t>
            </a:r>
            <a:r>
              <a:rPr lang="ru-RU" sz="2000" b="1" dirty="0" smtClean="0"/>
              <a:t>Для величины  Количество этажей выберите допустимое значение:</a:t>
            </a:r>
          </a:p>
          <a:p>
            <a:pPr marL="0" indent="0">
              <a:buNone/>
            </a:pPr>
            <a:r>
              <a:rPr lang="ru-RU" sz="2000" dirty="0" smtClean="0"/>
              <a:t>А)  25</a:t>
            </a:r>
          </a:p>
          <a:p>
            <a:pPr marL="0" indent="0">
              <a:buNone/>
            </a:pPr>
            <a:r>
              <a:rPr lang="ru-RU" sz="2000" dirty="0" smtClean="0"/>
              <a:t>Б)   25. 4</a:t>
            </a:r>
          </a:p>
          <a:p>
            <a:pPr marL="0" indent="0">
              <a:buNone/>
            </a:pPr>
            <a:r>
              <a:rPr lang="ru-RU" sz="2000" dirty="0" smtClean="0"/>
              <a:t>В) </a:t>
            </a:r>
            <a:r>
              <a:rPr lang="en-US" sz="2000" dirty="0" smtClean="0"/>
              <a:t>‘ </a:t>
            </a:r>
            <a:r>
              <a:rPr lang="en-US" sz="2000" dirty="0" err="1" smtClean="0"/>
              <a:t>odin</a:t>
            </a:r>
            <a:r>
              <a:rPr lang="en-US" sz="2000" dirty="0" smtClean="0"/>
              <a:t>’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3</a:t>
            </a:r>
            <a:r>
              <a:rPr lang="ru-RU" sz="2000" b="1" dirty="0" smtClean="0"/>
              <a:t>. Найди ошибку</a:t>
            </a:r>
            <a:r>
              <a:rPr lang="en-US" sz="2000" b="1" dirty="0" smtClean="0"/>
              <a:t> </a:t>
            </a:r>
            <a:r>
              <a:rPr lang="ru-RU" sz="2000" b="1" dirty="0" smtClean="0"/>
              <a:t>в разделе описания переменных</a:t>
            </a:r>
          </a:p>
          <a:p>
            <a:pPr marL="0" indent="0">
              <a:buNone/>
            </a:pPr>
            <a:r>
              <a:rPr lang="ru-RU" sz="2000" dirty="0" smtClean="0"/>
              <a:t> Дано </a:t>
            </a:r>
            <a:r>
              <a:rPr lang="ru-RU" sz="2000" b="1" dirty="0" smtClean="0"/>
              <a:t>а=3.1см,  в=2 см</a:t>
            </a:r>
            <a:r>
              <a:rPr lang="ru-RU" sz="2000" dirty="0" smtClean="0"/>
              <a:t>. Найти </a:t>
            </a:r>
            <a:r>
              <a:rPr lang="ru-RU" sz="2000" b="1" dirty="0" smtClean="0"/>
              <a:t>Р</a:t>
            </a:r>
            <a:r>
              <a:rPr lang="ru-RU" sz="2000" dirty="0" smtClean="0"/>
              <a:t> периметр треугольника</a:t>
            </a:r>
            <a:r>
              <a:rPr lang="ru-RU" sz="2000" b="1" dirty="0" smtClean="0"/>
              <a:t>.</a:t>
            </a:r>
          </a:p>
          <a:p>
            <a:pPr marL="0" indent="0">
              <a:buNone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                  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</a:rPr>
              <a:t>Var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       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а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,b    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en-US" sz="2000" b="1" dirty="0"/>
              <a:t>: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integer;</a:t>
            </a:r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p            :    </a:t>
            </a:r>
            <a:r>
              <a:rPr lang="en-US" sz="2000" dirty="0" smtClean="0"/>
              <a:t>real   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29120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280</Words>
  <Application>Microsoft Office PowerPoint</Application>
  <PresentationFormat>Экран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ТИПЫ ДАННЫХ</vt:lpstr>
      <vt:lpstr>ВЕЛИЧИНА</vt:lpstr>
      <vt:lpstr>Презентация PowerPoint</vt:lpstr>
      <vt:lpstr>Презентация PowerPoint</vt:lpstr>
      <vt:lpstr>Презентация PowerPoint</vt:lpstr>
      <vt:lpstr>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ТИПЫ ДАННЫХ</dc:title>
  <dc:creator>1</dc:creator>
  <cp:lastModifiedBy>1</cp:lastModifiedBy>
  <cp:revision>24</cp:revision>
  <dcterms:created xsi:type="dcterms:W3CDTF">2011-11-11T05:29:31Z</dcterms:created>
  <dcterms:modified xsi:type="dcterms:W3CDTF">2013-10-24T05:15:31Z</dcterms:modified>
</cp:coreProperties>
</file>