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2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5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4A56B-CADB-4435-AA4F-53671D3FA2B2}" type="datetimeFigureOut">
              <a:rPr lang="ru-RU" smtClean="0"/>
              <a:t>25.09.2011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494D6-F6C0-4D09-A3EB-A8BC306A2C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494D6-F6C0-4D09-A3EB-A8BC306A2CFE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9/25/2011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5%D0%B8%D0%BC%D0%B8%D1%87%D0%B5%D1%81%D0%BA%D0%B8%D0%B9_%D1%8D%D0%BB%D0%B5%D0%BC%D0%B5%D0%BD%D1%82" TargetMode="External"/><Relationship Id="rId2" Type="http://schemas.openxmlformats.org/officeDocument/2006/relationships/hyperlink" Target="http://ru.wikipedia.org/wiki/%D0%94%D1%80%D0%B5%D0%B2%D0%BD%D0%B5%D0%B3%D1%80%D0%B5%D1%87%D0%B5%D1%81%D0%BA%D0%B8%D0%B9_%D1%8F%D0%B7%D1%8B%D0%BA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ru.wikipedia.org/wiki/%D0%9F%D1%80%D0%BE%D1%81%D1%82%D0%BE%D0%B5_%D0%B2%D0%B5%D1%89%D0%B5%D1%81%D1%82%D0%B2%D0%BE" TargetMode="External"/></Relationships>
</file>

<file path=ppt/slides/_rels/slide11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7" Target="../media/image18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3.xml" Type="http://schemas.openxmlformats.org/officeDocument/2006/relationships/slideLayout"/><Relationship Id="rId6" Target="../media/image17.jpeg" Type="http://schemas.openxmlformats.org/officeDocument/2006/relationships/image"/><Relationship Id="rId5" Target="../media/image16.jpeg" Type="http://schemas.openxmlformats.org/officeDocument/2006/relationships/image"/><Relationship Id="rId4" Target="../media/image15.jpe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3.xml" Type="http://schemas.openxmlformats.org/officeDocument/2006/relationships/slideLayout"/><Relationship Id="rId4" Target="../media/image12.pn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15 из 349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16436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2057399"/>
          </a:xfrm>
        </p:spPr>
        <p:txBody>
          <a:bodyPr>
            <a:noAutofit/>
          </a:bodyPr>
          <a:lstStyle/>
          <a:p>
            <a:pPr algn="r"/>
            <a:r>
              <a:rPr lang="ru-RU" b="1" dirty="0" smtClean="0">
                <a:solidFill>
                  <a:srgbClr val="0000FF"/>
                </a:solidFill>
              </a:rPr>
              <a:t>Характеристика химического элемента на основании его положения в Периодической системе Д. И. Менделеева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7772400" cy="175260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9600" b="1" i="1" dirty="0" smtClean="0">
                <a:solidFill>
                  <a:schemeClr val="tx1"/>
                </a:solidFill>
              </a:rPr>
              <a:t>Составил:</a:t>
            </a:r>
          </a:p>
          <a:p>
            <a:pPr algn="r"/>
            <a:r>
              <a:rPr lang="ru-RU" sz="9600" b="1" i="1" dirty="0" smtClean="0">
                <a:solidFill>
                  <a:schemeClr val="tx1"/>
                </a:solidFill>
              </a:rPr>
              <a:t>учитель химии МОУ «Средняя </a:t>
            </a:r>
          </a:p>
          <a:p>
            <a:pPr algn="r"/>
            <a:r>
              <a:rPr lang="ru-RU" sz="9600" b="1" i="1" dirty="0" smtClean="0">
                <a:solidFill>
                  <a:schemeClr val="tx1"/>
                </a:solidFill>
              </a:rPr>
              <a:t>общеобразовательная школа №92 </a:t>
            </a:r>
          </a:p>
          <a:p>
            <a:pPr algn="r"/>
            <a:r>
              <a:rPr lang="ru-RU" sz="9600" b="1" i="1" dirty="0" smtClean="0">
                <a:solidFill>
                  <a:schemeClr val="tx1"/>
                </a:solidFill>
              </a:rPr>
              <a:t>с углубленным </a:t>
            </a:r>
          </a:p>
          <a:p>
            <a:pPr algn="r"/>
            <a:r>
              <a:rPr lang="ru-RU" sz="9600" b="1" i="1" dirty="0" smtClean="0">
                <a:solidFill>
                  <a:schemeClr val="tx1"/>
                </a:solidFill>
              </a:rPr>
              <a:t>изучением отдельных предметов» </a:t>
            </a:r>
          </a:p>
          <a:p>
            <a:pPr algn="r"/>
            <a:r>
              <a:rPr lang="ru-RU" sz="9600" b="1" i="1" dirty="0" smtClean="0">
                <a:solidFill>
                  <a:schemeClr val="tx1"/>
                </a:solidFill>
              </a:rPr>
              <a:t>Барсуков Д. Б</a:t>
            </a:r>
          </a:p>
          <a:p>
            <a:pPr algn="r"/>
            <a:endParaRPr lang="ru-RU" b="1" i="1" dirty="0" smtClean="0"/>
          </a:p>
          <a:p>
            <a:pPr algn="r"/>
            <a:endParaRPr lang="ru-RU" b="1" i="1" dirty="0" smtClean="0"/>
          </a:p>
          <a:p>
            <a:pPr algn="r"/>
            <a:endParaRPr lang="ru-RU" b="1" i="1" dirty="0" smtClean="0"/>
          </a:p>
          <a:p>
            <a:pPr algn="r"/>
            <a:endParaRPr lang="ru-RU" b="1" i="1" dirty="0" smtClean="0"/>
          </a:p>
          <a:p>
            <a:pPr algn="r"/>
            <a:endParaRPr lang="ru-RU" b="1" i="1" dirty="0" smtClean="0"/>
          </a:p>
          <a:p>
            <a:r>
              <a:rPr lang="ru-RU" sz="12800" b="1" i="1" dirty="0" smtClean="0">
                <a:solidFill>
                  <a:schemeClr val="tx1"/>
                </a:solidFill>
              </a:rPr>
              <a:t>г. Кемерово</a:t>
            </a:r>
          </a:p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>
                <a:solidFill>
                  <a:srgbClr val="FFC000"/>
                </a:solidFill>
              </a:rPr>
              <a:t>Аллотропия</a:t>
            </a:r>
            <a:endParaRPr lang="ru-RU" sz="8000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(от </a:t>
            </a:r>
            <a:r>
              <a:rPr lang="ru-RU" sz="3200" b="1" dirty="0" err="1" smtClean="0">
                <a:hlinkClick r:id="rId2" tooltip="Древнегреческий язык"/>
              </a:rPr>
              <a:t>др.-греч</a:t>
            </a:r>
            <a:r>
              <a:rPr lang="ru-RU" sz="3200" b="1" dirty="0" smtClean="0">
                <a:hlinkClick r:id="rId2" tooltip="Древнегреческий язык"/>
              </a:rPr>
              <a:t>.</a:t>
            </a:r>
            <a:r>
              <a:rPr lang="ru-RU" sz="3200" b="1" dirty="0" smtClean="0"/>
              <a:t> </a:t>
            </a:r>
            <a:r>
              <a:rPr lang="ru-RU" sz="3200" b="1" dirty="0" err="1" smtClean="0"/>
              <a:t>αλλος </a:t>
            </a:r>
            <a:r>
              <a:rPr lang="ru-RU" sz="3200" b="1" dirty="0" smtClean="0"/>
              <a:t>— «другой», </a:t>
            </a:r>
            <a:r>
              <a:rPr lang="ru-RU" sz="3200" b="1" dirty="0" err="1" smtClean="0"/>
              <a:t>τροπος</a:t>
            </a:r>
            <a:r>
              <a:rPr lang="ru-RU" sz="3200" b="1" dirty="0" smtClean="0"/>
              <a:t> — «поворот, свойство») — существование одного и того же </a:t>
            </a:r>
            <a:r>
              <a:rPr lang="ru-RU" sz="3200" b="1" dirty="0" smtClean="0">
                <a:hlinkClick r:id="rId3" tooltip="Химический элемент"/>
              </a:rPr>
              <a:t>химического элемента</a:t>
            </a:r>
            <a:r>
              <a:rPr lang="ru-RU" sz="3200" b="1" dirty="0" smtClean="0"/>
              <a:t> в виде двух и более </a:t>
            </a:r>
            <a:r>
              <a:rPr lang="ru-RU" sz="3200" b="1" dirty="0" smtClean="0">
                <a:hlinkClick r:id="rId4" tooltip="Простое вещество"/>
              </a:rPr>
              <a:t>простых веществ</a:t>
            </a:r>
            <a:r>
              <a:rPr lang="ru-RU" sz="3200" b="1" dirty="0" smtClean="0"/>
              <a:t>, различных по строению и свойствам — так называемых аллотропических модификаций или аллотропических форм.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 lang="ru-RU"/>
          </a:p>
        </p:txBody>
      </p:sp>
      <p:pic>
        <p:nvPicPr>
          <p:cNvPr descr="Картинка 8 из 233" id="35842" name="Picture 2"/>
          <p:cNvPicPr>
            <a:picLocks noChangeArrowheads="1" noChangeAspect="1"/>
          </p:cNvPicPr>
          <p:nvPr/>
        </p:nvPicPr>
        <p:blipFill>
          <a:blip r:embed="rId3"/>
          <a:srcRect r="71"/>
          <a:stretch>
            <a:fillRect/>
          </a:stretch>
        </p:blipFill>
        <p:spPr bwMode="auto">
          <a:xfrm>
            <a:off x="0" y="3352800"/>
            <a:ext cx="3886931" cy="3505200"/>
          </a:xfrm>
          <a:prstGeom prst="rect">
            <a:avLst/>
          </a:prstGeom>
          <a:noFill/>
        </p:spPr>
      </p:pic>
      <p:pic>
        <p:nvPicPr>
          <p:cNvPr descr="Картинка 19 из 186" id="35844" name="Picture 4"/>
          <p:cNvPicPr>
            <a:picLocks noChangeArrowheads="1"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685799"/>
            <a:ext cx="5257800" cy="3612859"/>
          </a:xfrm>
          <a:prstGeom prst="rect">
            <a:avLst/>
          </a:prstGeom>
          <a:noFill/>
        </p:spPr>
      </p:pic>
      <p:pic>
        <p:nvPicPr>
          <p:cNvPr descr="Картинка 2 из 4037" id="35846" name="Picture 6"/>
          <p:cNvPicPr>
            <a:picLocks noChangeArrowheads="1"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4267200"/>
            <a:ext cx="2983346" cy="2590800"/>
          </a:xfrm>
          <a:prstGeom prst="rect">
            <a:avLst/>
          </a:prstGeom>
          <a:noFill/>
        </p:spPr>
      </p:pic>
      <p:pic>
        <p:nvPicPr>
          <p:cNvPr descr="http://ri.kz/s_images/12858262341491.jpg" id="35848" name="Picture 8"/>
          <p:cNvPicPr>
            <a:picLocks noChangeArrowheads="1"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481571" y="51829"/>
            <a:ext cx="2895601" cy="38587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980726"/>
          </a:xfrm>
        </p:spPr>
        <p:txBody>
          <a:bodyPr>
            <a:normAutofit/>
          </a:bodyPr>
          <a:lstStyle/>
          <a:p>
            <a:r>
              <a:rPr b="1" dirty="0" lang="ru-RU" smtClean="0" sz="4800"/>
              <a:t>Аллотропия углерода</a:t>
            </a:r>
            <a:endParaRPr b="1" dirty="0" lang="ru-RU" sz="4800"/>
          </a:p>
        </p:txBody>
      </p:sp>
      <p:pic>
        <p:nvPicPr>
          <p:cNvPr descr="http://upload.wikimedia.org/wikipedia/commons/f/f8/Eight_Allotropes_of_Carbon.png" id="35850" name="Picture 10"/>
          <p:cNvPicPr>
            <a:picLocks noChangeArrowheads="1" noChangeAspect="1"/>
          </p:cNvPicPr>
          <p:nvPr/>
        </p:nvPicPr>
        <p:blipFill>
          <a:blip cstate="print" r:embed="rId7"/>
          <a:srcRect/>
          <a:stretch>
            <a:fillRect/>
          </a:stretch>
        </p:blipFill>
        <p:spPr bwMode="auto">
          <a:xfrm>
            <a:off x="6629400" y="4235542"/>
            <a:ext cx="2514600" cy="26224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id="13" nodeType="clickEffect" presetClass="entr" presetID="54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>
                      <p:stCondLst>
                        <p:cond delay="indefinite"/>
                      </p:stCondLst>
                      <p:childTnLst>
                        <p:par>
                          <p:cTn fill="hold" id="21">
                            <p:stCondLst>
                              <p:cond delay="0"/>
                            </p:stCondLst>
                            <p:childTnLst>
                              <p:par>
                                <p:cTn accel="100000" fill="hold" id="22" nodeType="clickEffect" presetClass="entr" presetID="3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30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>
                      <p:stCondLst>
                        <p:cond delay="indefinite"/>
                      </p:stCondLst>
                      <p:childTnLst>
                        <p:par>
                          <p:cTn fill="hold" id="37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4">
                      <p:stCondLst>
                        <p:cond delay="indefinite"/>
                      </p:stCondLst>
                      <p:childTnLst>
                        <p:par>
                          <p:cTn fill="hold" id="45">
                            <p:stCondLst>
                              <p:cond delay="0"/>
                            </p:stCondLst>
                            <p:childTnLst>
                              <p:par>
                                <p:cTn fill="hold" id="46" nodeType="click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500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5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54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1000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28326"/>
          </a:xfrm>
        </p:spPr>
        <p:txBody>
          <a:bodyPr/>
          <a:lstStyle/>
          <a:p>
            <a:r>
              <a:rPr lang="ru-RU" dirty="0" smtClean="0"/>
              <a:t>Генетический ряд металла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6900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dirty="0" smtClean="0"/>
              <a:t>Металл                                </a:t>
            </a:r>
            <a:r>
              <a:rPr lang="en-US" sz="3600" dirty="0" smtClean="0"/>
              <a:t>Na</a:t>
            </a:r>
            <a:endParaRPr lang="ru-RU" sz="3600" dirty="0" smtClean="0"/>
          </a:p>
          <a:p>
            <a:endParaRPr lang="ru-RU" sz="3600" dirty="0" smtClean="0"/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Основный</a:t>
            </a:r>
            <a:r>
              <a:rPr lang="en-US" sz="3600" dirty="0" smtClean="0"/>
              <a:t>                         Na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O</a:t>
            </a:r>
            <a:endParaRPr lang="ru-RU" sz="3600" dirty="0" smtClean="0"/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    оксид</a:t>
            </a:r>
          </a:p>
          <a:p>
            <a:endParaRPr lang="ru-RU" sz="3600" dirty="0" smtClean="0"/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Основание</a:t>
            </a:r>
            <a:r>
              <a:rPr lang="en-US" sz="3600" dirty="0" smtClean="0"/>
              <a:t>                      </a:t>
            </a:r>
            <a:r>
              <a:rPr lang="en-US" sz="3600" dirty="0" err="1" smtClean="0"/>
              <a:t>NaOH</a:t>
            </a:r>
            <a:r>
              <a:rPr lang="en-US" sz="3600" dirty="0" smtClean="0"/>
              <a:t>                   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 Соль</a:t>
            </a:r>
            <a:r>
              <a:rPr lang="en-US" sz="3600" dirty="0" smtClean="0"/>
              <a:t>                                 </a:t>
            </a:r>
            <a:r>
              <a:rPr lang="en-US" sz="3600" dirty="0" err="1" smtClean="0"/>
              <a:t>NaCl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676400" y="12954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600200" y="3276600"/>
            <a:ext cx="3810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1600200" y="4572000"/>
            <a:ext cx="38100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934200" y="12954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858000" y="2743200"/>
            <a:ext cx="4572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934200" y="45720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990600"/>
          </a:xfrm>
        </p:spPr>
        <p:txBody>
          <a:bodyPr/>
          <a:lstStyle/>
          <a:p>
            <a:r>
              <a:rPr lang="ru-RU" dirty="0" smtClean="0"/>
              <a:t>Генетический ряд </a:t>
            </a:r>
            <a:r>
              <a:rPr lang="ru-RU" dirty="0" smtClean="0"/>
              <a:t>неметалла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914400"/>
            <a:ext cx="8763000" cy="5562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600" dirty="0" smtClean="0"/>
              <a:t>Неметалл                            </a:t>
            </a:r>
            <a:r>
              <a:rPr lang="en-US" sz="3600" dirty="0" smtClean="0"/>
              <a:t>S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ru-RU" sz="3600" dirty="0" smtClean="0"/>
              <a:t>Кислотный</a:t>
            </a:r>
            <a:r>
              <a:rPr lang="en-US" sz="3600" dirty="0" smtClean="0"/>
              <a:t>                         SO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                     </a:t>
            </a:r>
            <a:endParaRPr lang="ru-RU" sz="3600" dirty="0" smtClean="0"/>
          </a:p>
          <a:p>
            <a:pPr>
              <a:spcBef>
                <a:spcPts val="0"/>
              </a:spcBef>
            </a:pPr>
            <a:r>
              <a:rPr lang="ru-RU" sz="3600" dirty="0" smtClean="0"/>
              <a:t>   оксид</a:t>
            </a:r>
          </a:p>
          <a:p>
            <a:pPr>
              <a:buNone/>
            </a:pPr>
            <a:endParaRPr lang="ru-RU" sz="3600" dirty="0" smtClean="0"/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Кислота</a:t>
            </a:r>
            <a:r>
              <a:rPr lang="en-US" sz="3600" dirty="0" smtClean="0"/>
              <a:t>                          H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SO3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Font typeface="Wingdings" pitchFamily="2" charset="2"/>
              <a:buChar char="q"/>
            </a:pPr>
            <a:r>
              <a:rPr lang="ru-RU" sz="3600" dirty="0" smtClean="0"/>
              <a:t>   Соль</a:t>
            </a:r>
            <a:r>
              <a:rPr lang="en-US" sz="3600" dirty="0" smtClean="0"/>
              <a:t>                            Na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SO</a:t>
            </a:r>
            <a:r>
              <a:rPr lang="en-US" sz="3600" baseline="-25000" dirty="0" smtClean="0"/>
              <a:t>3</a:t>
            </a:r>
            <a:endParaRPr lang="ru-RU" sz="3200" baseline="-250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524000" y="14478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1524000" y="32766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1447800" y="4572000"/>
            <a:ext cx="3810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705600" y="1524000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705600" y="4648200"/>
            <a:ext cx="381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629400" y="2743200"/>
            <a:ext cx="457200" cy="1219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dirty="0" smtClean="0"/>
              <a:t>Домашнее задание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C000"/>
                </a:solidFill>
              </a:rPr>
              <a:t>Параграф 1, упр. 1, 7, 10 (письменно)</a:t>
            </a:r>
            <a:endParaRPr lang="ru-RU" sz="6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CBCBCB">
                <a:alpha val="59000"/>
              </a:srgbClr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Закономерности изменения некоторых свойств химических элементов в ПС.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52598"/>
          <a:ext cx="9144000" cy="5105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10165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Характеристика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 пределах периода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 пределах одной</a:t>
                      </a:r>
                      <a:r>
                        <a:rPr lang="ru-RU" b="1" baseline="0" dirty="0" smtClean="0"/>
                        <a:t> группы (для элементов главных подгрупп)</a:t>
                      </a:r>
                      <a:endParaRPr lang="ru-RU" b="1" dirty="0"/>
                    </a:p>
                  </a:txBody>
                  <a:tcPr/>
                </a:tc>
              </a:tr>
              <a:tr h="4122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Заряд ядра</a:t>
                      </a:r>
                      <a:r>
                        <a:rPr lang="ru-RU" b="1" baseline="0" dirty="0" smtClean="0"/>
                        <a:t> атома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Увеличивается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Увеличивается</a:t>
                      </a:r>
                      <a:endParaRPr lang="ru-RU" b="1" dirty="0"/>
                    </a:p>
                  </a:txBody>
                  <a:tcPr/>
                </a:tc>
              </a:tr>
              <a:tr h="71159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Число энергетических уровней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изменяется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Увеличивается</a:t>
                      </a:r>
                      <a:endParaRPr lang="ru-RU" b="1" dirty="0"/>
                    </a:p>
                  </a:txBody>
                  <a:tcPr/>
                </a:tc>
              </a:tr>
              <a:tr h="10165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Число электронов на внешнем энергетическом</a:t>
                      </a:r>
                      <a:r>
                        <a:rPr lang="ru-RU" b="1" baseline="0" dirty="0" smtClean="0"/>
                        <a:t> уровне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Увеличивается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изменяется</a:t>
                      </a:r>
                      <a:endParaRPr lang="ru-RU" b="1" dirty="0"/>
                    </a:p>
                  </a:txBody>
                  <a:tcPr/>
                </a:tc>
              </a:tr>
              <a:tr h="4122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Радиус</a:t>
                      </a:r>
                      <a:r>
                        <a:rPr lang="ru-RU" b="1" baseline="0" dirty="0" smtClean="0"/>
                        <a:t> атома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Уменьшается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Увеличивается</a:t>
                      </a:r>
                      <a:endParaRPr lang="ru-RU" b="1" dirty="0"/>
                    </a:p>
                  </a:txBody>
                  <a:tcPr/>
                </a:tc>
              </a:tr>
              <a:tr h="4122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Электроотрицательность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Увеличивается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Уменьшается</a:t>
                      </a:r>
                      <a:endParaRPr lang="ru-RU" b="1" dirty="0"/>
                    </a:p>
                  </a:txBody>
                  <a:tcPr/>
                </a:tc>
              </a:tr>
              <a:tr h="71159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Восстановительные свойства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Уменьшаются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Увеличиваются</a:t>
                      </a:r>
                      <a:endParaRPr lang="ru-RU" b="1" dirty="0"/>
                    </a:p>
                  </a:txBody>
                  <a:tcPr/>
                </a:tc>
              </a:tr>
              <a:tr h="4122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Металлические свойства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Уменьшаются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Увеличиваются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flip="none" rotWithShape="1">
          <a:gsLst>
            <a:gs pos="15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b="100000" r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600" y="3622040"/>
          <a:ext cx="8686800" cy="323596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4343400"/>
                <a:gridCol w="2280285"/>
                <a:gridCol w="2063115"/>
              </a:tblGrid>
              <a:tr h="370840">
                <a:tc>
                  <a:txBody>
                    <a:bodyPr/>
                    <a:lstStyle/>
                    <a:p>
                      <a:endParaRPr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dirty="0" lang="ru-RU" smtClean="0"/>
                        <a:t>Натрий</a:t>
                      </a:r>
                      <a:endParaRPr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dirty="0" lang="ru-RU" smtClean="0"/>
                        <a:t>Хлор</a:t>
                      </a:r>
                      <a:endParaRPr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Заряд</a:t>
                      </a:r>
                      <a:r>
                        <a:rPr b="1" baseline="0" dirty="0" lang="ru-RU" smtClean="0"/>
                        <a:t> ядра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+</a:t>
                      </a:r>
                      <a:r>
                        <a:rPr b="1" dirty="0" lang="en-US" smtClean="0"/>
                        <a:t>11</a:t>
                      </a:r>
                      <a:endParaRPr b="1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+17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Число нуклонов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p=11,</a:t>
                      </a:r>
                      <a:r>
                        <a:rPr b="1" baseline="0" dirty="0" lang="en-US" smtClean="0"/>
                        <a:t> n=12</a:t>
                      </a:r>
                      <a:endParaRPr b="1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p=17,n=18</a:t>
                      </a:r>
                      <a:endParaRPr b="1"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Число электронов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e=11</a:t>
                      </a:r>
                      <a:endParaRPr b="1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E=17</a:t>
                      </a:r>
                      <a:endParaRPr b="1"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Число энергетических уровней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3</a:t>
                      </a:r>
                      <a:endParaRPr b="1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3</a:t>
                      </a:r>
                      <a:endParaRPr b="1"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Электронная</a:t>
                      </a:r>
                      <a:r>
                        <a:rPr b="1" baseline="0" dirty="0" lang="ru-RU" smtClean="0"/>
                        <a:t> формула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1s</a:t>
                      </a:r>
                      <a:r>
                        <a:rPr b="1" baseline="30000" dirty="0" lang="en-US" smtClean="0"/>
                        <a:t>2</a:t>
                      </a:r>
                      <a:r>
                        <a:rPr b="1" dirty="0" lang="en-US" smtClean="0"/>
                        <a:t>2s</a:t>
                      </a:r>
                      <a:r>
                        <a:rPr b="1" baseline="30000" dirty="0" lang="en-US" smtClean="0"/>
                        <a:t>2</a:t>
                      </a:r>
                      <a:r>
                        <a:rPr b="1" dirty="0" lang="en-US" smtClean="0"/>
                        <a:t>2p</a:t>
                      </a:r>
                      <a:r>
                        <a:rPr b="1" baseline="30000" dirty="0" lang="en-US" smtClean="0"/>
                        <a:t>6</a:t>
                      </a:r>
                      <a:r>
                        <a:rPr b="1" dirty="0" lang="en-US" smtClean="0"/>
                        <a:t>3s</a:t>
                      </a:r>
                      <a:r>
                        <a:rPr b="1" baseline="30000" dirty="0" lang="en-US" smtClean="0"/>
                        <a:t>1</a:t>
                      </a:r>
                      <a:endParaRPr b="1" baseline="30000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1s</a:t>
                      </a:r>
                      <a:r>
                        <a:rPr b="1" baseline="30000" dirty="0" lang="en-US" smtClean="0"/>
                        <a:t>2</a:t>
                      </a:r>
                      <a:r>
                        <a:rPr b="1" dirty="0" lang="en-US" smtClean="0"/>
                        <a:t>2s</a:t>
                      </a:r>
                      <a:r>
                        <a:rPr b="1" baseline="30000" dirty="0" lang="en-US" smtClean="0"/>
                        <a:t>2</a:t>
                      </a:r>
                      <a:r>
                        <a:rPr b="1" dirty="0" lang="en-US" smtClean="0"/>
                        <a:t>2p</a:t>
                      </a:r>
                      <a:r>
                        <a:rPr b="1" baseline="30000" dirty="0" lang="en-US" smtClean="0"/>
                        <a:t>6</a:t>
                      </a:r>
                      <a:r>
                        <a:rPr b="1" dirty="0" lang="en-US" smtClean="0"/>
                        <a:t>3s</a:t>
                      </a:r>
                      <a:r>
                        <a:rPr b="1" baseline="30000" dirty="0" lang="en-US" smtClean="0"/>
                        <a:t>2</a:t>
                      </a:r>
                      <a:r>
                        <a:rPr b="1" dirty="0" lang="en-US" smtClean="0"/>
                        <a:t>3p</a:t>
                      </a:r>
                      <a:r>
                        <a:rPr b="1" baseline="30000" dirty="0" lang="en-US" smtClean="0"/>
                        <a:t>5</a:t>
                      </a:r>
                      <a:endParaRPr b="1" baseline="30000"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Высшая степень окисления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+1</a:t>
                      </a:r>
                      <a:endParaRPr b="1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en-US" smtClean="0"/>
                        <a:t>+7</a:t>
                      </a:r>
                      <a:endParaRPr b="1"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Окислительно-восстановительные свойства</a:t>
                      </a:r>
                      <a:endParaRPr b="1" dirty="0" lang="ru-RU"/>
                    </a:p>
                  </a:txBody>
                  <a:tcPr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Восстановитель</a:t>
                      </a:r>
                      <a:endParaRPr b="1" dirty="0" lang="ru-RU"/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Окислитель</a:t>
                      </a:r>
                      <a:endParaRPr b="1" dirty="0"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descr="Картинка 18 из 116079" id="28674" name="Picture 2"/>
          <p:cNvPicPr>
            <a:picLocks noChangeArrowheads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2666999" cy="254596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dirty="0" lang="ru-RU" smtClean="0">
              <a:solidFill>
                <a:schemeClr val="bg1"/>
              </a:solidFill>
            </a:endParaRPr>
          </a:p>
          <a:p>
            <a:pPr algn="ctr"/>
            <a:r>
              <a:rPr dirty="0" lang="ru-RU" smtClean="0">
                <a:solidFill>
                  <a:schemeClr val="bg1"/>
                </a:solidFill>
              </a:rPr>
              <a:t>1. </a:t>
            </a:r>
            <a:r>
              <a:rPr b="1" dirty="0" lang="ru-RU" smtClean="0" sz="3200">
                <a:solidFill>
                  <a:srgbClr val="00B050"/>
                </a:solidFill>
              </a:rPr>
              <a:t>Положение элемента в ПС и строение его атома</a:t>
            </a:r>
            <a:endParaRPr b="1" dirty="0" lang="ru-RU">
              <a:solidFill>
                <a:srgbClr val="00B050"/>
              </a:solidFill>
            </a:endParaRPr>
          </a:p>
        </p:txBody>
      </p:sp>
      <p:pic>
        <p:nvPicPr>
          <p:cNvPr descr="Картинка 9 из 2591" id="28678" name="Picture 6"/>
          <p:cNvPicPr>
            <a:picLocks noChangeArrowheads="1" noChangeAspect="1"/>
          </p:cNvPicPr>
          <p:nvPr/>
        </p:nvPicPr>
        <p:blipFill>
          <a:blip r:embed="rId3"/>
          <a:srcRect r="53"/>
          <a:stretch>
            <a:fillRect/>
          </a:stretch>
        </p:blipFill>
        <p:spPr bwMode="auto">
          <a:xfrm>
            <a:off x="5410200" y="0"/>
            <a:ext cx="3733800" cy="257024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rmAutofit/>
          </a:bodyPr>
          <a:lstStyle/>
          <a:p>
            <a:pPr algn="ctr"/>
            <a:r>
              <a:rPr dirty="0" lang="ru-RU" smtClean="0"/>
              <a:t>ПЛАН ХАРАКТЕРИСТИКИ ХИМ. ЭЛЕМЕНТА</a:t>
            </a:r>
            <a:endParaRPr dirty="0" lang="ru-RU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2"/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7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8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9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0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5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26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7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8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">
                      <p:stCondLst>
                        <p:cond delay="indefinite"/>
                      </p:stCondLst>
                      <p:childTnLst>
                        <p:par>
                          <p:cTn fill="hold" id="30">
                            <p:stCondLst>
                              <p:cond delay="0"/>
                            </p:stCondLst>
                            <p:childTnLst>
                              <p:par>
                                <p:cTn fill="hold" id="31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3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3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36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37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38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39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4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41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42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43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44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45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46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3581400"/>
          <a:ext cx="9144000" cy="3276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779127">
                <a:tc>
                  <a:txBody>
                    <a:bodyPr/>
                    <a:lstStyle/>
                    <a:p>
                      <a:r>
                        <a:rPr lang="ru-RU" dirty="0" smtClean="0"/>
                        <a:t>Натрий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Хлор</a:t>
                      </a:r>
                      <a:endParaRPr lang="ru-RU" dirty="0"/>
                    </a:p>
                  </a:txBody>
                  <a:tcPr/>
                </a:tc>
              </a:tr>
              <a:tr h="2497474">
                <a:tc>
                  <a:txBody>
                    <a:bodyPr/>
                    <a:lstStyle/>
                    <a:p>
                      <a:r>
                        <a:rPr lang="ru-RU" sz="2600" b="1" dirty="0" smtClean="0"/>
                        <a:t>Типичный</a:t>
                      </a:r>
                      <a:r>
                        <a:rPr lang="ru-RU" sz="2600" b="1" baseline="0" dirty="0" smtClean="0"/>
                        <a:t> металл; металлическая кристаллическая решётка; в соединениях тип связи - металлический</a:t>
                      </a:r>
                      <a:endParaRPr lang="ru-RU" sz="2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1" dirty="0" smtClean="0"/>
                        <a:t>Типичный неметалл;</a:t>
                      </a:r>
                      <a:r>
                        <a:rPr lang="ru-RU" sz="2600" b="1" baseline="0" dirty="0" smtClean="0"/>
                        <a:t> газ жёлтого цвета</a:t>
                      </a:r>
                      <a:endParaRPr lang="ru-RU" sz="26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340" name="Picture 4" descr="Картинка 1 из 1170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953000" cy="3581400"/>
          </a:xfrm>
          <a:prstGeom prst="rect">
            <a:avLst/>
          </a:prstGeom>
          <a:noFill/>
        </p:spPr>
      </p:pic>
      <p:pic>
        <p:nvPicPr>
          <p:cNvPr id="14342" name="Picture 6" descr="Картинка 17 из 6069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0"/>
            <a:ext cx="1981200" cy="354343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2. Характер простого вещества (металл, неметалл)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school.xvatit.com/images/0/07/Him7_5_5.jpg" id="29698" name="Picture 2"/>
          <p:cNvPicPr>
            <a:picLocks noChangeArrowheads="1" noChangeAspect="1"/>
          </p:cNvPicPr>
          <p:nvPr/>
        </p:nvPicPr>
        <p:blipFill>
          <a:blip r:embed="rId2"/>
          <a:srcRect l="58313" r="33116" t="8085"/>
          <a:stretch>
            <a:fillRect/>
          </a:stretch>
        </p:blipFill>
        <p:spPr bwMode="auto">
          <a:xfrm>
            <a:off x="7620000" y="1"/>
            <a:ext cx="1524000" cy="5139432"/>
          </a:xfrm>
          <a:prstGeom prst="rect">
            <a:avLst/>
          </a:prstGeom>
          <a:noFill/>
        </p:spPr>
      </p:pic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4876800"/>
          <a:ext cx="9144000" cy="18288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40633">
                <a:tc>
                  <a:txBody>
                    <a:bodyPr/>
                    <a:lstStyle/>
                    <a:p>
                      <a:r>
                        <a:rPr b="1" dirty="0" lang="ru-RU" smtClean="0"/>
                        <a:t>Натрий</a:t>
                      </a:r>
                      <a:endParaRPr b="1" dirty="0"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Хлор</a:t>
                      </a:r>
                      <a:endParaRPr b="1" dirty="0" lang="ru-RU"/>
                    </a:p>
                  </a:txBody>
                  <a:tcPr/>
                </a:tc>
              </a:tr>
              <a:tr h="1362532">
                <a:tc>
                  <a:txBody>
                    <a:bodyPr/>
                    <a:lstStyle/>
                    <a:p>
                      <a:r>
                        <a:rPr b="1" dirty="0" lang="ru-RU" smtClean="0"/>
                        <a:t>Металлические</a:t>
                      </a:r>
                      <a:r>
                        <a:rPr b="1" baseline="0" dirty="0" lang="ru-RU" smtClean="0"/>
                        <a:t> свойства натрия выражены сильнее, чем у лития, но слабее, по сравнению с калием.</a:t>
                      </a:r>
                      <a:endParaRPr b="1" dirty="0"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У</a:t>
                      </a:r>
                      <a:r>
                        <a:rPr b="1" baseline="0" dirty="0" lang="ru-RU" smtClean="0"/>
                        <a:t> хлора по сравнению со фтором неметаллические свойства выражены слабее, но по сравнению с бромом эти свойства выражены сильнее.</a:t>
                      </a:r>
                      <a:endParaRPr b="1" dirty="0"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descr="http://school.xvatit.com/images/0/07/Him7_5_5.jpg" id="29700" name="Picture 4"/>
          <p:cNvPicPr>
            <a:picLocks noChangeArrowheads="1" noChangeAspect="1"/>
          </p:cNvPicPr>
          <p:nvPr/>
        </p:nvPicPr>
        <p:blipFill>
          <a:blip r:embed="rId2"/>
          <a:srcRect b="13917" l="2160" r="84949"/>
          <a:stretch>
            <a:fillRect/>
          </a:stretch>
        </p:blipFill>
        <p:spPr bwMode="auto">
          <a:xfrm>
            <a:off x="0" y="0"/>
            <a:ext cx="1676400" cy="48768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67494"/>
            <a:ext cx="6553200" cy="4685506"/>
          </a:xfrm>
        </p:spPr>
        <p:txBody>
          <a:bodyPr>
            <a:normAutofit fontScale="90000"/>
          </a:bodyPr>
          <a:lstStyle/>
          <a:p>
            <a:r>
              <a:rPr dirty="0" lang="ru-RU" smtClean="0"/>
              <a:t>3</a:t>
            </a:r>
            <a:r>
              <a:rPr b="1" dirty="0" lang="ru-RU" smtClean="0"/>
              <a:t>. Сравнение свойств простого вещества со свойствами простых веществ, образованных соседними по подгруппе элементами.</a:t>
            </a:r>
            <a:endParaRPr b="1" dirty="0" lang="ru-RU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2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2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7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2323306"/>
          </a:xfrm>
        </p:spPr>
        <p:txBody>
          <a:bodyPr>
            <a:normAutofit fontScale="90000"/>
          </a:bodyPr>
          <a:lstStyle/>
          <a:p>
            <a:r>
              <a:rPr b="1" dirty="0" lang="ru-RU" smtClean="0"/>
              <a:t>4. Сравнение свойств простого вещества со свойствами простых веществ, образованных соседними по периоду элементами.</a:t>
            </a:r>
            <a:endParaRPr b="1" dirty="0"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4648200"/>
          <a:ext cx="9144000" cy="22098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37610">
                <a:tc>
                  <a:txBody>
                    <a:bodyPr/>
                    <a:lstStyle/>
                    <a:p>
                      <a:r>
                        <a:rPr b="1" dirty="0" lang="ru-RU" smtClean="0" sz="2400"/>
                        <a:t>Натрий</a:t>
                      </a:r>
                      <a:endParaRPr b="1" dirty="0"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lang="ru-RU" smtClean="0" sz="2400"/>
                        <a:t>Хлор</a:t>
                      </a:r>
                      <a:endParaRPr b="1" dirty="0" lang="ru-RU" sz="2400"/>
                    </a:p>
                  </a:txBody>
                  <a:tcPr/>
                </a:tc>
              </a:tr>
              <a:tr h="1572190">
                <a:tc>
                  <a:txBody>
                    <a:bodyPr/>
                    <a:lstStyle/>
                    <a:p>
                      <a:r>
                        <a:rPr b="1" dirty="0" lang="ru-RU" smtClean="0" sz="2400"/>
                        <a:t>Металлические</a:t>
                      </a:r>
                      <a:r>
                        <a:rPr b="1" baseline="0" dirty="0" lang="ru-RU" smtClean="0" sz="2400"/>
                        <a:t> свойства натрия выражены сильнее, чем у магния.</a:t>
                      </a:r>
                      <a:endParaRPr b="1" dirty="0"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lang="ru-RU" smtClean="0" sz="2400"/>
                        <a:t>У</a:t>
                      </a:r>
                      <a:r>
                        <a:rPr b="1" baseline="0" dirty="0" lang="ru-RU" smtClean="0" sz="2400"/>
                        <a:t> хлора по сравнению с серой металлические свойства выражены слабее.</a:t>
                      </a:r>
                      <a:endParaRPr b="1" dirty="0" lang="ru-RU" sz="240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descr="Картинка 16 из 643" id="30722" name="Picture 2"/>
          <p:cNvPicPr>
            <a:picLocks noChangeArrowheads="1" noChangeAspect="1"/>
          </p:cNvPicPr>
          <p:nvPr/>
        </p:nvPicPr>
        <p:blipFill>
          <a:blip r:embed="rId2"/>
          <a:srcRect b="40191" t="30318"/>
          <a:stretch>
            <a:fillRect/>
          </a:stretch>
        </p:blipFill>
        <p:spPr bwMode="auto">
          <a:xfrm>
            <a:off x="0" y="3048000"/>
            <a:ext cx="9198738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15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18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flip="none" rotWithShape="1">
          <a:gsLst>
            <a:gs pos="21000">
              <a:srgbClr val="000000"/>
            </a:gs>
            <a:gs pos="39999">
              <a:srgbClr val="0A128C"/>
            </a:gs>
            <a:gs pos="56000">
              <a:srgbClr val="181CC7"/>
            </a:gs>
            <a:gs pos="88000">
              <a:srgbClr val="7005D4"/>
            </a:gs>
            <a:gs pos="79000">
              <a:srgbClr val="8C3D91">
                <a:alpha val="79000"/>
              </a:srgbClr>
            </a:gs>
          </a:gsLst>
          <a:path path="rect">
            <a:fillToRect l="100000" t="100000"/>
          </a:path>
          <a:tileRect b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b="1" dirty="0" lang="ru-RU" smtClean="0" sz="4400">
                <a:solidFill>
                  <a:srgbClr val="FFC000"/>
                </a:solidFill>
              </a:rPr>
              <a:t>5. Формула высшего оксида и его кислотно-основные свойства.</a:t>
            </a:r>
            <a:endParaRPr b="1" dirty="0" lang="ru-RU" sz="440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882775"/>
          <a:ext cx="9144000" cy="21082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4408715"/>
                <a:gridCol w="4735285"/>
              </a:tblGrid>
              <a:tr h="370840">
                <a:tc>
                  <a:txBody>
                    <a:bodyPr/>
                    <a:lstStyle/>
                    <a:p>
                      <a:pPr>
                        <a:buFont charset="0" pitchFamily="34" typeface="Arial"/>
                        <a:buNone/>
                      </a:pPr>
                      <a:r>
                        <a:rPr b="1" dirty="0" lang="ru-RU" smtClean="0"/>
                        <a:t>Натрий</a:t>
                      </a:r>
                      <a:endParaRPr b="1" dirty="0"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charset="0" pitchFamily="34" typeface="Arial"/>
                        <a:buNone/>
                      </a:pPr>
                      <a:r>
                        <a:rPr b="1" dirty="0" lang="ru-RU" smtClean="0"/>
                        <a:t>Хлор</a:t>
                      </a:r>
                      <a:endParaRPr b="1" dirty="0"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/>
                        <a:t>Оксид натрия </a:t>
                      </a:r>
                      <a:r>
                        <a:rPr b="1" dirty="0" lang="en-US" smtClean="0"/>
                        <a:t>Na2O</a:t>
                      </a:r>
                      <a:r>
                        <a:rPr b="1" dirty="0" lang="ru-RU" smtClean="0"/>
                        <a:t> проявляет</a:t>
                      </a:r>
                      <a:r>
                        <a:rPr b="1" baseline="0" dirty="0" lang="ru-RU" smtClean="0"/>
                        <a:t> основные свойства.</a:t>
                      </a:r>
                      <a:r>
                        <a:rPr b="1" baseline="0" dirty="0" lang="en-US" smtClean="0"/>
                        <a:t> </a:t>
                      </a:r>
                      <a:r>
                        <a:rPr b="1" baseline="0" dirty="0" lang="ru-RU" smtClean="0"/>
                        <a:t>Ему соответствует основание </a:t>
                      </a:r>
                      <a:r>
                        <a:rPr b="1" baseline="0" dirty="0" err="1" lang="en-US" smtClean="0"/>
                        <a:t>NaOH</a:t>
                      </a:r>
                      <a:r>
                        <a:rPr b="1" baseline="0" dirty="0" lang="ru-RU" smtClean="0"/>
                        <a:t>.</a:t>
                      </a:r>
                    </a:p>
                    <a:p>
                      <a:r>
                        <a:rPr b="1" baseline="0" dirty="0" lang="en-US" smtClean="0"/>
                        <a:t>Na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 + H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 = 2NaOH</a:t>
                      </a:r>
                    </a:p>
                    <a:p>
                      <a:r>
                        <a:rPr b="1" baseline="0" dirty="0" lang="en-US" smtClean="0"/>
                        <a:t>Na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 + 2HCl = 2NaCl + H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</a:t>
                      </a:r>
                    </a:p>
                    <a:p>
                      <a:r>
                        <a:rPr b="1" baseline="0" dirty="0" lang="en-US" smtClean="0"/>
                        <a:t>Na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 + SO</a:t>
                      </a:r>
                      <a:r>
                        <a:rPr b="1" baseline="-25000" dirty="0" lang="en-US" smtClean="0"/>
                        <a:t>3</a:t>
                      </a:r>
                      <a:r>
                        <a:rPr b="1" baseline="0" dirty="0" lang="en-US" smtClean="0"/>
                        <a:t> = Na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SO</a:t>
                      </a:r>
                      <a:r>
                        <a:rPr b="1" baseline="-25000" dirty="0" lang="en-US" smtClean="0"/>
                        <a:t>4</a:t>
                      </a:r>
                      <a:endParaRPr b="1" baseline="-25000" dirty="0"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lang="ru-RU" smtClean="0"/>
                        <a:t>Высший</a:t>
                      </a:r>
                      <a:r>
                        <a:rPr b="1" baseline="0" dirty="0" lang="ru-RU" smtClean="0"/>
                        <a:t> оксид хлора </a:t>
                      </a:r>
                      <a:r>
                        <a:rPr b="1" baseline="0" dirty="0" lang="en-US" smtClean="0"/>
                        <a:t>Cl2O7</a:t>
                      </a:r>
                      <a:r>
                        <a:rPr b="1" baseline="0" dirty="0" lang="ru-RU" smtClean="0"/>
                        <a:t> является кислотным оксидом. Ему соответствует кислота </a:t>
                      </a:r>
                      <a:r>
                        <a:rPr b="1" baseline="0" dirty="0" lang="en-US" smtClean="0"/>
                        <a:t>HClO4</a:t>
                      </a:r>
                      <a:r>
                        <a:rPr b="1" baseline="0" dirty="0" lang="ru-RU" smtClean="0"/>
                        <a:t>.</a:t>
                      </a:r>
                      <a:endParaRPr b="1" baseline="0" dirty="0" lang="en-US" smtClean="0"/>
                    </a:p>
                    <a:p>
                      <a:r>
                        <a:rPr b="1" baseline="0" dirty="0" lang="en-US" smtClean="0"/>
                        <a:t>Cl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</a:t>
                      </a:r>
                      <a:r>
                        <a:rPr b="1" baseline="-25000" dirty="0" lang="en-US" smtClean="0"/>
                        <a:t>7</a:t>
                      </a:r>
                      <a:r>
                        <a:rPr b="1" baseline="0" dirty="0" lang="en-US" smtClean="0"/>
                        <a:t> + H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 = 2HClO</a:t>
                      </a:r>
                      <a:r>
                        <a:rPr b="1" baseline="-25000" dirty="0" lang="en-US" smtClean="0"/>
                        <a:t>4</a:t>
                      </a:r>
                    </a:p>
                    <a:p>
                      <a:r>
                        <a:rPr b="1" baseline="0" dirty="0" lang="en-US" smtClean="0"/>
                        <a:t>Cl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</a:t>
                      </a:r>
                      <a:r>
                        <a:rPr b="1" baseline="-25000" dirty="0" lang="en-US" smtClean="0"/>
                        <a:t>7</a:t>
                      </a:r>
                      <a:r>
                        <a:rPr b="1" baseline="0" dirty="0" lang="en-US" smtClean="0"/>
                        <a:t> + Na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 = 2NaClO</a:t>
                      </a:r>
                      <a:r>
                        <a:rPr b="1" baseline="-25000" dirty="0" lang="en-US" smtClean="0"/>
                        <a:t>4</a:t>
                      </a:r>
                    </a:p>
                    <a:p>
                      <a:r>
                        <a:rPr b="1" baseline="0" dirty="0" lang="en-US" smtClean="0"/>
                        <a:t>Cl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</a:t>
                      </a:r>
                      <a:r>
                        <a:rPr b="1" baseline="-25000" dirty="0" lang="en-US" smtClean="0"/>
                        <a:t>7</a:t>
                      </a:r>
                      <a:r>
                        <a:rPr b="1" baseline="0" dirty="0" lang="en-US" smtClean="0"/>
                        <a:t> + 2NaOH = 2NaClO</a:t>
                      </a:r>
                      <a:r>
                        <a:rPr b="1" baseline="-25000" dirty="0" lang="en-US" smtClean="0"/>
                        <a:t>4 </a:t>
                      </a:r>
                      <a:r>
                        <a:rPr b="1" baseline="0" dirty="0" lang="en-US" smtClean="0"/>
                        <a:t>+ H</a:t>
                      </a:r>
                      <a:r>
                        <a:rPr b="1" baseline="-25000" dirty="0" lang="en-US" smtClean="0"/>
                        <a:t>2</a:t>
                      </a:r>
                      <a:r>
                        <a:rPr b="1" baseline="0" dirty="0" lang="en-US" smtClean="0"/>
                        <a:t>O</a:t>
                      </a:r>
                      <a:endParaRPr b="1" dirty="0"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descr="Картинка 2 из 258" id="1026" name="Picture 2"/>
          <p:cNvPicPr>
            <a:picLocks noChangeArrowheads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038601"/>
            <a:ext cx="4572000" cy="2819400"/>
          </a:xfrm>
          <a:prstGeom prst="rect">
            <a:avLst/>
          </a:prstGeom>
          <a:noFill/>
        </p:spPr>
      </p:pic>
      <p:pic>
        <p:nvPicPr>
          <p:cNvPr descr="Картинка 1 из 736" id="1028" name="Picture 4"/>
          <p:cNvPicPr>
            <a:picLocks noChangeArrowheads="1" noChangeAspect="1"/>
          </p:cNvPicPr>
          <p:nvPr/>
        </p:nvPicPr>
        <p:blipFill>
          <a:blip cstate="print" r:embed="rId3"/>
          <a:srcRect r="63"/>
          <a:stretch>
            <a:fillRect/>
          </a:stretch>
        </p:blipFill>
        <p:spPr bwMode="auto">
          <a:xfrm>
            <a:off x="0" y="4071825"/>
            <a:ext cx="2971800" cy="2786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">
                      <p:stCondLst>
                        <p:cond delay="indefinite"/>
                      </p:stCondLst>
                      <p:childTnLst>
                        <p:par>
                          <p:cTn fill="hold" id="13">
                            <p:stCondLst>
                              <p:cond delay="0"/>
                            </p:stCondLst>
                            <p:childTnLst>
                              <p:par>
                                <p:cTn fill="hold" id="14" nodeType="clickEffect" presetClass="entr" presetID="26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80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822" id="1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1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64" id="19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332" id="20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64" id="21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dur="26" id="22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decel="50000" dur="166" id="23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4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decel="50000" dur="166" id="25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decel="50000" dur="166" id="27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dur="26" id="28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decel="50000" dur="166" id="29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">
                      <p:stCondLst>
                        <p:cond delay="indefinite"/>
                      </p:stCondLst>
                      <p:childTnLst>
                        <p:par>
                          <p:cTn fill="hold" id="31">
                            <p:stCondLst>
                              <p:cond delay="0"/>
                            </p:stCondLst>
                            <p:childTnLst>
                              <p:par>
                                <p:cTn fill="hold" id="32" nodeType="click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500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36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4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1000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>
                      <p:stCondLst>
                        <p:cond delay="indefinite"/>
                      </p:stCondLst>
                      <p:childTnLst>
                        <p:par>
                          <p:cTn fill="hold" id="43">
                            <p:stCondLst>
                              <p:cond delay="0"/>
                            </p:stCondLst>
                            <p:childTnLst>
                              <p:par>
                                <p:cTn fill="hold" id="44" nodeType="click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2000" id="46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FFEFD1"/>
            </a:gs>
            <a:gs pos="69000">
              <a:srgbClr val="F0EBD5"/>
            </a:gs>
            <a:gs pos="32000">
              <a:srgbClr val="D1C39F">
                <a:alpha val="51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6. Формула высшего гидроксида, его кислотно-основные свойства.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038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Натрий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Хлор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Гидроксид</a:t>
                      </a:r>
                      <a:r>
                        <a:rPr lang="ru-RU" b="1" dirty="0" smtClean="0"/>
                        <a:t> натрия </a:t>
                      </a:r>
                      <a:r>
                        <a:rPr lang="en-US" b="1" dirty="0" err="1" smtClean="0"/>
                        <a:t>NaOH</a:t>
                      </a:r>
                      <a:r>
                        <a:rPr lang="ru-RU" b="1" dirty="0" smtClean="0"/>
                        <a:t>, является сильным основанием и проявляет свойства , характерные для основания.</a:t>
                      </a:r>
                    </a:p>
                    <a:p>
                      <a:r>
                        <a:rPr lang="en-US" b="1" dirty="0" err="1" smtClean="0"/>
                        <a:t>NaOH</a:t>
                      </a:r>
                      <a:r>
                        <a:rPr lang="en-US" b="1" baseline="0" dirty="0" smtClean="0"/>
                        <a:t> + </a:t>
                      </a:r>
                      <a:r>
                        <a:rPr lang="en-US" b="1" baseline="0" dirty="0" err="1" smtClean="0"/>
                        <a:t>HCl</a:t>
                      </a:r>
                      <a:r>
                        <a:rPr lang="en-US" b="1" baseline="0" dirty="0" smtClean="0"/>
                        <a:t> = </a:t>
                      </a:r>
                      <a:r>
                        <a:rPr lang="en-US" b="1" baseline="0" dirty="0" err="1" smtClean="0"/>
                        <a:t>NaCl</a:t>
                      </a:r>
                      <a:r>
                        <a:rPr lang="en-US" b="1" baseline="0" dirty="0" smtClean="0"/>
                        <a:t> + H2O</a:t>
                      </a:r>
                    </a:p>
                    <a:p>
                      <a:r>
                        <a:rPr lang="en-US" b="1" baseline="0" dirty="0" smtClean="0"/>
                        <a:t>2NaOH + CO2 = Na2CO3 + H2O</a:t>
                      </a:r>
                    </a:p>
                    <a:p>
                      <a:r>
                        <a:rPr lang="en-US" b="1" baseline="0" dirty="0" smtClean="0"/>
                        <a:t>2NaOH + CuCl2 = Cu(OH)2 + 2NaCl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Хлорная</a:t>
                      </a:r>
                      <a:r>
                        <a:rPr lang="ru-RU" b="1" baseline="0" dirty="0" smtClean="0"/>
                        <a:t> кислота </a:t>
                      </a:r>
                      <a:r>
                        <a:rPr lang="en-US" b="1" baseline="0" dirty="0" smtClean="0"/>
                        <a:t>HClO4 </a:t>
                      </a:r>
                      <a:r>
                        <a:rPr lang="ru-RU" b="1" baseline="0" dirty="0" smtClean="0"/>
                        <a:t>проявляет свойства сильной кислоты.</a:t>
                      </a:r>
                    </a:p>
                    <a:p>
                      <a:r>
                        <a:rPr lang="en-US" b="1" baseline="0" dirty="0" smtClean="0"/>
                        <a:t>HClO2 + KOH = KClO4 + H2O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774" name="Picture 6" descr="Файл:Sodium-hydroxide-crystal-3D-vdW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36835"/>
            <a:ext cx="3486150" cy="2621165"/>
          </a:xfrm>
          <a:prstGeom prst="rect">
            <a:avLst/>
          </a:prstGeom>
          <a:noFill/>
        </p:spPr>
      </p:pic>
      <p:pic>
        <p:nvPicPr>
          <p:cNvPr id="32772" name="Picture 4" descr="Картинка 6 из 59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241442"/>
            <a:ext cx="3276600" cy="2616558"/>
          </a:xfrm>
          <a:prstGeom prst="rect">
            <a:avLst/>
          </a:prstGeom>
          <a:noFill/>
        </p:spPr>
      </p:pic>
      <p:pic>
        <p:nvPicPr>
          <p:cNvPr id="32770" name="Picture 2" descr="http://dic.academic.ru/pictures/wiki/files/112/perchloric-acid-3d-vdw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>
            <a:off x="6448168" y="4162167"/>
            <a:ext cx="2590800" cy="28008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flip="none" rotWithShape="1">
          <a:gsLst>
            <a:gs pos="7000">
              <a:srgbClr val="CCCCFF"/>
            </a:gs>
            <a:gs pos="17999">
              <a:srgbClr val="99CCFF"/>
            </a:gs>
            <a:gs pos="36000">
              <a:srgbClr val="9966FF"/>
            </a:gs>
            <a:gs pos="65000">
              <a:srgbClr val="CC99FF"/>
            </a:gs>
            <a:gs pos="82001">
              <a:srgbClr val="99CCFF"/>
            </a:gs>
            <a:gs pos="93000">
              <a:srgbClr val="CCCCFF">
                <a:alpha val="68000"/>
              </a:srgbClr>
            </a:gs>
          </a:gsLst>
          <a:path path="rect">
            <a:fillToRect b="50000" l="50000" r="50000" t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b="1" dirty="0" lang="en-US" smtClean="0" sz="4400">
                <a:solidFill>
                  <a:srgbClr val="FFC000"/>
                </a:solidFill>
              </a:rPr>
              <a:t>7. </a:t>
            </a:r>
            <a:r>
              <a:rPr b="1" dirty="0" lang="ru-RU" smtClean="0" sz="4400">
                <a:solidFill>
                  <a:srgbClr val="FFC000"/>
                </a:solidFill>
              </a:rPr>
              <a:t>Формула летучего водородного соединения</a:t>
            </a:r>
            <a:endParaRPr b="1" dirty="0" lang="ru-RU" sz="440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52600"/>
          <a:ext cx="9144000" cy="262128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r>
                        <a:rPr b="1" dirty="0" lang="ru-RU" smtClean="0" sz="3200"/>
                        <a:t>Натрий</a:t>
                      </a:r>
                      <a:endParaRPr b="1" dirty="0" lang="ru-RU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lang="ru-RU" smtClean="0" sz="3200"/>
                        <a:t>Хлор</a:t>
                      </a:r>
                      <a:endParaRPr b="1" dirty="0" lang="ru-RU" sz="3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b="1" dirty="0" lang="ru-RU" smtClean="0" sz="3200"/>
                        <a:t>Не образует летучего</a:t>
                      </a:r>
                      <a:r>
                        <a:rPr b="1" baseline="0" dirty="0" lang="ru-RU" smtClean="0" sz="3200"/>
                        <a:t> водородного соединения</a:t>
                      </a:r>
                      <a:endParaRPr b="1" dirty="0" lang="ru-RU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b="1" dirty="0" err="1" lang="en-US" smtClean="0" sz="3200"/>
                        <a:t>HCl</a:t>
                      </a:r>
                      <a:r>
                        <a:rPr b="1" dirty="0" lang="en-US" smtClean="0" sz="3200"/>
                        <a:t> – </a:t>
                      </a:r>
                      <a:r>
                        <a:rPr b="1" dirty="0" err="1" lang="ru-RU" smtClean="0" sz="3200"/>
                        <a:t>хлороводород</a:t>
                      </a:r>
                      <a:r>
                        <a:rPr b="1" dirty="0" lang="ru-RU" smtClean="0" sz="3200"/>
                        <a:t>.</a:t>
                      </a:r>
                      <a:endParaRPr b="1" dirty="0" lang="ru-RU" sz="320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descr="Картинка 2 из 615" id="33794" name="Picture 2"/>
          <p:cNvPicPr>
            <a:picLocks noChangeArrowheads="1" noChangeAspect="1"/>
          </p:cNvPicPr>
          <p:nvPr/>
        </p:nvPicPr>
        <p:blipFill>
          <a:blip r:embed="rId2"/>
          <a:srcRect b="14"/>
          <a:stretch>
            <a:fillRect/>
          </a:stretch>
        </p:blipFill>
        <p:spPr bwMode="auto">
          <a:xfrm>
            <a:off x="4572000" y="3052154"/>
            <a:ext cx="4572000" cy="3805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accel="50000" fill="hold" grpId="0" id="5" nodeType="clickEffect" presetClass="entr" presetID="48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15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>
                      <p:stCondLst>
                        <p:cond delay="indefinite"/>
                      </p:stCondLst>
                      <p:childTnLst>
                        <p:par>
                          <p:cTn fill="hold" id="17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21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2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3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480</Words>
  <PresentationFormat>Экран (4:3)</PresentationFormat>
  <Paragraphs>128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Office Theme</vt:lpstr>
      <vt:lpstr>Яркая</vt:lpstr>
      <vt:lpstr>Характеристика химического элемента на основании его положения в Периодической системе Д. И. Менделеева</vt:lpstr>
      <vt:lpstr>Закономерности изменения некоторых свойств химических элементов в ПС.</vt:lpstr>
      <vt:lpstr>ПЛАН ХАРАКТЕРИСТИКИ ХИМ. ЭЛЕМЕНТА</vt:lpstr>
      <vt:lpstr>2. Характер простого вещества (металл, неметалл)</vt:lpstr>
      <vt:lpstr>3. Сравнение свойств простого вещества со свойствами простых веществ, образованных соседними по подгруппе элементами.</vt:lpstr>
      <vt:lpstr>4. Сравнение свойств простого вещества со свойствами простых веществ, образованных соседними по периоду элементами.</vt:lpstr>
      <vt:lpstr>5. Формула высшего оксида и его кислотно-основные свойства.</vt:lpstr>
      <vt:lpstr>6. Формула высшего гидроксида, его кислотно-основные свойства.</vt:lpstr>
      <vt:lpstr>7. Формула летучего водородного соединения</vt:lpstr>
      <vt:lpstr>Аллотропия</vt:lpstr>
      <vt:lpstr>Аллотропия углерода</vt:lpstr>
      <vt:lpstr>Генетический ряд металла</vt:lpstr>
      <vt:lpstr>Генетический ряд неметалла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химического элемента на основании его положения в Периодической системе Д. И. Менделеева</dc:title>
  <cp:lastModifiedBy>Злой Барсук</cp:lastModifiedBy>
  <cp:revision>23</cp:revision>
  <dcterms:modified xsi:type="dcterms:W3CDTF">2011-09-25T02:39:05Z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683830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D5.0.3</vt:lpwstr>
  </property>
</Properties>
</file>