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80" r:id="rId2"/>
    <p:sldId id="281" r:id="rId3"/>
    <p:sldId id="283" r:id="rId4"/>
    <p:sldId id="259" r:id="rId5"/>
    <p:sldId id="260" r:id="rId6"/>
    <p:sldId id="261" r:id="rId7"/>
    <p:sldId id="279" r:id="rId8"/>
    <p:sldId id="257" r:id="rId9"/>
    <p:sldId id="263" r:id="rId10"/>
    <p:sldId id="264" r:id="rId11"/>
    <p:sldId id="265" r:id="rId12"/>
    <p:sldId id="286" r:id="rId13"/>
    <p:sldId id="273" r:id="rId14"/>
    <p:sldId id="266" r:id="rId15"/>
    <p:sldId id="267" r:id="rId16"/>
    <p:sldId id="256" r:id="rId17"/>
    <p:sldId id="270" r:id="rId18"/>
    <p:sldId id="285" r:id="rId19"/>
    <p:sldId id="277" r:id="rId20"/>
    <p:sldId id="262" r:id="rId21"/>
    <p:sldId id="278" r:id="rId22"/>
    <p:sldId id="287" r:id="rId23"/>
    <p:sldId id="28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Светлана" initials="С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99C70-7D12-4976-9B99-C598FB972696}" type="datetimeFigureOut">
              <a:rPr lang="ru-RU" smtClean="0"/>
              <a:pPr/>
              <a:t>14.02.2013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1E6C1-3520-4931-8796-18BA653319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71E6C1-3520-4931-8796-18BA653319AB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9552" y="692696"/>
            <a:ext cx="8064896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Химик не такой должен быть, который дальше дыму и пеплу ничего не видит,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такой, который на основании опытных данных может делать теоретические  выводы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b="1" i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М.В.Ломоносов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Светлана\Desktop\Урок по химии\желудок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4767370" cy="352268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707904" y="3501008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HCL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620688"/>
            <a:ext cx="7344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Роль кислот в организме человека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Users\Светлана\Desktop\Урок по химии\витамины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212976"/>
            <a:ext cx="3921224" cy="29409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  <a:effectLst/>
                <a:latin typeface="+mn-lt"/>
              </a:rPr>
              <a:t>1. </a:t>
            </a:r>
            <a:r>
              <a:rPr lang="ru-RU" sz="4400" dirty="0" smtClean="0">
                <a:solidFill>
                  <a:schemeClr val="bg1"/>
                </a:solidFill>
                <a:effectLst/>
                <a:latin typeface="+mn-lt"/>
              </a:rPr>
              <a:t>Действие кислот на индикаторы</a:t>
            </a:r>
            <a:endParaRPr lang="ru-RU" sz="4400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b="1" dirty="0" err="1" smtClean="0">
                <a:solidFill>
                  <a:schemeClr val="bg1"/>
                </a:solidFill>
              </a:rPr>
              <a:t>Метилоранжевый</a:t>
            </a:r>
            <a:endParaRPr lang="ru-RU" sz="32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bg1"/>
                </a:solidFill>
              </a:rPr>
              <a:t>Лакмус</a:t>
            </a:r>
          </a:p>
          <a:p>
            <a:pPr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bg1"/>
                </a:solidFill>
              </a:rPr>
              <a:t>Универсальный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bg1"/>
                </a:solidFill>
                <a:effectLst/>
                <a:latin typeface="+mn-lt"/>
              </a:rPr>
              <a:t>Тема урока:</a:t>
            </a:r>
            <a:br>
              <a:rPr lang="ru-RU" sz="4000" dirty="0" smtClean="0">
                <a:solidFill>
                  <a:schemeClr val="bg1"/>
                </a:solidFill>
                <a:effectLst/>
                <a:latin typeface="+mn-lt"/>
              </a:rPr>
            </a:br>
            <a:r>
              <a:rPr lang="ru-RU" sz="4000" dirty="0" smtClean="0">
                <a:solidFill>
                  <a:schemeClr val="bg1"/>
                </a:solidFill>
                <a:effectLst/>
                <a:latin typeface="+mn-lt"/>
              </a:rPr>
              <a:t>«Химические свойства кислот»</a:t>
            </a:r>
            <a:endParaRPr lang="ru-RU" sz="4000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+mn-lt"/>
              </a:rPr>
              <a:t>3. </a:t>
            </a:r>
            <a:r>
              <a:rPr lang="ru-RU" sz="4000" dirty="0" smtClean="0">
                <a:solidFill>
                  <a:schemeClr val="bg1"/>
                </a:solidFill>
                <a:effectLst/>
                <a:latin typeface="+mn-lt"/>
              </a:rPr>
              <a:t>Взаимодействие кислот с основаниями</a:t>
            </a:r>
            <a:endParaRPr lang="ru-RU" sz="4000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Допишите химические уравнения 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HCL +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endParaRPr lang="ru-RU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(OH)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2.Отношение кислот к металлам</a:t>
            </a:r>
            <a:endParaRPr lang="ru-RU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Zn + 2HCl = Zn Cl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2Fe + 6HCl =  2FeCl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+ 3H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 +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</a:p>
          <a:p>
            <a:pPr>
              <a:buFont typeface="Arial" pitchFamily="34" charset="0"/>
              <a:buChar char="•"/>
            </a:pP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Zn + 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раствор)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ZnSO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Fe + 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раствор)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 FeSO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 + 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раствор)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2627784" y="2708920"/>
            <a:ext cx="504056" cy="28803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644008" y="4725144"/>
            <a:ext cx="504056" cy="28803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bg1"/>
                </a:solidFill>
                <a:effectLst/>
                <a:latin typeface="+mn-lt"/>
              </a:rPr>
              <a:t>2.Отношение кислот к металлам</a:t>
            </a:r>
            <a:endParaRPr lang="ru-RU" sz="4000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70916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 + 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ru-RU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конц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CuSO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SO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7020272" y="1700808"/>
            <a:ext cx="0" cy="36004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Лимон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C:\Users\Светлана\Desktop\Урок по химии\Джеймс Фран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60648"/>
            <a:ext cx="2160240" cy="305694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899592" y="342900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Джеймс Франк</a:t>
            </a:r>
            <a:endParaRPr lang="ru-RU" dirty="0"/>
          </a:p>
        </p:txBody>
      </p:sp>
      <p:pic>
        <p:nvPicPr>
          <p:cNvPr id="1029" name="Picture 5" descr="C:\Users\Светлана\Desktop\Урок по химии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5614" y="260648"/>
            <a:ext cx="2224087" cy="2952328"/>
          </a:xfrm>
          <a:prstGeom prst="rect">
            <a:avLst/>
          </a:prstGeom>
          <a:noFill/>
        </p:spPr>
      </p:pic>
      <p:pic>
        <p:nvPicPr>
          <p:cNvPr id="1030" name="Picture 6" descr="C:\Users\Светлана\Desktop\Урок по химии\растворение медали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3501008"/>
            <a:ext cx="2888774" cy="2168390"/>
          </a:xfrm>
          <a:prstGeom prst="rect">
            <a:avLst/>
          </a:prstGeom>
          <a:noFill/>
        </p:spPr>
      </p:pic>
      <p:pic>
        <p:nvPicPr>
          <p:cNvPr id="1027" name="Picture 3" descr="C:\Users\Светлана\Desktop\Урок по химии\медаль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00" y="3933056"/>
            <a:ext cx="2226543" cy="2226543"/>
          </a:xfrm>
          <a:prstGeom prst="rect">
            <a:avLst/>
          </a:prstGeom>
          <a:noFill/>
        </p:spPr>
      </p:pic>
      <p:pic>
        <p:nvPicPr>
          <p:cNvPr id="2" name="Picture 2" descr="C:\Users\Светлана\Desktop\Урок по химии\медаль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4077072"/>
            <a:ext cx="2076822" cy="2076822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203848" y="69269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Немецкие физики 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347864" y="1196752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начале 20 века удостоенные нобелевской премией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19872" y="5805264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Растворение золотых  медалей в «царской водке»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300192" y="328498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Макс фон Лауэ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347864" y="2276872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«Царская водка»</a:t>
            </a:r>
          </a:p>
          <a:p>
            <a:pPr algn="ctr"/>
            <a:r>
              <a:rPr lang="ru-RU" dirty="0" smtClean="0"/>
              <a:t>смесь </a:t>
            </a:r>
          </a:p>
          <a:p>
            <a:pPr algn="ctr"/>
            <a:r>
              <a:rPr lang="ru-RU" dirty="0" smtClean="0"/>
              <a:t>1 объема </a:t>
            </a:r>
            <a:r>
              <a:rPr lang="en-US" dirty="0" err="1" smtClean="0"/>
              <a:t>HCl</a:t>
            </a:r>
            <a:r>
              <a:rPr lang="ru-RU" dirty="0" smtClean="0"/>
              <a:t> и</a:t>
            </a:r>
          </a:p>
          <a:p>
            <a:pPr algn="ctr"/>
            <a:r>
              <a:rPr lang="en-US" dirty="0" smtClean="0"/>
              <a:t> </a:t>
            </a:r>
            <a:r>
              <a:rPr lang="ru-RU" dirty="0" smtClean="0"/>
              <a:t>3 объема </a:t>
            </a:r>
            <a:r>
              <a:rPr lang="en-US" dirty="0" smtClean="0"/>
              <a:t>HNO</a:t>
            </a:r>
            <a:r>
              <a:rPr lang="en-US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bg1"/>
                </a:solidFill>
                <a:effectLst/>
                <a:latin typeface="+mn-lt"/>
              </a:rPr>
              <a:t>3. Взаимодействие кислот и основных оксидов</a:t>
            </a:r>
            <a:endParaRPr lang="ru-RU" sz="4000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CuO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+ 2HCl = CuCl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CuO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CuSO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 descr="C:\Users\Светлана\Desktop\Урок по химии\меднку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780928"/>
            <a:ext cx="3240360" cy="3710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И способен, и умел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 Младший мягкий братец МЕЛ.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 Как рисует, посмотри,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 Этот СаСО3!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Без труда он улетит, 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если кислоты к нему прилить. 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Мел</a:t>
            </a:r>
          </a:p>
          <a:p>
            <a:r>
              <a:rPr lang="ru-RU" dirty="0" smtClean="0"/>
              <a:t>Мрамор </a:t>
            </a:r>
          </a:p>
          <a:p>
            <a:r>
              <a:rPr lang="ru-RU" dirty="0" smtClean="0"/>
              <a:t>Известняк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bg1"/>
                </a:solidFill>
                <a:effectLst/>
                <a:latin typeface="+mn-lt"/>
              </a:rPr>
              <a:t> Взаимодействие кислот с солями</a:t>
            </a:r>
            <a:endParaRPr lang="ru-RU" sz="4000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CO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2HCl + CaCO</a:t>
            </a:r>
            <a:r>
              <a:rPr lang="en-US" sz="2400" b="1" dirty="0" smtClean="0">
                <a:solidFill>
                  <a:schemeClr val="bg1"/>
                </a:solidFill>
              </a:rPr>
              <a:t>3</a:t>
            </a:r>
            <a:r>
              <a:rPr lang="en-US" b="1" dirty="0" smtClean="0">
                <a:solidFill>
                  <a:schemeClr val="bg1"/>
                </a:solidFill>
              </a:rPr>
              <a:t> = CaCO</a:t>
            </a:r>
            <a:r>
              <a:rPr lang="en-US" sz="2400" b="1" dirty="0" smtClean="0">
                <a:solidFill>
                  <a:schemeClr val="bg1"/>
                </a:solidFill>
              </a:rPr>
              <a:t>3</a:t>
            </a:r>
            <a:r>
              <a:rPr lang="en-US" b="1" dirty="0" smtClean="0">
                <a:solidFill>
                  <a:schemeClr val="bg1"/>
                </a:solidFill>
              </a:rPr>
              <a:t>+ H</a:t>
            </a:r>
            <a:r>
              <a:rPr lang="en-US" sz="2400" b="1" dirty="0" smtClean="0">
                <a:solidFill>
                  <a:schemeClr val="bg1"/>
                </a:solidFill>
              </a:rPr>
              <a:t>2</a:t>
            </a:r>
            <a:r>
              <a:rPr lang="en-US" b="1" dirty="0" smtClean="0">
                <a:solidFill>
                  <a:schemeClr val="bg1"/>
                </a:solidFill>
              </a:rPr>
              <a:t>CO</a:t>
            </a:r>
            <a:r>
              <a:rPr lang="en-US" sz="2400" b="1" dirty="0" smtClean="0">
                <a:solidFill>
                  <a:schemeClr val="bg1"/>
                </a:solidFill>
              </a:rPr>
              <a:t>3</a:t>
            </a:r>
            <a:endParaRPr lang="en-US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BaCl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BaSO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+ 2HCl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Условия практически осуществимых реакций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chemeClr val="bg1"/>
                </a:solidFill>
              </a:rPr>
              <a:t>Выделение газа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chemeClr val="bg1"/>
                </a:solidFill>
              </a:rPr>
              <a:t>Выпадение осадка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chemeClr val="bg1"/>
                </a:solidFill>
              </a:rPr>
              <a:t>Образование воды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5796136" y="1988840"/>
            <a:ext cx="432048" cy="21602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644008" y="3501008"/>
            <a:ext cx="0" cy="648072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796136" y="2564904"/>
            <a:ext cx="423664" cy="35165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7020272" y="1412776"/>
            <a:ext cx="0" cy="50405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268760"/>
            <a:ext cx="8229600" cy="35864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 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6000" baseline="-25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6000" baseline="-25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, FeSO</a:t>
            </a:r>
            <a:r>
              <a:rPr lang="en-US" sz="6000" baseline="-25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6000" dirty="0" err="1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CuO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en-US" sz="6000" baseline="-25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6000" baseline="-25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000" dirty="0" err="1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ru-RU" sz="60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3 ,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HNO</a:t>
            </a:r>
            <a:r>
              <a:rPr lang="en-US" sz="6000" baseline="-25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, Ca(OH)</a:t>
            </a:r>
            <a:r>
              <a:rPr lang="en-US" sz="6000" baseline="-25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, HF, </a:t>
            </a:r>
            <a:r>
              <a:rPr lang="en-US" sz="6000" dirty="0" err="1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,  Na</a:t>
            </a:r>
            <a:r>
              <a:rPr lang="en-US" sz="6000" baseline="-25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6000" baseline="-25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Al(OH)</a:t>
            </a:r>
            <a:r>
              <a:rPr lang="en-US" sz="6000" baseline="-25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en-US" sz="6000" baseline="-25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6000" baseline="-25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,  Al</a:t>
            </a:r>
            <a:r>
              <a:rPr lang="en-US" sz="6000" baseline="-25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6000" baseline="-25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6000" baseline="-25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60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S</a:t>
            </a:r>
            <a:endParaRPr lang="ru-RU" sz="6000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КИСЛОТЫ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420888"/>
            <a:ext cx="4038600" cy="3705275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другие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420888"/>
            <a:ext cx="4038600" cy="3705275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С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1556792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стабильные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4008" y="1484784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нестабильные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6444208" y="2636912"/>
            <a:ext cx="360040" cy="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6372200" y="2780928"/>
            <a:ext cx="432048" cy="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6372200" y="3140968"/>
            <a:ext cx="360040" cy="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6372200" y="3284984"/>
            <a:ext cx="432048" cy="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bg1"/>
                </a:solidFill>
                <a:effectLst/>
                <a:latin typeface="+mn-lt"/>
              </a:rPr>
              <a:t>Определите, какие реакции из предложенных возможны</a:t>
            </a:r>
            <a:endParaRPr lang="ru-RU" sz="4000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80110" indent="-742950">
              <a:buClrTx/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880110" indent="-742950">
              <a:buClrTx/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Ag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</a:p>
          <a:p>
            <a:pPr marL="880110" indent="-742950">
              <a:buClrTx/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4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sz="4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4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endParaRPr lang="ru-RU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80110" indent="-742950">
              <a:buClrTx/>
              <a:buFont typeface="+mj-lt"/>
              <a:buAutoNum type="arabicPeriod"/>
            </a:pP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MgO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sz="4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4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endParaRPr lang="ru-RU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80110" indent="-742950">
              <a:buClrTx/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4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4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KOH =</a:t>
            </a:r>
            <a:endParaRPr lang="ru-RU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80110" indent="-742950">
              <a:buClrTx/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4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ru-RU" sz="4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880110" indent="-742950">
              <a:buClrTx/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HNO</a:t>
            </a:r>
            <a:r>
              <a:rPr lang="ru-RU" sz="4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MgCO</a:t>
            </a:r>
            <a:r>
              <a:rPr lang="ru-RU" sz="4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</a:p>
          <a:p>
            <a:pPr marL="65151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effectLst/>
                <a:latin typeface="+mn-lt"/>
              </a:rPr>
              <a:t>Домашнее задание</a:t>
            </a:r>
            <a:endParaRPr lang="ru-RU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Параграф №31, рабочая тетрадь, по желанию составить кроссворды по теме: «Кислоты», подготовить сообщение о применение медного купороса.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+mn-lt"/>
              </a:rPr>
              <a:t>Спасибо за сотрудничество </a:t>
            </a:r>
            <a:r>
              <a:rPr lang="ru-RU" dirty="0" smtClean="0">
                <a:solidFill>
                  <a:schemeClr val="bg1"/>
                </a:solidFill>
              </a:rPr>
              <a:t>!</a:t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Проверим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Оксиды</a:t>
            </a:r>
          </a:p>
          <a:p>
            <a:pPr>
              <a:buFont typeface="Wingdings" pitchFamily="2" charset="2"/>
              <a:buChar char="Ø"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Основания</a:t>
            </a:r>
          </a:p>
          <a:p>
            <a:pPr>
              <a:buFont typeface="Wingdings" pitchFamily="2" charset="2"/>
              <a:buChar char="Ø"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Кислоты</a:t>
            </a:r>
          </a:p>
          <a:p>
            <a:pPr>
              <a:buFont typeface="Wingdings" pitchFamily="2" charset="2"/>
              <a:buChar char="Ø"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Соли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.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CuO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/>
              <a:t>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</a:t>
            </a:r>
            <a:r>
              <a:rPr lang="ru-RU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>
              <a:buFont typeface="Wingdings" pitchFamily="2" charset="2"/>
              <a:buChar char="Ø"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Al(OH)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Ca(OH)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baseline="-25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z="2800" baseline="-25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HNO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HF, H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FeSO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 Na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КИСЛОТЫ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29089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endParaRPr lang="en-US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HBr</a:t>
            </a:r>
            <a:endParaRPr lang="en-US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HF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19695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HNO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SiO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4941168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Бескислородные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9992" y="4941168"/>
            <a:ext cx="4644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Кислородсодержащие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КИСЛОТЫ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420888"/>
            <a:ext cx="4038600" cy="370527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endParaRPr lang="en-US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HNO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HBr</a:t>
            </a:r>
            <a:endParaRPr lang="en-US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HF</a:t>
            </a:r>
            <a:endParaRPr lang="ru-RU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43808" y="2420888"/>
            <a:ext cx="4038600" cy="377728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SiO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228184" y="2492896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1772816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одноосновные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1840" y="1772816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двухосновные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68144" y="1772816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трехосновные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КИСЛОТЫ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76871"/>
            <a:ext cx="4038600" cy="3744417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HNO</a:t>
            </a:r>
            <a:r>
              <a:rPr lang="en-US" sz="32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2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32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32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HNO</a:t>
            </a:r>
            <a:r>
              <a:rPr lang="en-US" sz="32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</a:t>
            </a:r>
            <a:endParaRPr lang="ru-RU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76872"/>
            <a:ext cx="4038600" cy="384929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SiO</a:t>
            </a:r>
            <a:r>
              <a:rPr lang="en-US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844824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Растворимые в воде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1844824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Нерастворимые в воде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КИСЛОТЫ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Жидкие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HNO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HNO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Твердые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Светлана\Desktop\Урок по химии\муравей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46540"/>
            <a:ext cx="2912004" cy="2162379"/>
          </a:xfrm>
          <a:prstGeom prst="rect">
            <a:avLst/>
          </a:prstGeom>
          <a:noFill/>
        </p:spPr>
      </p:pic>
      <p:pic>
        <p:nvPicPr>
          <p:cNvPr id="1027" name="Picture 3" descr="C:\Users\Светлана\Desktop\Урок по химии\лимон 3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060848"/>
            <a:ext cx="2538387" cy="2456504"/>
          </a:xfrm>
          <a:prstGeom prst="rect">
            <a:avLst/>
          </a:prstGeom>
          <a:noFill/>
        </p:spPr>
      </p:pic>
      <p:pic>
        <p:nvPicPr>
          <p:cNvPr id="1029" name="Picture 5" descr="C:\Users\Светлана\Desktop\Урок по химии\серная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620688"/>
            <a:ext cx="2292255" cy="1800200"/>
          </a:xfrm>
          <a:prstGeom prst="rect">
            <a:avLst/>
          </a:prstGeom>
          <a:noFill/>
        </p:spPr>
      </p:pic>
      <p:pic>
        <p:nvPicPr>
          <p:cNvPr id="1030" name="Picture 6" descr="C:\Users\Светлана\Desktop\Урок по химии\соляная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2420888"/>
            <a:ext cx="3264363" cy="2448272"/>
          </a:xfrm>
          <a:prstGeom prst="rect">
            <a:avLst/>
          </a:prstGeom>
          <a:noFill/>
        </p:spPr>
      </p:pic>
      <p:pic>
        <p:nvPicPr>
          <p:cNvPr id="1031" name="Picture 7" descr="C:\Users\Светлана\Desktop\Урок по химии\азотначяя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2160" y="4941168"/>
            <a:ext cx="2733675" cy="1428750"/>
          </a:xfrm>
          <a:prstGeom prst="rect">
            <a:avLst/>
          </a:prstGeom>
          <a:noFill/>
        </p:spPr>
      </p:pic>
      <p:pic>
        <p:nvPicPr>
          <p:cNvPr id="1032" name="Picture 8" descr="C:\Users\Светлана\Desktop\Урок по химии\яблоко.jpe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71800" y="2780928"/>
            <a:ext cx="1905000" cy="1428750"/>
          </a:xfrm>
          <a:prstGeom prst="rect">
            <a:avLst/>
          </a:prstGeom>
          <a:noFill/>
        </p:spPr>
      </p:pic>
      <p:pic>
        <p:nvPicPr>
          <p:cNvPr id="1033" name="Picture 9" descr="C:\Users\Светлана\Desktop\Урок по химии\уксусная.jpe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7544" y="4365104"/>
            <a:ext cx="3223245" cy="214883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683568" y="188640"/>
            <a:ext cx="38019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ОРГАНИЧЕСКИЕ КИСЛОТЫ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44008" y="188640"/>
            <a:ext cx="4320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НЕОРГАНИЧЕСКИЕ КИСЛОТЫ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Светлана\Desktop\Урок по химии\гора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052736"/>
            <a:ext cx="4860540" cy="3240360"/>
          </a:xfrm>
          <a:prstGeom prst="rect">
            <a:avLst/>
          </a:prstGeom>
          <a:noFill/>
        </p:spPr>
      </p:pic>
      <p:pic>
        <p:nvPicPr>
          <p:cNvPr id="2051" name="Picture 3" descr="C:\Users\Светлана\Desktop\Урок по химии\горы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1916832"/>
            <a:ext cx="5012717" cy="331236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67544" y="5301208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Разрушение горных пород и образование почвы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404664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Функция кислот в природе</a:t>
            </a:r>
            <a:endParaRPr lang="ru-RU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</TotalTime>
  <Words>482</Words>
  <Application>Microsoft Office PowerPoint</Application>
  <PresentationFormat>Экран (4:3)</PresentationFormat>
  <Paragraphs>147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Апекс</vt:lpstr>
      <vt:lpstr>Слайд 1</vt:lpstr>
      <vt:lpstr>. H2CO3, FeSO4,  CuO, H3PO4, NaOH, SO3 ,HNO3, Ca(OH)2, HF, NaCl,  Na2CO3,  Al(OH)3, H2SO4,  Al2O3,  HCl,  H2S</vt:lpstr>
      <vt:lpstr>Проверим</vt:lpstr>
      <vt:lpstr>КИСЛОТЫ</vt:lpstr>
      <vt:lpstr>КИСЛОТЫ</vt:lpstr>
      <vt:lpstr>КИСЛОТЫ</vt:lpstr>
      <vt:lpstr>КИСЛОТЫ</vt:lpstr>
      <vt:lpstr>Слайд 8</vt:lpstr>
      <vt:lpstr>Слайд 9</vt:lpstr>
      <vt:lpstr>Слайд 10</vt:lpstr>
      <vt:lpstr>1. Действие кислот на индикаторы</vt:lpstr>
      <vt:lpstr>Тема урока: «Химические свойства кислот»</vt:lpstr>
      <vt:lpstr>3. Взаимодействие кислот с основаниями</vt:lpstr>
      <vt:lpstr>2.Отношение кислот к металлам</vt:lpstr>
      <vt:lpstr>2.Отношение кислот к металлам</vt:lpstr>
      <vt:lpstr>Слайд 16</vt:lpstr>
      <vt:lpstr>3. Взаимодействие кислот и основных оксидов</vt:lpstr>
      <vt:lpstr>Слайд 18</vt:lpstr>
      <vt:lpstr> Взаимодействие кислот с солями</vt:lpstr>
      <vt:lpstr>КИСЛОТЫ</vt:lpstr>
      <vt:lpstr>Определите, какие реакции из предложенных возможны</vt:lpstr>
      <vt:lpstr>Домашнее задание</vt:lpstr>
      <vt:lpstr>Спасибо за сотрудничество 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Светлана</cp:lastModifiedBy>
  <cp:revision>55</cp:revision>
  <dcterms:created xsi:type="dcterms:W3CDTF">2013-02-03T20:07:04Z</dcterms:created>
  <dcterms:modified xsi:type="dcterms:W3CDTF">2013-02-13T20:05:54Z</dcterms:modified>
</cp:coreProperties>
</file>