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3" r:id="rId7"/>
    <p:sldId id="27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7036EA-150D-4070-840C-91103B7BF564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8D930F-6BAB-4FE5-97D1-499D7EEFE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B3D157-8D75-438B-9021-845C1678B5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87647-47FC-4929-8F9A-91DE8C9828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AAB80-556A-4312-A9D4-9B5222C483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728A1-D251-45CD-907A-0696D3E598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484BA-E1FF-48ED-8720-37816DFE12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687DA-F4AD-4CCE-BB86-71EC073632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2BE83-B9A3-4848-BE51-A2867DC3B5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57973-3705-45E9-82A2-98C9D46675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1AEBA5-BE54-4049-8B06-61628D533B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59501-4E59-47B0-8975-B46361FBF6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230E2-5A7C-41F1-B333-336A3DA669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25BF7-AFAA-4910-890E-F47B1C59B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52822-6765-435C-BFB0-7DD7672E3D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D56D19-C547-4253-85CB-1C3A2D9436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C9EF3-243F-49B2-BF2F-36EA0FD263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6400800" cy="1066800"/>
          </a:xfr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rgbClr val="ECD8EC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685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4B63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07CFD0-2A99-4AFE-9BE5-550E51F5BEAF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7AF3-360A-4B2F-9907-0F34D061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4EDA-CE95-4460-A7D9-F6D7797B3A82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7607-E97A-4BBA-95A8-53B4A7F4A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135F-B752-4AD0-A9C7-7806B3613451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FC05-5675-45D4-A782-9D6C06849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157B-AE71-4205-B36D-95BCD1191DC7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3F30-8775-4FFA-94FF-833A63C65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5E6F-2B14-4319-AAA5-9DD6999A7C60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1A08-CA37-4AAC-9D82-A7885E914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063E-41DC-4A07-9A42-68FEABD7C9AE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9528-1A3D-41BF-AE52-7607B2A34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FE25-D5CE-4E84-A698-B26DF514A106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AF1F-412D-43EB-BA0D-271CE29A9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17E1-E51A-4200-AC1C-F114CD61DD5B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80FC1-D994-4195-860F-BB032A280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7D59-DE84-41A5-98E1-D267785CF8EC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8B304-E86E-4EDF-838A-8B1D8AF52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C8CA-0B86-4566-AC03-6D77939A1B48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E6ED-CE4B-446A-8B46-835FCC1F7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86D4-700E-4528-9276-C1BA892DA231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424A-17A3-464A-B48F-03B736743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8705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0A0F12-3019-4A68-87F2-DB7358942409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D3E41-3886-4C05-A54A-3D0D9AB7F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3E5F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B632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E8C3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E8C3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E8C3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E8C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microscope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03688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771775" y="1052513"/>
            <a:ext cx="65532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0070C0"/>
                </a:solidFill>
                <a:latin typeface="Times New Roman" pitchFamily="18" charset="0"/>
              </a:rPr>
              <a:t>История развития науки о клетке</a:t>
            </a:r>
            <a:r>
              <a:rPr lang="ru-RU" sz="6600" b="1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6600" b="1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66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Карл Максимович Бэр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(1792-1876гг)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Открытия, сделанные К.М.Бэром, показали, что клетка – единица не только строения, но и развития организмов.</a:t>
            </a:r>
          </a:p>
        </p:txBody>
      </p:sp>
      <p:pic>
        <p:nvPicPr>
          <p:cNvPr id="31747" name="Picture 5" descr="baer_karl_vo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2487613"/>
            <a:ext cx="282733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Маттиас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Якоб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Шлейден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(1804-1881гг)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1916113"/>
            <a:ext cx="4762500" cy="4525962"/>
          </a:xfrm>
        </p:spPr>
        <p:txBody>
          <a:bodyPr/>
          <a:lstStyle/>
          <a:p>
            <a:pPr eaLnBrk="1" hangingPunct="1"/>
            <a:r>
              <a:rPr lang="ru-RU" altLang="ja-JP" sz="2000" smtClean="0">
                <a:latin typeface="Times New Roman" pitchFamily="18" charset="0"/>
              </a:rPr>
              <a:t>В 1837 Шлейден предложил новую теорию образования растительных клеток, признавая решающую роль в этом процессе клеточного ядра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</a:rPr>
              <a:t>В 1842 он впервые обнаружил ядрышки в ядре</a:t>
            </a:r>
          </a:p>
        </p:txBody>
      </p:sp>
      <p:pic>
        <p:nvPicPr>
          <p:cNvPr id="33795" name="Picture 4" descr="schlei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2341563"/>
            <a:ext cx="260191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Теодор Шванн (1810- 1882гг)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600200"/>
            <a:ext cx="4402137" cy="4525963"/>
          </a:xfrm>
        </p:spPr>
        <p:txBody>
          <a:bodyPr/>
          <a:lstStyle/>
          <a:p>
            <a:pPr eaLnBrk="1" hangingPunct="1"/>
            <a:r>
              <a:rPr lang="ru-RU" altLang="ja-JP" sz="2400" smtClean="0">
                <a:latin typeface="Times New Roman" pitchFamily="18" charset="0"/>
              </a:rPr>
              <a:t>Выдвинул идею об общности строения животных и растений и универсальности клеточной организации, впервые применив термин «клеточная теория».</a:t>
            </a:r>
            <a:r>
              <a:rPr lang="ru-RU" altLang="ja-JP" sz="2400" smtClean="0"/>
              <a:t> </a:t>
            </a:r>
            <a:endParaRPr lang="ru-RU" sz="2400" smtClean="0"/>
          </a:p>
        </p:txBody>
      </p:sp>
      <p:pic>
        <p:nvPicPr>
          <p:cNvPr id="35843" name="Picture 4" descr="shwa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2560638"/>
            <a:ext cx="25479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Основные положения клеточной теории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Все ткани состоят из клеток;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Клетки растений и животных имеют общие принципы строения, так как возникают одинаковыми путями;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Каждая отдельная клетка самостоятельна, а деятельность организма представляется суммой деятельности отдельных клеток.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Рудольф Вирхов </a:t>
            </a:r>
            <a:r>
              <a:rPr lang="ru-RU" altLang="ja-JP" b="1" smtClean="0">
                <a:solidFill>
                  <a:srgbClr val="FF0000"/>
                </a:solidFill>
                <a:latin typeface="Times New Roman" pitchFamily="18" charset="0"/>
              </a:rPr>
              <a:t>(1821—1902)</a:t>
            </a:r>
            <a:r>
              <a:rPr lang="ru-RU" altLang="ja-JP" smtClean="0">
                <a:solidFill>
                  <a:srgbClr val="FF0000"/>
                </a:solidFill>
              </a:rPr>
              <a:t>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pPr eaLnBrk="1" hangingPunct="1"/>
            <a:r>
              <a:rPr lang="ru-RU" altLang="ja-JP" sz="2000" smtClean="0">
                <a:latin typeface="Times New Roman" pitchFamily="18" charset="0"/>
              </a:rPr>
              <a:t>Описал процесс деления клетки и сформулировал одно из важнейших положений клеточной теории: </a:t>
            </a:r>
            <a:r>
              <a:rPr lang="ru-RU" altLang="ja-JP" sz="2000" b="1" smtClean="0">
                <a:latin typeface="Times New Roman" pitchFamily="18" charset="0"/>
              </a:rPr>
              <a:t>"Всякая клетка происходит из другой клетки".</a:t>
            </a:r>
            <a:r>
              <a:rPr lang="ru-RU" altLang="ja-JP" sz="2000" smtClean="0">
                <a:latin typeface="Times New Roman" pitchFamily="18" charset="0"/>
              </a:rPr>
              <a:t> 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39939" name="Picture 4" descr="Изображение:Rudolf Virch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00275"/>
            <a:ext cx="2859088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>
          <a:xfrm>
            <a:off x="4067175" y="1125538"/>
            <a:ext cx="4619625" cy="5000625"/>
          </a:xfrm>
        </p:spPr>
        <p:txBody>
          <a:bodyPr/>
          <a:lstStyle/>
          <a:p>
            <a:pPr eaLnBrk="1" hangingPunct="1"/>
            <a:r>
              <a:rPr lang="ru-RU" altLang="ja-JP" sz="2800" smtClean="0">
                <a:latin typeface="Times New Roman" pitchFamily="18" charset="0"/>
              </a:rPr>
              <a:t>До начала 30-х гг. ХХв. в цитологии преобладало морфологическое изучение структур клетки, видимых в </a:t>
            </a:r>
            <a:r>
              <a:rPr lang="ru-RU" altLang="ja-JP" sz="2800" b="1" smtClean="0">
                <a:latin typeface="Times New Roman" pitchFamily="18" charset="0"/>
              </a:rPr>
              <a:t>световой микроскоп</a:t>
            </a:r>
            <a:r>
              <a:rPr lang="ru-RU" altLang="ja-JP" sz="2800" smtClean="0">
                <a:latin typeface="Times New Roman" pitchFamily="18" charset="0"/>
              </a:rPr>
              <a:t> 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52226" name="Picture 4" descr="microscope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92150"/>
            <a:ext cx="3867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539750" y="6234113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ja-JP" sz="2000" b="1">
                <a:solidFill>
                  <a:schemeClr val="accent2"/>
                </a:solidFill>
                <a:latin typeface="Times New Roman" pitchFamily="18" charset="0"/>
              </a:rPr>
              <a:t>Современный световой микроскоп: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981075"/>
            <a:ext cx="4330700" cy="48529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ja-JP" sz="2800">
                <a:latin typeface="Times New Roman" pitchFamily="18" charset="0"/>
              </a:rPr>
              <a:t>В 1928- 1931гг был сконструирован электронный микроскоп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ja-JP" sz="2800">
                <a:latin typeface="Times New Roman" pitchFamily="18" charset="0"/>
              </a:rPr>
              <a:t>В середине ХХ века – сканирующий электронный микроскоп</a:t>
            </a:r>
            <a:endParaRPr lang="ru-RU" sz="2800">
              <a:latin typeface="Times New Roman" pitchFamily="18" charset="0"/>
            </a:endParaRPr>
          </a:p>
        </p:txBody>
      </p:sp>
      <p:pic>
        <p:nvPicPr>
          <p:cNvPr id="54274" name="Picture 4" descr="jsm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0713"/>
            <a:ext cx="4321175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1187450" y="4959350"/>
            <a:ext cx="3694113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ja-JP">
                <a:latin typeface="Calibri" pitchFamily="34" charset="0"/>
              </a:rPr>
              <a:t/>
            </a:r>
            <a:br>
              <a:rPr lang="ru-RU" altLang="ja-JP">
                <a:latin typeface="Calibri" pitchFamily="34" charset="0"/>
              </a:rPr>
            </a:br>
            <a:r>
              <a:rPr lang="ru-RU" altLang="ja-JP" sz="2000" b="1">
                <a:solidFill>
                  <a:schemeClr val="accent2"/>
                </a:solidFill>
                <a:latin typeface="Times New Roman" pitchFamily="18" charset="0"/>
              </a:rPr>
              <a:t>Сканирующий электронный микроскоп</a:t>
            </a:r>
            <a:r>
              <a:rPr lang="ru-RU" altLang="ja-JP" sz="2000">
                <a:solidFill>
                  <a:schemeClr val="accent2"/>
                </a:solidFill>
                <a:latin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  <a:latin typeface="Times New Roman" pitchFamily="18" charset="0"/>
              </a:rPr>
              <a:t>План урока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908175" y="1600200"/>
            <a:ext cx="6778625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latin typeface="Times New Roman" pitchFamily="18" charset="0"/>
              </a:rPr>
              <a:t>Клеточный уровень организации жизни и его особенности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latin typeface="Times New Roman" pitchFamily="18" charset="0"/>
              </a:rPr>
              <a:t>История развития цитологии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latin typeface="Times New Roman" pitchFamily="18" charset="0"/>
              </a:rPr>
              <a:t>Особенности методов, применяемых в современных цитологических исследованиях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latin typeface="Times New Roman" pitchFamily="18" charset="0"/>
              </a:rPr>
              <a:t>Современная клеточная теория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4897437" cy="532765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Цитология</a:t>
            </a:r>
            <a:r>
              <a:rPr lang="ru-RU" sz="2800" smtClean="0">
                <a:latin typeface="Times New Roman" pitchFamily="18" charset="0"/>
              </a:rPr>
              <a:t> исследует элементарные единицы строения, функционирования и воспроизведения живой материи.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</a:rPr>
              <a:t>Объекты ее исследования</a:t>
            </a:r>
            <a:r>
              <a:rPr lang="ru-RU" sz="2800" smtClean="0">
                <a:latin typeface="Times New Roman" pitchFamily="18" charset="0"/>
              </a:rPr>
              <a:t> – клетки многоклеточных организмов, бактериальные клетки  и клетки простейших, грибов и растений.</a:t>
            </a:r>
          </a:p>
        </p:txBody>
      </p:sp>
      <p:pic>
        <p:nvPicPr>
          <p:cNvPr id="18434" name="Picture 4" descr="fig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3BC9D"/>
              </a:clrFrom>
              <a:clrTo>
                <a:srgbClr val="B3BC9D">
                  <a:alpha val="0"/>
                </a:srgbClr>
              </a:clrTo>
            </a:clrChange>
          </a:blip>
          <a:srcRect t="4956" r="70412" b="30110"/>
          <a:stretch>
            <a:fillRect/>
          </a:stretch>
        </p:blipFill>
        <p:spPr bwMode="auto">
          <a:xfrm>
            <a:off x="5148263" y="1916113"/>
            <a:ext cx="24479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ris5_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313" y="3565525"/>
            <a:ext cx="2316162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Роберт Гук 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(1635-1703гг)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1600200"/>
            <a:ext cx="41767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z="1800" smtClean="0">
                <a:latin typeface="Times New Roman" pitchFamily="18" charset="0"/>
              </a:rPr>
              <a:t>английский естествоиспытатель, учёный-энциклопедист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ja-JP" sz="1800" smtClean="0">
                <a:latin typeface="Times New Roman" pitchFamily="18" charset="0"/>
              </a:rPr>
              <a:t>обнаружил, что пробка разделена на множество крошечных ячеек, напомнивших ему монастырские кельи, и он назвал эти ячейки клетками (по-английски cell означает «келья, ячейка, клетка»). </a:t>
            </a: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20483" name="Picture 9" descr="Изображение:HOOKE Robe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60638"/>
            <a:ext cx="26035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Изображение:Cork Micrographia Hook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2700338" y="692150"/>
            <a:ext cx="43195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</a:rPr>
              <a:t>Антони ван Левенгук </a:t>
            </a:r>
            <a:r>
              <a:rPr lang="ru-RU" altLang="ja-JP" sz="4000" b="1" smtClean="0">
                <a:solidFill>
                  <a:srgbClr val="FF0000"/>
                </a:solidFill>
                <a:latin typeface="Times New Roman" pitchFamily="18" charset="0"/>
              </a:rPr>
              <a:t>(1632—1723)</a:t>
            </a:r>
            <a:r>
              <a:rPr lang="ru-RU" altLang="ja-JP" sz="4000" smtClean="0">
                <a:solidFill>
                  <a:srgbClr val="FF0000"/>
                </a:solidFill>
              </a:rPr>
              <a:t> 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pPr eaLnBrk="1" hangingPunct="1"/>
            <a:r>
              <a:rPr lang="ru-RU" altLang="ja-JP" sz="2400" smtClean="0">
                <a:latin typeface="Times New Roman" pitchFamily="18" charset="0"/>
              </a:rPr>
              <a:t>В 1674 году этот  голландский мастер с помощью микроскопа впервые увидел в капле воды «зверьков» — движущиеся живые организмы. 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24579" name="Picture 5" descr="leveng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713" y="1908175"/>
            <a:ext cx="30353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Я. Э. Пуркине</a:t>
            </a:r>
          </a:p>
        </p:txBody>
      </p:sp>
      <p:sp>
        <p:nvSpPr>
          <p:cNvPr id="26626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Впервые наблюдал яйцо в яйцеклетке курицы</a:t>
            </a:r>
          </a:p>
        </p:txBody>
      </p:sp>
      <p:pic>
        <p:nvPicPr>
          <p:cNvPr id="26628" name="Picture 2" descr="Пуркине Я. Э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713" y="2127250"/>
            <a:ext cx="29019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Галилео Галилей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1125538"/>
            <a:ext cx="4043362" cy="5399087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Итальянский ученый (1564-1642гг)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В 1609-1610гг сконструировал первый микроскоп,  в 1624г усовершенствовал его для использования</a:t>
            </a:r>
            <a:r>
              <a:rPr lang="ru-RU" smtClean="0"/>
              <a:t>                 </a:t>
            </a:r>
          </a:p>
        </p:txBody>
      </p:sp>
      <p:pic>
        <p:nvPicPr>
          <p:cNvPr id="27651" name="Picture 4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2127250"/>
            <a:ext cx="3268662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Марчелло Мальпиги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1412875"/>
            <a:ext cx="4186237" cy="4713288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итальянский анатом, который первым применил микроскоп для систематических и сравнительных исследований растений и животных</a:t>
            </a:r>
          </a:p>
        </p:txBody>
      </p:sp>
      <p:pic>
        <p:nvPicPr>
          <p:cNvPr id="29699" name="Picture 4" descr="МАРЧЕЛЛО МАЛЬПИГИ, итальянский анатом, который первым применил микроскоп для систематических и сравнительных исследований растений и животных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341563"/>
            <a:ext cx="284638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TS030005403</Template>
  <TotalTime>59</TotalTime>
  <Words>318</Words>
  <Application>Microsoft Office PowerPoint</Application>
  <PresentationFormat>Экран (4:3)</PresentationFormat>
  <Paragraphs>53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ＭＳ Ｐゴシック</vt:lpstr>
      <vt:lpstr>Тема Office</vt:lpstr>
      <vt:lpstr>Тема Office</vt:lpstr>
      <vt:lpstr>Тема Office</vt:lpstr>
      <vt:lpstr>Слайд 1</vt:lpstr>
      <vt:lpstr>План урока</vt:lpstr>
      <vt:lpstr>Слайд 3</vt:lpstr>
      <vt:lpstr>Роберт Гук  (1635-1703гг)</vt:lpstr>
      <vt:lpstr>Слайд 5</vt:lpstr>
      <vt:lpstr>Антони ван Левенгук (1632—1723) </vt:lpstr>
      <vt:lpstr>Я. Э. Пуркине</vt:lpstr>
      <vt:lpstr>Галилео Галилей</vt:lpstr>
      <vt:lpstr>Марчелло Мальпиги</vt:lpstr>
      <vt:lpstr>Карл Максимович Бэр  (1792-1876гг)</vt:lpstr>
      <vt:lpstr>Маттиас Якоб Шлейден  (1804-1881гг)</vt:lpstr>
      <vt:lpstr>Теодор Шванн (1810- 1882гг)</vt:lpstr>
      <vt:lpstr>Основные положения клеточной теории</vt:lpstr>
      <vt:lpstr>Рудольф Вирхов (1821—1902)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WiZaRd</cp:lastModifiedBy>
  <cp:revision>9</cp:revision>
  <dcterms:created xsi:type="dcterms:W3CDTF">2011-03-23T15:52:27Z</dcterms:created>
  <dcterms:modified xsi:type="dcterms:W3CDTF">2014-09-07T12:02:57Z</dcterms:modified>
</cp:coreProperties>
</file>