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8"/>
  </p:notesMasterIdLst>
  <p:sldIdLst>
    <p:sldId id="257" r:id="rId2"/>
    <p:sldId id="258" r:id="rId3"/>
    <p:sldId id="259" r:id="rId4"/>
    <p:sldId id="261" r:id="rId5"/>
    <p:sldId id="262" r:id="rId6"/>
    <p:sldId id="263" r:id="rId7"/>
    <p:sldId id="279" r:id="rId8"/>
    <p:sldId id="260" r:id="rId9"/>
    <p:sldId id="265" r:id="rId10"/>
    <p:sldId id="266" r:id="rId11"/>
    <p:sldId id="267" r:id="rId12"/>
    <p:sldId id="268" r:id="rId13"/>
    <p:sldId id="269" r:id="rId14"/>
    <p:sldId id="270" r:id="rId15"/>
    <p:sldId id="276" r:id="rId16"/>
    <p:sldId id="277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B7036EA-150D-4070-840C-91103B7BF564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38D930F-6BAB-4FE5-97D1-499D7EEFE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2B3D157-8D75-438B-9021-845C1678B5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687647-47FC-4929-8F9A-91DE8C9828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85AAB80-556A-4312-A9D4-9B5222C483E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F728A1-D251-45CD-907A-0696D3E5981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9484BA-E1FF-48ED-8720-37816DFE129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62687DA-F4AD-4CCE-BB86-71EC0736327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D2BE83-B9A3-4848-BE51-A2867DC3B5F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1E57973-3705-45E9-82A2-98C9D466751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61AEBA5-BE54-4049-8B06-61628D533B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A59501-4E59-47B0-8975-B46361FBF6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4230E2-5A7C-41F1-B333-336A3DA669B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0325BF7-AFAA-4910-890E-F47B1C59BE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E152822-6765-435C-BFB0-7DD7672E3D5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D56D19-C547-4253-85CB-1C3A2D9436D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8C9EF3-243F-49B2-BF2F-36EA0FD2633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191000"/>
            <a:ext cx="6400800" cy="1066800"/>
          </a:xfrm>
          <a:noFill/>
        </p:spPr>
        <p:txBody>
          <a:bodyPr>
            <a:scene3d>
              <a:camera prst="orthographicFront"/>
              <a:lightRig rig="threePt" dir="t"/>
            </a:scene3d>
          </a:bodyPr>
          <a:lstStyle>
            <a:lvl1pPr>
              <a:defRPr>
                <a:solidFill>
                  <a:srgbClr val="ECD8EC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685800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rgbClr val="4B632B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07CFD0-2A99-4AFE-9BE5-550E51F5BEAF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07AF3-360A-4B2F-9907-0F34D0610C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84EDA-CE95-4460-A7D9-F6D7797B3A82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87607-E97A-4BBA-95A8-53B4A7F4A1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F135F-B752-4AD0-A9C7-7806B3613451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8FC05-5675-45D4-A782-9D6C06849D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F157B-AE71-4205-B36D-95BCD1191DC7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BE3F30-8775-4FFA-94FF-833A63C65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F5E6F-2B14-4319-AAA5-9DD6999A7C60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71A08-CA37-4AAC-9D82-A7885E914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9063E-41DC-4A07-9A42-68FEABD7C9AE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E9528-1A3D-41BF-AE52-7607B2A340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DFE25-D5CE-4E84-A698-B26DF514A106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6AF1F-412D-43EB-BA0D-271CE29A9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617E1-E51A-4200-AC1C-F114CD61DD5B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80FC1-D994-4195-860F-BB032A2809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17D59-DE84-41A5-98E1-D267785CF8EC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8B304-E86E-4EDF-838A-8B1D8AF527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9C8CA-0B86-4566-AC03-6D77939A1B48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75E6ED-CE4B-446A-8B46-835FCC1F7E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686D4-700E-4528-9276-C1BA892DA231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32424A-17A3-464A-B48F-03B736743A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solidFill>
            <a:srgbClr val="6F9133">
              <a:alpha val="65489"/>
            </a:srgb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87057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0A0F12-3019-4A68-87F2-DB7358942409}" type="datetimeFigureOut">
              <a:rPr lang="ru-RU"/>
              <a:pPr>
                <a:defRPr/>
              </a:pPr>
              <a:t>07.09.2014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3D3E41-3886-4C05-A54A-3D0D9AB7FB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78" r:id="rId3"/>
    <p:sldLayoutId id="2147483677" r:id="rId4"/>
    <p:sldLayoutId id="2147483676" r:id="rId5"/>
    <p:sldLayoutId id="2147483675" r:id="rId6"/>
    <p:sldLayoutId id="2147483674" r:id="rId7"/>
    <p:sldLayoutId id="2147483673" r:id="rId8"/>
    <p:sldLayoutId id="2147483672" r:id="rId9"/>
    <p:sldLayoutId id="2147483671" r:id="rId10"/>
    <p:sldLayoutId id="214748367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3E5F3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3E5F3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B632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5E8C30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E8C30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5E8C30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5E8C3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5" descr="microscope4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4103688" cy="515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 Box 6"/>
          <p:cNvSpPr txBox="1">
            <a:spLocks noChangeArrowheads="1"/>
          </p:cNvSpPr>
          <p:nvPr/>
        </p:nvSpPr>
        <p:spPr bwMode="auto">
          <a:xfrm>
            <a:off x="2771775" y="1052513"/>
            <a:ext cx="655320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i="1">
                <a:solidFill>
                  <a:srgbClr val="0070C0"/>
                </a:solidFill>
                <a:latin typeface="Times New Roman" pitchFamily="18" charset="0"/>
              </a:rPr>
              <a:t>История развития науки о клетке</a:t>
            </a:r>
            <a:r>
              <a:rPr lang="ru-RU" sz="6600" b="1">
                <a:solidFill>
                  <a:schemeClr val="accent2"/>
                </a:solidFill>
                <a:latin typeface="Times New Roman" pitchFamily="18" charset="0"/>
              </a:rPr>
              <a:t/>
            </a:r>
            <a:br>
              <a:rPr lang="ru-RU" sz="6600" b="1">
                <a:solidFill>
                  <a:schemeClr val="accent2"/>
                </a:solidFill>
                <a:latin typeface="Times New Roman" pitchFamily="18" charset="0"/>
              </a:rPr>
            </a:br>
            <a:endParaRPr lang="ru-RU" sz="6600" b="1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Карл Максимович Бэр</a:t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 (1792-1876гг)</a:t>
            </a:r>
          </a:p>
        </p:txBody>
      </p:sp>
      <p:sp>
        <p:nvSpPr>
          <p:cNvPr id="31746" name="Rectangle 3"/>
          <p:cNvSpPr>
            <a:spLocks noGrp="1" noChangeArrowheads="1"/>
          </p:cNvSpPr>
          <p:nvPr>
            <p:ph idx="1"/>
          </p:nvPr>
        </p:nvSpPr>
        <p:spPr>
          <a:xfrm>
            <a:off x="4211638" y="1600200"/>
            <a:ext cx="4475162" cy="4525963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Открытия, сделанные К.М.Бэром, показали, что клетка – единица не только строения, но и развития организмов.</a:t>
            </a:r>
          </a:p>
        </p:txBody>
      </p:sp>
      <p:pic>
        <p:nvPicPr>
          <p:cNvPr id="31747" name="Picture 5" descr="baer_karl_von_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9100" y="2487613"/>
            <a:ext cx="2827338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</a:rPr>
              <a:t>Маттиас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</a:rPr>
              <a:t>Якоб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</a:rPr>
              <a:t>Шлейден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(1804-1881гг)</a:t>
            </a:r>
          </a:p>
        </p:txBody>
      </p:sp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3924300" y="1916113"/>
            <a:ext cx="4762500" cy="4525962"/>
          </a:xfrm>
        </p:spPr>
        <p:txBody>
          <a:bodyPr/>
          <a:lstStyle/>
          <a:p>
            <a:pPr eaLnBrk="1" hangingPunct="1"/>
            <a:r>
              <a:rPr lang="ru-RU" altLang="ja-JP" sz="2000" smtClean="0">
                <a:latin typeface="Times New Roman" pitchFamily="18" charset="0"/>
              </a:rPr>
              <a:t>В 1837 Шлейден предложил новую теорию образования растительных клеток, признавая решающую роль в этом процессе клеточного ядра </a:t>
            </a:r>
          </a:p>
          <a:p>
            <a:pPr eaLnBrk="1" hangingPunct="1"/>
            <a:r>
              <a:rPr lang="ru-RU" sz="2000" smtClean="0">
                <a:latin typeface="Times New Roman" pitchFamily="18" charset="0"/>
              </a:rPr>
              <a:t>В 1842 он впервые обнаружил ядрышки в ядре</a:t>
            </a:r>
          </a:p>
        </p:txBody>
      </p:sp>
      <p:pic>
        <p:nvPicPr>
          <p:cNvPr id="33795" name="Picture 4" descr="schleid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89100" y="2341563"/>
            <a:ext cx="2601913" cy="346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Теодор Шванн (1810- 1882гг)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idx="1"/>
          </p:nvPr>
        </p:nvSpPr>
        <p:spPr>
          <a:xfrm>
            <a:off x="4284663" y="1600200"/>
            <a:ext cx="4402137" cy="4525963"/>
          </a:xfrm>
        </p:spPr>
        <p:txBody>
          <a:bodyPr/>
          <a:lstStyle/>
          <a:p>
            <a:pPr eaLnBrk="1" hangingPunct="1"/>
            <a:r>
              <a:rPr lang="ru-RU" altLang="ja-JP" sz="2400" smtClean="0">
                <a:latin typeface="Times New Roman" pitchFamily="18" charset="0"/>
              </a:rPr>
              <a:t>Выдвинул идею об общности строения животных и растений и универсальности клеточной организации, впервые применив термин «клеточная теория».</a:t>
            </a:r>
            <a:r>
              <a:rPr lang="ru-RU" altLang="ja-JP" sz="2400" smtClean="0"/>
              <a:t> </a:t>
            </a:r>
            <a:endParaRPr lang="ru-RU" sz="2400" smtClean="0"/>
          </a:p>
        </p:txBody>
      </p:sp>
      <p:pic>
        <p:nvPicPr>
          <p:cNvPr id="35843" name="Picture 4" descr="shwan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47875" y="2560638"/>
            <a:ext cx="2547938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Основные положения клеточной теории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Все ткани состоят из клеток;</a:t>
            </a:r>
          </a:p>
          <a:p>
            <a:pPr eaLnBrk="1" hangingPunct="1"/>
            <a:r>
              <a:rPr lang="ru-RU" smtClean="0">
                <a:latin typeface="Times New Roman" pitchFamily="18" charset="0"/>
              </a:rPr>
              <a:t>Клетки растений и животных имеют общие принципы строения, так как возникают одинаковыми путями;</a:t>
            </a:r>
          </a:p>
          <a:p>
            <a:pPr eaLnBrk="1" hangingPunct="1"/>
            <a:r>
              <a:rPr lang="ru-RU" smtClean="0">
                <a:latin typeface="Times New Roman" pitchFamily="18" charset="0"/>
              </a:rPr>
              <a:t>Каждая отдельная клетка самостоятельна, а деятельность организма представляется суммой деятельности отдельных клеток.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Рудольф Вирхов </a:t>
            </a:r>
            <a:r>
              <a:rPr lang="ru-RU" altLang="ja-JP" b="1" smtClean="0">
                <a:solidFill>
                  <a:srgbClr val="FF0000"/>
                </a:solidFill>
                <a:latin typeface="Times New Roman" pitchFamily="18" charset="0"/>
              </a:rPr>
              <a:t>(1821—1902)</a:t>
            </a:r>
            <a:r>
              <a:rPr lang="ru-RU" altLang="ja-JP" smtClean="0">
                <a:solidFill>
                  <a:srgbClr val="FF0000"/>
                </a:solidFill>
              </a:rPr>
              <a:t> 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4427538" y="1600200"/>
            <a:ext cx="4259262" cy="4525963"/>
          </a:xfrm>
        </p:spPr>
        <p:txBody>
          <a:bodyPr/>
          <a:lstStyle/>
          <a:p>
            <a:pPr eaLnBrk="1" hangingPunct="1"/>
            <a:r>
              <a:rPr lang="ru-RU" altLang="ja-JP" sz="2000" smtClean="0">
                <a:latin typeface="Times New Roman" pitchFamily="18" charset="0"/>
              </a:rPr>
              <a:t>Описал процесс деления клетки и сформулировал одно из важнейших положений клеточной теории: </a:t>
            </a:r>
            <a:r>
              <a:rPr lang="ru-RU" altLang="ja-JP" sz="2000" b="1" smtClean="0">
                <a:latin typeface="Times New Roman" pitchFamily="18" charset="0"/>
              </a:rPr>
              <a:t>"Всякая клетка происходит из другой клетки".</a:t>
            </a:r>
            <a:r>
              <a:rPr lang="ru-RU" altLang="ja-JP" sz="2000" smtClean="0">
                <a:latin typeface="Times New Roman" pitchFamily="18" charset="0"/>
              </a:rPr>
              <a:t> </a:t>
            </a:r>
            <a:endParaRPr lang="ru-RU" sz="2000" smtClean="0">
              <a:latin typeface="Times New Roman" pitchFamily="18" charset="0"/>
            </a:endParaRPr>
          </a:p>
        </p:txBody>
      </p:sp>
      <p:pic>
        <p:nvPicPr>
          <p:cNvPr id="39939" name="Picture 4" descr="Изображение:Rudolf Vircho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200275"/>
            <a:ext cx="2859088" cy="353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3"/>
          <p:cNvSpPr>
            <a:spLocks noGrp="1" noChangeArrowheads="1"/>
          </p:cNvSpPr>
          <p:nvPr>
            <p:ph idx="1"/>
          </p:nvPr>
        </p:nvSpPr>
        <p:spPr>
          <a:xfrm>
            <a:off x="4067175" y="1125538"/>
            <a:ext cx="4619625" cy="5000625"/>
          </a:xfrm>
        </p:spPr>
        <p:txBody>
          <a:bodyPr/>
          <a:lstStyle/>
          <a:p>
            <a:pPr eaLnBrk="1" hangingPunct="1"/>
            <a:r>
              <a:rPr lang="ru-RU" altLang="ja-JP" sz="2800" smtClean="0">
                <a:latin typeface="Times New Roman" pitchFamily="18" charset="0"/>
              </a:rPr>
              <a:t>До начала 30-х гг. ХХв. в цитологии преобладало морфологическое изучение структур клетки, видимых в </a:t>
            </a:r>
            <a:r>
              <a:rPr lang="ru-RU" altLang="ja-JP" sz="2800" b="1" smtClean="0">
                <a:latin typeface="Times New Roman" pitchFamily="18" charset="0"/>
              </a:rPr>
              <a:t>световой микроскоп</a:t>
            </a:r>
            <a:r>
              <a:rPr lang="ru-RU" altLang="ja-JP" sz="2800" smtClean="0">
                <a:latin typeface="Times New Roman" pitchFamily="18" charset="0"/>
              </a:rPr>
              <a:t> </a:t>
            </a:r>
            <a:endParaRPr lang="ru-RU" sz="2800" smtClean="0">
              <a:latin typeface="Times New Roman" pitchFamily="18" charset="0"/>
            </a:endParaRPr>
          </a:p>
        </p:txBody>
      </p:sp>
      <p:pic>
        <p:nvPicPr>
          <p:cNvPr id="52226" name="Picture 4" descr="microscope9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692150"/>
            <a:ext cx="386715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6"/>
          <p:cNvSpPr>
            <a:spLocks noChangeArrowheads="1"/>
          </p:cNvSpPr>
          <p:nvPr/>
        </p:nvSpPr>
        <p:spPr bwMode="auto">
          <a:xfrm>
            <a:off x="539750" y="6234113"/>
            <a:ext cx="7632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ja-JP" sz="2000" b="1">
                <a:solidFill>
                  <a:schemeClr val="accent2"/>
                </a:solidFill>
                <a:latin typeface="Times New Roman" pitchFamily="18" charset="0"/>
              </a:rPr>
              <a:t>Современный световой микроскоп: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4500563" y="981075"/>
            <a:ext cx="4330700" cy="4852988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ja-JP" sz="2800">
                <a:latin typeface="Times New Roman" pitchFamily="18" charset="0"/>
              </a:rPr>
              <a:t>В 1928- 1931гг был сконструирован электронный микроскоп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ja-JP" sz="2800">
                <a:latin typeface="Times New Roman" pitchFamily="18" charset="0"/>
              </a:rPr>
              <a:t>В середине ХХ века – сканирующий электронный микроскоп</a:t>
            </a:r>
            <a:endParaRPr lang="ru-RU" sz="2800">
              <a:latin typeface="Times New Roman" pitchFamily="18" charset="0"/>
            </a:endParaRPr>
          </a:p>
        </p:txBody>
      </p:sp>
      <p:pic>
        <p:nvPicPr>
          <p:cNvPr id="54274" name="Picture 4" descr="jsm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620713"/>
            <a:ext cx="4321175" cy="416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5" name="Rectangle 5"/>
          <p:cNvSpPr>
            <a:spLocks noChangeArrowheads="1"/>
          </p:cNvSpPr>
          <p:nvPr/>
        </p:nvSpPr>
        <p:spPr bwMode="auto">
          <a:xfrm>
            <a:off x="1187450" y="4959350"/>
            <a:ext cx="3694113" cy="128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altLang="ja-JP">
                <a:latin typeface="Calibri" pitchFamily="34" charset="0"/>
              </a:rPr>
              <a:t/>
            </a:r>
            <a:br>
              <a:rPr lang="ru-RU" altLang="ja-JP">
                <a:latin typeface="Calibri" pitchFamily="34" charset="0"/>
              </a:rPr>
            </a:br>
            <a:r>
              <a:rPr lang="ru-RU" altLang="ja-JP" sz="2000" b="1">
                <a:solidFill>
                  <a:schemeClr val="accent2"/>
                </a:solidFill>
                <a:latin typeface="Times New Roman" pitchFamily="18" charset="0"/>
              </a:rPr>
              <a:t>Сканирующий электронный микроскоп</a:t>
            </a:r>
            <a:r>
              <a:rPr lang="ru-RU" altLang="ja-JP" sz="2000">
                <a:solidFill>
                  <a:schemeClr val="accent2"/>
                </a:solidFill>
                <a:latin typeface="Times New Roman" pitchFamily="18" charset="0"/>
              </a:rPr>
              <a:t>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accent2"/>
                </a:solidFill>
                <a:latin typeface="Times New Roman" pitchFamily="18" charset="0"/>
              </a:rPr>
              <a:t>План урока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>
          <a:xfrm>
            <a:off x="1908175" y="1600200"/>
            <a:ext cx="6778625" cy="452596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latin typeface="Times New Roman" pitchFamily="18" charset="0"/>
              </a:rPr>
              <a:t>Клеточный уровень организации жизни и его особенности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latin typeface="Times New Roman" pitchFamily="18" charset="0"/>
              </a:rPr>
              <a:t>История развития цитологии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latin typeface="Times New Roman" pitchFamily="18" charset="0"/>
              </a:rPr>
              <a:t>Особенности методов, применяемых в современных цитологических исследованиях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mtClean="0">
                <a:latin typeface="Times New Roman" pitchFamily="18" charset="0"/>
              </a:rPr>
              <a:t>Современная клеточная теория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3"/>
          <p:cNvSpPr>
            <a:spLocks noGrp="1" noChangeArrowheads="1"/>
          </p:cNvSpPr>
          <p:nvPr>
            <p:ph idx="1"/>
          </p:nvPr>
        </p:nvSpPr>
        <p:spPr>
          <a:xfrm>
            <a:off x="395288" y="549275"/>
            <a:ext cx="4897437" cy="5327650"/>
          </a:xfrm>
        </p:spPr>
        <p:txBody>
          <a:bodyPr/>
          <a:lstStyle/>
          <a:p>
            <a:pPr eaLnBrk="1" hangingPunct="1"/>
            <a:r>
              <a:rPr lang="ru-RU" sz="2800" b="1" smtClean="0">
                <a:latin typeface="Times New Roman" pitchFamily="18" charset="0"/>
              </a:rPr>
              <a:t>Цитология</a:t>
            </a:r>
            <a:r>
              <a:rPr lang="ru-RU" sz="2800" smtClean="0">
                <a:latin typeface="Times New Roman" pitchFamily="18" charset="0"/>
              </a:rPr>
              <a:t> исследует элементарные единицы строения, функционирования и воспроизведения живой материи.</a:t>
            </a:r>
          </a:p>
          <a:p>
            <a:pPr eaLnBrk="1" hangingPunct="1"/>
            <a:r>
              <a:rPr lang="ru-RU" sz="2800" b="1" smtClean="0">
                <a:latin typeface="Times New Roman" pitchFamily="18" charset="0"/>
              </a:rPr>
              <a:t>Объекты ее исследования</a:t>
            </a:r>
            <a:r>
              <a:rPr lang="ru-RU" sz="2800" smtClean="0">
                <a:latin typeface="Times New Roman" pitchFamily="18" charset="0"/>
              </a:rPr>
              <a:t> – клетки многоклеточных организмов, бактериальные клетки  и клетки простейших, грибов и растений.</a:t>
            </a:r>
          </a:p>
        </p:txBody>
      </p:sp>
      <p:pic>
        <p:nvPicPr>
          <p:cNvPr id="18434" name="Picture 4" descr="fig0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3BC9D"/>
              </a:clrFrom>
              <a:clrTo>
                <a:srgbClr val="B3BC9D">
                  <a:alpha val="0"/>
                </a:srgbClr>
              </a:clrTo>
            </a:clrChange>
          </a:blip>
          <a:srcRect t="4956" r="70412" b="30110"/>
          <a:stretch>
            <a:fillRect/>
          </a:stretch>
        </p:blipFill>
        <p:spPr bwMode="auto">
          <a:xfrm>
            <a:off x="5148263" y="1916113"/>
            <a:ext cx="24479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8" descr="ris5_10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7313" y="3565525"/>
            <a:ext cx="2316162" cy="301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Роберт Гук </a:t>
            </a:r>
            <a:b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</a:rPr>
              <a:t>(1635-1703гг)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716463" y="1600200"/>
            <a:ext cx="4176712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ja-JP" sz="1800" smtClean="0">
                <a:latin typeface="Times New Roman" pitchFamily="18" charset="0"/>
              </a:rPr>
              <a:t>английский естествоиспытатель, учёный-энциклопедист</a:t>
            </a:r>
          </a:p>
          <a:p>
            <a:pPr eaLnBrk="1" hangingPunct="1">
              <a:lnSpc>
                <a:spcPct val="90000"/>
              </a:lnSpc>
            </a:pPr>
            <a:r>
              <a:rPr lang="ru-RU" altLang="ja-JP" sz="1800" smtClean="0">
                <a:latin typeface="Times New Roman" pitchFamily="18" charset="0"/>
              </a:rPr>
              <a:t>обнаружил, что пробка разделена на множество крошечных ячеек, напомнивших ему монастырские кельи, и он назвал эти ячейки клетками (по-английски cell означает «келья, ячейка, клетка»). </a:t>
            </a:r>
            <a:endParaRPr lang="ru-RU" sz="1800" smtClean="0">
              <a:latin typeface="Times New Roman" pitchFamily="18" charset="0"/>
            </a:endParaRPr>
          </a:p>
        </p:txBody>
      </p:sp>
      <p:pic>
        <p:nvPicPr>
          <p:cNvPr id="20483" name="Picture 9" descr="Изображение:HOOKE Robe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560638"/>
            <a:ext cx="260350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Изображение:Cork Micrographia Hooke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-6000"/>
          </a:blip>
          <a:srcRect/>
          <a:stretch>
            <a:fillRect/>
          </a:stretch>
        </p:blipFill>
        <p:spPr bwMode="auto">
          <a:xfrm>
            <a:off x="2700338" y="692150"/>
            <a:ext cx="4319587" cy="532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0000"/>
                </a:solidFill>
                <a:latin typeface="Times New Roman" pitchFamily="18" charset="0"/>
              </a:rPr>
              <a:t>Антони ван Левенгук </a:t>
            </a:r>
            <a:r>
              <a:rPr lang="ru-RU" altLang="ja-JP" sz="4000" b="1" smtClean="0">
                <a:solidFill>
                  <a:srgbClr val="FF0000"/>
                </a:solidFill>
                <a:latin typeface="Times New Roman" pitchFamily="18" charset="0"/>
              </a:rPr>
              <a:t>(1632—1723)</a:t>
            </a:r>
            <a:r>
              <a:rPr lang="ru-RU" altLang="ja-JP" sz="4000" smtClean="0">
                <a:solidFill>
                  <a:srgbClr val="FF0000"/>
                </a:solidFill>
              </a:rPr>
              <a:t> </a:t>
            </a:r>
            <a:endParaRPr lang="ru-RU" sz="4000" smtClean="0">
              <a:solidFill>
                <a:srgbClr val="FF0000"/>
              </a:solidFill>
            </a:endParaRPr>
          </a:p>
        </p:txBody>
      </p:sp>
      <p:sp>
        <p:nvSpPr>
          <p:cNvPr id="24578" name="Rectangle 3"/>
          <p:cNvSpPr>
            <a:spLocks noGrp="1" noChangeArrowheads="1"/>
          </p:cNvSpPr>
          <p:nvPr>
            <p:ph idx="1"/>
          </p:nvPr>
        </p:nvSpPr>
        <p:spPr>
          <a:xfrm>
            <a:off x="4140200" y="1600200"/>
            <a:ext cx="4546600" cy="4525963"/>
          </a:xfrm>
        </p:spPr>
        <p:txBody>
          <a:bodyPr/>
          <a:lstStyle/>
          <a:p>
            <a:pPr eaLnBrk="1" hangingPunct="1"/>
            <a:r>
              <a:rPr lang="ru-RU" altLang="ja-JP" sz="2400" smtClean="0">
                <a:latin typeface="Times New Roman" pitchFamily="18" charset="0"/>
              </a:rPr>
              <a:t>В 1674 году этот  голландский мастер с помощью микроскопа впервые увидел в капле воды «зверьков» — движущиеся живые организмы. </a:t>
            </a:r>
            <a:endParaRPr lang="ru-RU" sz="2400" smtClean="0">
              <a:latin typeface="Times New Roman" pitchFamily="18" charset="0"/>
            </a:endParaRPr>
          </a:p>
        </p:txBody>
      </p:sp>
      <p:pic>
        <p:nvPicPr>
          <p:cNvPr id="24579" name="Picture 5" descr="levengu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5713" y="1908175"/>
            <a:ext cx="3035300" cy="339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Я. Э. Пуркине</a:t>
            </a:r>
          </a:p>
        </p:txBody>
      </p:sp>
      <p:sp>
        <p:nvSpPr>
          <p:cNvPr id="26626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6627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Впервые наблюдал яйцо в яйцеклетке курицы</a:t>
            </a:r>
          </a:p>
        </p:txBody>
      </p:sp>
      <p:pic>
        <p:nvPicPr>
          <p:cNvPr id="26628" name="Picture 2" descr="Пуркине Я. Э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5713" y="2127250"/>
            <a:ext cx="2901950" cy="386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Галилео Галилей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idx="1"/>
          </p:nvPr>
        </p:nvSpPr>
        <p:spPr>
          <a:xfrm>
            <a:off x="4643438" y="1125538"/>
            <a:ext cx="4043362" cy="5399087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Итальянский ученый (1564-1642гг)</a:t>
            </a:r>
          </a:p>
          <a:p>
            <a:pPr eaLnBrk="1" hangingPunct="1"/>
            <a:r>
              <a:rPr lang="ru-RU" smtClean="0">
                <a:latin typeface="Times New Roman" pitchFamily="18" charset="0"/>
              </a:rPr>
              <a:t>В 1609-1610гг сконструировал первый микроскоп,  в 1624г усовершенствовал его для использования</a:t>
            </a:r>
            <a:r>
              <a:rPr lang="ru-RU" smtClean="0"/>
              <a:t>                 </a:t>
            </a:r>
          </a:p>
        </p:txBody>
      </p:sp>
      <p:pic>
        <p:nvPicPr>
          <p:cNvPr id="27651" name="Picture 4" descr="See Explanation.  Clicking on the picture will download&#10; the highest resolution version available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2388" y="2127250"/>
            <a:ext cx="3268662" cy="346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FF0000"/>
                </a:solidFill>
                <a:latin typeface="Times New Roman" pitchFamily="18" charset="0"/>
              </a:rPr>
              <a:t>Марчелло Мальпиги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idx="1"/>
          </p:nvPr>
        </p:nvSpPr>
        <p:spPr>
          <a:xfrm>
            <a:off x="4500563" y="1412875"/>
            <a:ext cx="4186237" cy="4713288"/>
          </a:xfrm>
        </p:spPr>
        <p:txBody>
          <a:bodyPr/>
          <a:lstStyle/>
          <a:p>
            <a:pPr eaLnBrk="1" hangingPunct="1"/>
            <a:r>
              <a:rPr lang="ru-RU" smtClean="0">
                <a:latin typeface="Times New Roman" pitchFamily="18" charset="0"/>
              </a:rPr>
              <a:t>итальянский анатом, который первым применил микроскоп для систематических и сравнительных исследований растений и животных</a:t>
            </a:r>
          </a:p>
        </p:txBody>
      </p:sp>
      <p:pic>
        <p:nvPicPr>
          <p:cNvPr id="29699" name="Picture 4" descr="МАРЧЕЛЛО МАЛЬПИГИ, итальянский анатом, который первым применил микроскоп для систематических и сравнительных исследований растений и животных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2341563"/>
            <a:ext cx="2846388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TS030005403</Template>
  <TotalTime>59</TotalTime>
  <Words>318</Words>
  <Application>Microsoft Office PowerPoint</Application>
  <PresentationFormat>Экран (4:3)</PresentationFormat>
  <Paragraphs>53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ＭＳ Ｐゴシック</vt:lpstr>
      <vt:lpstr>Тема Office</vt:lpstr>
      <vt:lpstr>Тема Office</vt:lpstr>
      <vt:lpstr>Тема Office</vt:lpstr>
      <vt:lpstr>Слайд 1</vt:lpstr>
      <vt:lpstr>План урока</vt:lpstr>
      <vt:lpstr>Слайд 3</vt:lpstr>
      <vt:lpstr>Роберт Гук  (1635-1703гг)</vt:lpstr>
      <vt:lpstr>Слайд 5</vt:lpstr>
      <vt:lpstr>Антони ван Левенгук (1632—1723) </vt:lpstr>
      <vt:lpstr>Я. Э. Пуркине</vt:lpstr>
      <vt:lpstr>Галилео Галилей</vt:lpstr>
      <vt:lpstr>Марчелло Мальпиги</vt:lpstr>
      <vt:lpstr>Карл Максимович Бэр  (1792-1876гг)</vt:lpstr>
      <vt:lpstr>Маттиас Якоб Шлейден  (1804-1881гг)</vt:lpstr>
      <vt:lpstr>Теодор Шванн (1810- 1882гг)</vt:lpstr>
      <vt:lpstr>Основные положения клеточной теории</vt:lpstr>
      <vt:lpstr>Рудольф Вирхов (1821—1902) 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WiZaRd</cp:lastModifiedBy>
  <cp:revision>9</cp:revision>
  <dcterms:created xsi:type="dcterms:W3CDTF">2011-03-23T15:52:27Z</dcterms:created>
  <dcterms:modified xsi:type="dcterms:W3CDTF">2014-09-07T12:02:57Z</dcterms:modified>
</cp:coreProperties>
</file>