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2" r:id="rId7"/>
    <p:sldId id="260" r:id="rId8"/>
    <p:sldId id="268" r:id="rId9"/>
    <p:sldId id="261" r:id="rId10"/>
    <p:sldId id="266" r:id="rId11"/>
    <p:sldId id="269" r:id="rId12"/>
    <p:sldId id="264" r:id="rId13"/>
    <p:sldId id="270" r:id="rId14"/>
    <p:sldId id="26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39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meenglish.ru/Grammarnumeralor.ht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03648" y="1124744"/>
            <a:ext cx="6552728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Ordinal Numerals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  (Which?)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9712" y="2924944"/>
            <a:ext cx="5616624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Порядковые числительные</a:t>
            </a:r>
            <a:r>
              <a:rPr lang="en-GB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какой по счёту?)</a:t>
            </a:r>
            <a:r>
              <a:rPr lang="en-GB" sz="32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95936" y="404664"/>
            <a:ext cx="1553631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Mind!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340768"/>
            <a:ext cx="8742971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Двусложные числительные (35, 56, …)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 образовании порядкового числительного </a:t>
            </a: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изменяют форму последнего слова:</a:t>
            </a:r>
            <a:endParaRPr lang="en-GB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71 – 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seventy-own –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seventy-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</a:p>
          <a:p>
            <a:pPr algn="ctr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33 – thirty-three –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thirty-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</a:t>
            </a:r>
          </a:p>
          <a:p>
            <a:pPr algn="ctr"/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    24 – twenty-four – 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 twenty-four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476672"/>
            <a:ext cx="134742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6672"/>
            <a:ext cx="424911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Write these numbers in words: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556792"/>
            <a:ext cx="3347391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0) 33 –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thirty –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21 – …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twenty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59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fifty – … 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42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forty – …  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77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seventy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81 – …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eighty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32 – …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thirty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65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sixty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93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ninety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53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fifty – …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48 – …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forty – … 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51720" y="2276872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3789040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4149080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1916832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051720" y="4869160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51720" y="3429000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051720" y="4509120"/>
            <a:ext cx="576064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051720" y="2636912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51720" y="2996952"/>
            <a:ext cx="52610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051720" y="5229200"/>
            <a:ext cx="59503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851920" y="1916832"/>
            <a:ext cx="6383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91880" y="2276872"/>
            <a:ext cx="93610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ninth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63888" y="2708920"/>
            <a:ext cx="9252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23928" y="3068960"/>
            <a:ext cx="1080120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seventh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707904" y="3429000"/>
            <a:ext cx="63831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07904" y="3789040"/>
            <a:ext cx="92525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63888" y="4149080"/>
            <a:ext cx="652743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fifth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79912" y="4509120"/>
            <a:ext cx="73930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</a:t>
            </a:r>
            <a:endParaRPr lang="ru-RU" sz="20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491880" y="4869160"/>
            <a:ext cx="73930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</a:t>
            </a:r>
            <a:endParaRPr lang="ru-RU" sz="20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563888" y="5229200"/>
            <a:ext cx="86754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eighth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55576" y="476672"/>
            <a:ext cx="134742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61923" y="476672"/>
            <a:ext cx="613187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H/w: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Write about the birthdays of your family: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268760"/>
            <a:ext cx="7553222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1) My mother’s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2) My father’s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3) My sister’s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4) My brother’s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5) My aunt’s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6) My uncle’s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7) My cousin’s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8) My grandfather’s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9) My grandmother’s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10) My nephew’s birthday is on the ... of ... .</a:t>
            </a:r>
          </a:p>
          <a:p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11) My niece’s birthday is on the ... of ...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067944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55776" y="476672"/>
            <a:ext cx="36004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Используемые ресурсы: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1268760"/>
            <a:ext cx="73112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Сборник грамматики английского языка</a:t>
            </a:r>
          </a:p>
          <a:p>
            <a:pPr marL="457200" indent="-45720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http://www.homeenglish.ru/Grammarnumeralor.htm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/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2) Авторские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задания</a:t>
            </a:r>
            <a:endParaRPr lang="en-GB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Пользователь\Рабочий стол\25-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 descr="C:\Documents and Settings\Пользователь\Рабочий стол\339948058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350"/>
            <a:ext cx="8640959" cy="6192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11760" y="764704"/>
            <a:ext cx="51125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Порядковые  числительные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1556792"/>
            <a:ext cx="698477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dirty="0" smtClean="0"/>
              <a:t>образуются прибавлением окончания</a:t>
            </a:r>
          </a:p>
          <a:p>
            <a:pPr algn="ctr"/>
            <a:r>
              <a:rPr lang="ru-RU" sz="3200" i="1" dirty="0" smtClean="0">
                <a:solidFill>
                  <a:srgbClr val="FF0000"/>
                </a:solidFill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</a:rPr>
              <a:t>– </a:t>
            </a:r>
            <a:r>
              <a:rPr lang="en-GB" sz="3200" b="1" i="1" dirty="0" err="1" smtClean="0">
                <a:solidFill>
                  <a:srgbClr val="FF0000"/>
                </a:solidFill>
              </a:rPr>
              <a:t>th</a:t>
            </a:r>
            <a:r>
              <a:rPr lang="ru-RU" sz="3200" b="1" i="1" dirty="0" smtClean="0"/>
              <a:t>  </a:t>
            </a:r>
            <a:r>
              <a:rPr lang="ru-RU" sz="3200" i="1" dirty="0" smtClean="0"/>
              <a:t>и  артикля </a:t>
            </a:r>
            <a:r>
              <a:rPr lang="en-GB" sz="3200" b="1" i="1" dirty="0" smtClean="0">
                <a:solidFill>
                  <a:srgbClr val="FF0000"/>
                </a:solidFill>
              </a:rPr>
              <a:t>the</a:t>
            </a:r>
            <a:r>
              <a:rPr lang="ru-RU" sz="3200" i="1" dirty="0" smtClean="0"/>
              <a:t>, который относится к определяемому существительному:</a:t>
            </a:r>
          </a:p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nine –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nin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form</a:t>
            </a:r>
          </a:p>
          <a:p>
            <a:pPr algn="ctr"/>
            <a:r>
              <a:rPr lang="en-GB" sz="2400" b="1" dirty="0" smtClean="0"/>
              <a:t>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девять – девятый</a:t>
            </a:r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ru-RU" sz="2400" b="1" dirty="0" smtClean="0"/>
              <a:t>)</a:t>
            </a:r>
            <a:endParaRPr lang="en-GB" sz="2400" b="1" dirty="0" smtClean="0"/>
          </a:p>
          <a:p>
            <a:pPr algn="ctr"/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four –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four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 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(четыре – четвёртая группа)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11960" y="548680"/>
            <a:ext cx="155363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Mind!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1556792"/>
            <a:ext cx="34291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own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</a:t>
            </a:r>
          </a:p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two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second</a:t>
            </a:r>
          </a:p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three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third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3429000"/>
            <a:ext cx="401904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five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fi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fth</a:t>
            </a:r>
          </a:p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eight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eigh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</a:p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nine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nin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</a:p>
          <a:p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twelve – 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GB" sz="3600" b="1" dirty="0" smtClean="0">
                <a:latin typeface="Times New Roman" pitchFamily="18" charset="0"/>
                <a:cs typeface="Times New Roman" pitchFamily="18" charset="0"/>
              </a:rPr>
              <a:t> twel</a:t>
            </a:r>
            <a:r>
              <a:rPr lang="en-GB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fth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15616" y="404664"/>
            <a:ext cx="134742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5856" y="404664"/>
            <a:ext cx="222689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Fill in the gaps: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196752"/>
            <a:ext cx="72728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December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February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January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March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_________________ 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June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___________________month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July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___________________ 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September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October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 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April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November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May is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____________________month of the year.</a:t>
            </a:r>
          </a:p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August is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__________________month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of the year.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6" y="119675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twelfth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3347864" y="299695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seventh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47864" y="191683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first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47864" y="227687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third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47864" y="263691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sixth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5856" y="155679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second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47864" y="335699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47864" y="443711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eleventh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47864" y="407707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fourth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7864" y="371703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tenth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47864" y="515719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eighth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47864" y="4797152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fifth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99592" y="764704"/>
            <a:ext cx="134742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Task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№2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55776" y="764704"/>
            <a:ext cx="43204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Write these numbers in words: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844824"/>
            <a:ext cx="385419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0)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– the tenth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десятый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 –         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7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 –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8 –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619672" y="2204864"/>
            <a:ext cx="25090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fifth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(пятый)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2564904"/>
            <a:ext cx="25897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third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(третий)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91680" y="2924944"/>
            <a:ext cx="30753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seventh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(седьмой)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91680" y="3284984"/>
            <a:ext cx="2806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second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(второй)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3645024"/>
            <a:ext cx="2846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ninth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(девятый)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91680" y="4005064"/>
            <a:ext cx="32920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fourth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(четвёртый)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691680" y="4365104"/>
            <a:ext cx="25715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(первый)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91680" y="4725144"/>
            <a:ext cx="26017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sixth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(шестой)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691680" y="5157192"/>
            <a:ext cx="29308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eighth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(восьмой)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23928" y="548680"/>
            <a:ext cx="155363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Mind!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7008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9" y="1844824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7-конечная звезда 7"/>
          <p:cNvSpPr/>
          <p:nvPr/>
        </p:nvSpPr>
        <p:spPr>
          <a:xfrm>
            <a:off x="1115616" y="4581128"/>
            <a:ext cx="1800225" cy="1728788"/>
          </a:xfrm>
          <a:prstGeom prst="star7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y</a:t>
            </a:r>
            <a:endParaRPr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7-конечная звезда 8"/>
          <p:cNvSpPr/>
          <p:nvPr/>
        </p:nvSpPr>
        <p:spPr>
          <a:xfrm>
            <a:off x="5868144" y="4581128"/>
            <a:ext cx="1800225" cy="1728788"/>
          </a:xfrm>
          <a:prstGeom prst="star7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1840" y="5085184"/>
            <a:ext cx="2448272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меняется на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7-конечная звезда 10"/>
          <p:cNvSpPr/>
          <p:nvPr/>
        </p:nvSpPr>
        <p:spPr>
          <a:xfrm>
            <a:off x="971600" y="980728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7-конечная звезда 13"/>
          <p:cNvSpPr/>
          <p:nvPr/>
        </p:nvSpPr>
        <p:spPr>
          <a:xfrm>
            <a:off x="2915816" y="1556792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7-конечная звезда 14"/>
          <p:cNvSpPr/>
          <p:nvPr/>
        </p:nvSpPr>
        <p:spPr>
          <a:xfrm>
            <a:off x="4932040" y="1700808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7-конечная звезда 15"/>
          <p:cNvSpPr/>
          <p:nvPr/>
        </p:nvSpPr>
        <p:spPr>
          <a:xfrm>
            <a:off x="6948264" y="90872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7-конечная звезда 16"/>
          <p:cNvSpPr/>
          <p:nvPr/>
        </p:nvSpPr>
        <p:spPr>
          <a:xfrm>
            <a:off x="755576" y="2708920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7-конечная звезда 17"/>
          <p:cNvSpPr/>
          <p:nvPr/>
        </p:nvSpPr>
        <p:spPr>
          <a:xfrm>
            <a:off x="2555776" y="3573016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7-конечная звезда 18"/>
          <p:cNvSpPr/>
          <p:nvPr/>
        </p:nvSpPr>
        <p:spPr>
          <a:xfrm>
            <a:off x="4644008" y="3645024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7-конечная звезда 19"/>
          <p:cNvSpPr/>
          <p:nvPr/>
        </p:nvSpPr>
        <p:spPr>
          <a:xfrm>
            <a:off x="6588224" y="2996952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995936" y="404664"/>
            <a:ext cx="1553631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Mind!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1124744"/>
            <a:ext cx="5154488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20 – twent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twent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r>
              <a:rPr lang="en-GB" sz="3200" b="1" dirty="0" smtClean="0"/>
              <a:t>30 – thirt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thirt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r>
              <a:rPr lang="en-GB" sz="3200" b="1" dirty="0" smtClean="0"/>
              <a:t>40 – fort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fort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r>
              <a:rPr lang="en-GB" sz="3200" b="1" dirty="0" smtClean="0"/>
              <a:t>50 – fift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fift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  <a:endParaRPr lang="en-GB" sz="3600" b="1" dirty="0" smtClean="0">
              <a:solidFill>
                <a:srgbClr val="00B050"/>
              </a:solidFill>
            </a:endParaRPr>
          </a:p>
          <a:p>
            <a:r>
              <a:rPr lang="en-GB" sz="3200" b="1" dirty="0" smtClean="0"/>
              <a:t>60 – sixt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sixt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  <a:r>
              <a:rPr lang="en-GB" sz="32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GB" sz="3200" b="1" dirty="0" smtClean="0"/>
              <a:t>70 – sevent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sevent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r>
              <a:rPr lang="en-GB" sz="3200" b="1" dirty="0" smtClean="0"/>
              <a:t>80 – eight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</a:t>
            </a:r>
            <a:r>
              <a:rPr lang="en-GB" sz="3200" b="1" dirty="0" smtClean="0">
                <a:solidFill>
                  <a:srgbClr val="FF0000"/>
                </a:solidFill>
              </a:rPr>
              <a:t> </a:t>
            </a:r>
            <a:r>
              <a:rPr lang="en-GB" sz="3200" b="1" dirty="0" smtClean="0"/>
              <a:t>eight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r>
              <a:rPr lang="en-GB" sz="3200" b="1" dirty="0" smtClean="0"/>
              <a:t>90 – ninet</a:t>
            </a:r>
            <a:r>
              <a:rPr lang="en-GB" sz="3200" b="1" dirty="0" smtClean="0">
                <a:solidFill>
                  <a:srgbClr val="FF0000"/>
                </a:solidFill>
              </a:rPr>
              <a:t>y</a:t>
            </a:r>
            <a:r>
              <a:rPr lang="en-GB" sz="3200" b="1" dirty="0" smtClean="0"/>
              <a:t> – the ninet</a:t>
            </a:r>
            <a:r>
              <a:rPr lang="en-GB" sz="3200" b="1" dirty="0" smtClean="0">
                <a:solidFill>
                  <a:srgbClr val="FF0000"/>
                </a:solidFill>
              </a:rPr>
              <a:t>ie</a:t>
            </a:r>
            <a:r>
              <a:rPr lang="en-GB" sz="3200" b="1" dirty="0" smtClean="0"/>
              <a:t>th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7-конечная звезда 10"/>
          <p:cNvSpPr/>
          <p:nvPr/>
        </p:nvSpPr>
        <p:spPr>
          <a:xfrm>
            <a:off x="467544" y="4293096"/>
            <a:ext cx="1800225" cy="1728788"/>
          </a:xfrm>
          <a:prstGeom prst="star7">
            <a:avLst>
              <a:gd name="adj" fmla="val 34601"/>
              <a:gd name="hf" fmla="val 102572"/>
              <a:gd name="vf" fmla="val 10521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y</a:t>
            </a:r>
            <a:endParaRPr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27784" y="5237584"/>
            <a:ext cx="36004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меняется на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7-конечная звезда 12"/>
          <p:cNvSpPr/>
          <p:nvPr/>
        </p:nvSpPr>
        <p:spPr>
          <a:xfrm>
            <a:off x="6516216" y="4221088"/>
            <a:ext cx="1800225" cy="1728788"/>
          </a:xfrm>
          <a:prstGeom prst="star7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GB" sz="4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4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476672"/>
            <a:ext cx="134742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6672"/>
            <a:ext cx="408804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Write the numbers in figures: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628800"/>
            <a:ext cx="2826415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0) the sixth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eightieth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eleventh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eighth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ninetieth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thirtieth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second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nineteenth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third – 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first –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thirteenth –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1628800"/>
            <a:ext cx="1635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(шестой)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19872" y="1988840"/>
            <a:ext cx="2948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 (восьмидесятый)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348880"/>
            <a:ext cx="27942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(одиннадцатый)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2708920"/>
            <a:ext cx="17767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(восьмой)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3068960"/>
            <a:ext cx="24328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 (девяностый)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19872" y="3501008"/>
            <a:ext cx="23269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 (тридцатый)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3861048"/>
            <a:ext cx="15835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(второй)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35896" y="4221088"/>
            <a:ext cx="2926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 (девятнадцатый)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987824" y="4581128"/>
            <a:ext cx="15894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(третий)</a:t>
            </a:r>
            <a:endParaRPr lang="ru-RU" sz="2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843808" y="4941168"/>
            <a:ext cx="16914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(первый)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563888" y="5301208"/>
            <a:ext cx="26587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(тринадцатый)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Пользователь\Рабочий стол\выложить в инет\Новое изображени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476672"/>
            <a:ext cx="134742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en-GB" sz="2400" b="1" dirty="0" smtClean="0">
                <a:latin typeface="Times New Roman" pitchFamily="18" charset="0"/>
                <a:cs typeface="Times New Roman" pitchFamily="18" charset="0"/>
              </a:rPr>
              <a:t>Task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№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476672"/>
            <a:ext cx="222689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Fill in the gaps: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916832"/>
            <a:ext cx="322876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0)  40 – the fort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twent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60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sixt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90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ninet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fift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70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sevent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30 – the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thirt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80 – the eight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47864" y="227687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59832" y="335699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347864" y="2996952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75856" y="4077072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2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75856" y="4437112"/>
            <a:ext cx="482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91880" y="3717032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31840" y="2636912"/>
            <a:ext cx="4058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ie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807</Words>
  <Application>Microsoft Office PowerPoint</Application>
  <PresentationFormat>Экран (4:3)</PresentationFormat>
  <Paragraphs>189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Аверина</cp:lastModifiedBy>
  <cp:revision>48</cp:revision>
  <dcterms:modified xsi:type="dcterms:W3CDTF">2014-04-24T06:59:21Z</dcterms:modified>
</cp:coreProperties>
</file>