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1" r:id="rId1"/>
  </p:sldMasterIdLst>
  <p:notesMasterIdLst>
    <p:notesMasterId r:id="rId39"/>
  </p:notesMasterIdLst>
  <p:sldIdLst>
    <p:sldId id="256" r:id="rId2"/>
    <p:sldId id="279" r:id="rId3"/>
    <p:sldId id="294" r:id="rId4"/>
    <p:sldId id="257" r:id="rId5"/>
    <p:sldId id="276" r:id="rId6"/>
    <p:sldId id="277" r:id="rId7"/>
    <p:sldId id="266" r:id="rId8"/>
    <p:sldId id="267" r:id="rId9"/>
    <p:sldId id="268" r:id="rId10"/>
    <p:sldId id="269" r:id="rId11"/>
    <p:sldId id="270" r:id="rId12"/>
    <p:sldId id="301" r:id="rId13"/>
    <p:sldId id="285" r:id="rId14"/>
    <p:sldId id="297" r:id="rId15"/>
    <p:sldId id="259" r:id="rId16"/>
    <p:sldId id="295" r:id="rId17"/>
    <p:sldId id="272" r:id="rId18"/>
    <p:sldId id="274" r:id="rId19"/>
    <p:sldId id="286" r:id="rId20"/>
    <p:sldId id="287" r:id="rId21"/>
    <p:sldId id="280" r:id="rId22"/>
    <p:sldId id="260" r:id="rId23"/>
    <p:sldId id="288" r:id="rId24"/>
    <p:sldId id="296" r:id="rId25"/>
    <p:sldId id="281" r:id="rId26"/>
    <p:sldId id="298" r:id="rId27"/>
    <p:sldId id="300" r:id="rId28"/>
    <p:sldId id="290" r:id="rId29"/>
    <p:sldId id="291" r:id="rId30"/>
    <p:sldId id="262" r:id="rId31"/>
    <p:sldId id="265" r:id="rId32"/>
    <p:sldId id="292" r:id="rId33"/>
    <p:sldId id="293" r:id="rId34"/>
    <p:sldId id="284" r:id="rId35"/>
    <p:sldId id="299" r:id="rId36"/>
    <p:sldId id="263" r:id="rId37"/>
    <p:sldId id="282" r:id="rId3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0000"/>
    <a:srgbClr val="33CCFF"/>
    <a:srgbClr val="000099"/>
    <a:srgbClr val="009900"/>
    <a:srgbClr val="FFCC99"/>
    <a:srgbClr val="FFFF00"/>
    <a:srgbClr val="FF99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64" autoAdjust="0"/>
    <p:restoredTop sz="94660"/>
  </p:normalViewPr>
  <p:slideViewPr>
    <p:cSldViewPr>
      <p:cViewPr>
        <p:scale>
          <a:sx n="76" d="100"/>
          <a:sy n="76" d="100"/>
        </p:scale>
        <p:origin x="-1200" y="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4"/>
    </p:cViewPr>
  </p:sorterViewPr>
  <p:notesViewPr>
    <p:cSldViewPr>
      <p:cViewPr varScale="1">
        <p:scale>
          <a:sx n="58" d="100"/>
          <a:sy n="58" d="100"/>
        </p:scale>
        <p:origin x="-177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Щелчок правит 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fld id="{4562E9BB-E7CA-48C1-9A02-F45A4E7AA1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4327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913E409-63A8-4AC5-BB8A-CF2422636900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D74FAC-3039-4BA2-AE4C-CB7E373CD5ED}" type="slidenum">
              <a:rPr lang="ru-RU" smtClean="0"/>
              <a:pPr/>
              <a:t>4</a:t>
            </a:fld>
            <a:endParaRPr lang="ru-RU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D3383-4B5D-46B3-B4F8-962362BDBD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B0957-8991-40B7-BB20-2528A52C54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81F2B3-26B2-4682-92BB-7FB67C6FEF2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95BDA-9636-4707-961C-0772999863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681B8-80AC-4F26-9857-400D2B2FE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981200"/>
            <a:ext cx="8229600" cy="3886200"/>
          </a:xfrm>
        </p:spPr>
        <p:txBody>
          <a:bodyPr rtlCol="0"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83E46-76CA-4435-8481-F30B17B5A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7E1A8-35BD-4B92-8687-0D80FBCD33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91687C-29EF-4A21-8259-0CCC727A03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DA5B88-DF24-4708-A4F9-D82723AE0B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5BF6D-849A-45FC-B4C3-3AFF2ED5A0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A08E7-1960-426B-92DD-E66E4BFDD6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88AD59-D937-486E-8C14-9707FA83F8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5DA3C0-ECEA-4152-8CC7-AF0F52638D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3DED7-E9E5-4CB6-8D26-419A8D89DC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97B30-965C-432F-B627-9A8CF0EF1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03CB7-175B-4E71-AC63-797DADDB2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12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DD2234D-78F7-48EA-B009-E62E882651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png"/><Relationship Id="rId4" Type="http://schemas.openxmlformats.org/officeDocument/2006/relationships/oleObject" Target="../embeddings/_____Microsoft_Excel_97-20031.xls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1.emf"/><Relationship Id="rId4" Type="http://schemas.openxmlformats.org/officeDocument/2006/relationships/oleObject" Target="../embeddings/_____Microsoft_Excel_97-20032.xls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hyperlink" Target="http://www.armada-tours.ru/maps/image/yapon_map.jpg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3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wmf"/><Relationship Id="rId11" Type="http://schemas.openxmlformats.org/officeDocument/2006/relationships/image" Target="../media/image11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80706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50800"/>
            <a:ext cx="9253538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066800"/>
          </a:xfrm>
        </p:spPr>
        <p:txBody>
          <a:bodyPr/>
          <a:lstStyle/>
          <a:p>
            <a:pPr eaLnBrk="1" hangingPunct="1"/>
            <a:r>
              <a:rPr lang="ru-RU" sz="3600" b="1" dirty="0" smtClean="0">
                <a:solidFill>
                  <a:schemeClr val="bg1"/>
                </a:solidFill>
                <a:latin typeface="a_Algerius" pitchFamily="82" charset="-52"/>
              </a:rPr>
              <a:t>Городское и сельское население. Урбанизация.</a:t>
            </a:r>
            <a:endParaRPr lang="ru-RU" sz="3600" dirty="0" smtClean="0">
              <a:solidFill>
                <a:schemeClr val="bg1"/>
              </a:solidFill>
              <a:latin typeface="a_Algerius" pitchFamily="82" charset="-52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628775"/>
            <a:ext cx="7129463" cy="22320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                        </a:t>
            </a:r>
            <a:r>
              <a:rPr lang="ru-RU" sz="2400" b="1" u="sng" dirty="0" smtClean="0">
                <a:solidFill>
                  <a:schemeClr val="bg1"/>
                </a:solidFill>
              </a:rPr>
              <a:t>План урока</a:t>
            </a:r>
            <a:r>
              <a:rPr lang="ru-RU" sz="2400" b="1" dirty="0" smtClean="0">
                <a:solidFill>
                  <a:schemeClr val="bg1"/>
                </a:solidFill>
              </a:rPr>
              <a:t>: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1. Город. Функции города.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2. Урбанизация. Характерные черты современной урбанизации.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3. Уровни и темпы урбанизации.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bg1"/>
                </a:solidFill>
              </a:rPr>
              <a:t>4. Формы сельских поселений.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88913"/>
            <a:ext cx="77724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A50021"/>
                </a:solidFill>
              </a:rPr>
              <a:t>Африканский город</a:t>
            </a:r>
            <a:r>
              <a:rPr lang="ru-RU" smtClean="0"/>
              <a:t> 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196975"/>
            <a:ext cx="7989888" cy="2095500"/>
          </a:xfrm>
          <a:solidFill>
            <a:schemeClr val="bg1"/>
          </a:solidFill>
        </p:spPr>
        <p:txBody>
          <a:bodyPr/>
          <a:lstStyle/>
          <a:p>
            <a:pPr eaLnBrk="1" hangingPunct="1">
              <a:buClr>
                <a:srgbClr val="A50021"/>
              </a:buClr>
              <a:buFont typeface="Wingdings" pitchFamily="2" charset="2"/>
              <a:buNone/>
            </a:pPr>
            <a:r>
              <a:rPr lang="ru-RU" sz="2400" smtClean="0">
                <a:solidFill>
                  <a:srgbClr val="A50021"/>
                </a:solidFill>
              </a:rPr>
              <a:t>   </a:t>
            </a:r>
            <a:r>
              <a:rPr lang="ru-RU" sz="2400" b="1" smtClean="0">
                <a:solidFill>
                  <a:srgbClr val="A50021"/>
                </a:solidFill>
              </a:rPr>
              <a:t>Африканский город: складывался под влиянием европейской колонизации, привнесенной ею религии - христианства, а также позднее - мусульманства. Сочетаются постройки европейского типа с восточными базарами, мечетями и нищими кварталами</a:t>
            </a:r>
            <a:r>
              <a:rPr lang="ru-RU" sz="2400" b="1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6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Латиноамериканский город</a:t>
            </a:r>
            <a:r>
              <a:rPr lang="ru-RU" smtClean="0"/>
              <a:t> </a:t>
            </a:r>
          </a:p>
        </p:txBody>
      </p:sp>
      <p:sp>
        <p:nvSpPr>
          <p:cNvPr id="25604" name="Rectangle 4"/>
          <p:cNvSpPr>
            <a:spLocks noGrp="1" noChangeArrowheads="1"/>
          </p:cNvSpPr>
          <p:nvPr>
            <p:ph idx="1"/>
          </p:nvPr>
        </p:nvSpPr>
        <p:spPr>
          <a:xfrm>
            <a:off x="971550" y="2276475"/>
            <a:ext cx="7772400" cy="3176588"/>
          </a:xfrm>
          <a:solidFill>
            <a:schemeClr val="bg1">
              <a:alpha val="50195"/>
            </a:schemeClr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b="1" smtClean="0"/>
              <a:t>Латиноамериканский город: создавался как колониальный город по единому плану, который Испания и Португалия разработали для своих владений. Центральная часть похожа на центр европейского города. На окраинах образовались пояса нищеты, в которых проживает 30-50% населения города.</a:t>
            </a:r>
            <a:r>
              <a:rPr lang="ru-RU" sz="2800" b="1" smtClean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4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8263"/>
            <a:ext cx="9144000" cy="692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ext Box 13"/>
          <p:cNvSpPr txBox="1">
            <a:spLocks noChangeArrowheads="1"/>
          </p:cNvSpPr>
          <p:nvPr/>
        </p:nvSpPr>
        <p:spPr bwMode="auto">
          <a:xfrm>
            <a:off x="1798638" y="180975"/>
            <a:ext cx="4343400" cy="636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1711" tIns="40855" rIns="81711" bIns="40855">
            <a:spAutoFit/>
          </a:bodyPr>
          <a:lstStyle/>
          <a:p>
            <a:pPr algn="ctr"/>
            <a:r>
              <a:rPr lang="en-US" b="1"/>
              <a:t>СПЕЦИФИЧЕСКИЕ ЧЕРТЫ</a:t>
            </a:r>
          </a:p>
          <a:p>
            <a:pPr algn="ctr"/>
            <a:r>
              <a:rPr lang="en-US" b="1"/>
              <a:t>СЕВЕРОАМЕРИКАНСКОГО ГОРОДА:</a:t>
            </a:r>
          </a:p>
        </p:txBody>
      </p:sp>
      <p:sp>
        <p:nvSpPr>
          <p:cNvPr id="15365" name="Text Box 31"/>
          <p:cNvSpPr txBox="1">
            <a:spLocks noChangeArrowheads="1"/>
          </p:cNvSpPr>
          <p:nvPr/>
        </p:nvSpPr>
        <p:spPr bwMode="auto">
          <a:xfrm>
            <a:off x="4510088" y="981075"/>
            <a:ext cx="4633912" cy="46164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81711" tIns="40855" rIns="81711" bIns="40855">
            <a:spAutoFit/>
          </a:bodyPr>
          <a:lstStyle/>
          <a:p>
            <a:pPr>
              <a:lnSpc>
                <a:spcPct val="135000"/>
              </a:lnSpc>
              <a:defRPr/>
            </a:pPr>
            <a:r>
              <a:rPr lang="ru-RU" sz="1100" dirty="0"/>
              <a:t>  </a:t>
            </a:r>
            <a:r>
              <a:rPr lang="ru-RU" sz="2000" b="1" dirty="0"/>
              <a:t>Для американских городов характерна   четкая  прямоугольная планировка. Обычно выделяется  Центральный  деловой район  –  «</a:t>
            </a:r>
            <a:r>
              <a:rPr lang="ru-RU" sz="2000" b="1" dirty="0" err="1"/>
              <a:t>даунтаун</a:t>
            </a:r>
            <a:r>
              <a:rPr lang="ru-RU" sz="2000" b="1" dirty="0"/>
              <a:t>»,  где  концентрируются органы управления, банки и предприятия  обслуживания. В больших городах его облик обычно  определяют здания - небоскребы.  В остальных частях города преобладает малоэтажная, а дальше от центра индивидуальная застройка</a:t>
            </a:r>
            <a:r>
              <a:rPr lang="ru-RU" b="1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/>
          <p:cNvSpPr>
            <a:spLocks noGrp="1" noChangeArrowheads="1"/>
          </p:cNvSpPr>
          <p:nvPr>
            <p:ph type="title"/>
          </p:nvPr>
        </p:nvSpPr>
        <p:spPr>
          <a:xfrm>
            <a:off x="498475" y="765175"/>
            <a:ext cx="8147050" cy="6524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</a:rPr>
              <a:t>В настоящее время  соотношение городского и сельского населения изменяется.</a:t>
            </a:r>
            <a:br>
              <a:rPr lang="ru-RU" sz="2400" b="1" dirty="0" smtClean="0">
                <a:latin typeface="Times New Roman" pitchFamily="18" charset="0"/>
              </a:rPr>
            </a:br>
            <a:r>
              <a:rPr lang="ru-RU" sz="2400" b="1" u="sng" dirty="0" smtClean="0">
                <a:latin typeface="Times New Roman" pitchFamily="18" charset="0"/>
              </a:rPr>
              <a:t>ЗАДАНИЕ 2.</a:t>
            </a:r>
            <a:br>
              <a:rPr lang="ru-RU" sz="2400" b="1" u="sng" dirty="0" smtClean="0">
                <a:latin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</a:rPr>
              <a:t>Проанализируй график и сделай вывод о том, как изменялась динамика доли городского населения с 1700 по 2005 с прогнозом на 2015 год.</a:t>
            </a:r>
            <a:r>
              <a:rPr lang="ru-RU" sz="1800" b="1" dirty="0" smtClean="0">
                <a:latin typeface="Garamond" pitchFamily="18" charset="0"/>
              </a:rPr>
              <a:t> </a:t>
            </a:r>
          </a:p>
        </p:txBody>
      </p:sp>
      <p:pic>
        <p:nvPicPr>
          <p:cNvPr id="1639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0" contrast="10000"/>
          </a:blip>
          <a:srcRect/>
          <a:stretch>
            <a:fillRect/>
          </a:stretch>
        </p:blipFill>
        <p:spPr>
          <a:xfrm>
            <a:off x="1042988" y="2133600"/>
            <a:ext cx="7239000" cy="4594225"/>
          </a:xfrm>
          <a:noFill/>
        </p:spPr>
      </p:pic>
      <p:sp>
        <p:nvSpPr>
          <p:cNvPr id="19460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69325" y="6281738"/>
            <a:ext cx="574675" cy="576262"/>
          </a:xfrm>
          <a:prstGeom prst="actionButtonForwardNex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52400"/>
            <a:ext cx="8715436" cy="14192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Крупнейшие страны мира по численности городского населения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1026" name="Диаграмма 2"/>
          <p:cNvGraphicFramePr>
            <a:graphicFrameLocks/>
          </p:cNvGraphicFramePr>
          <p:nvPr/>
        </p:nvGraphicFramePr>
        <p:xfrm>
          <a:off x="285750" y="1682750"/>
          <a:ext cx="8572500" cy="517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4" imgW="8571719" imgH="5175953" progId="Excel.Sheet.8">
                  <p:embed/>
                </p:oleObj>
              </mc:Choice>
              <mc:Fallback>
                <p:oleObj r:id="rId4" imgW="8571719" imgH="5175953" progId="Excel.Shee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1682750"/>
                        <a:ext cx="8572500" cy="5175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8" name="TextBox 3"/>
          <p:cNvSpPr txBox="1">
            <a:spLocks noChangeArrowheads="1"/>
          </p:cNvSpPr>
          <p:nvPr/>
        </p:nvSpPr>
        <p:spPr bwMode="auto">
          <a:xfrm>
            <a:off x="6143625" y="1857375"/>
            <a:ext cx="22145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млн.человек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2613"/>
            <a:ext cx="7769225" cy="36988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Урбанизация - </a:t>
            </a:r>
            <a:r>
              <a:rPr lang="ru-RU" sz="2000" b="1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процесс роста городов и городского населения, распространения городского образа жизни, повышение экономической роли города.</a:t>
            </a:r>
            <a:endParaRPr lang="ru-RU" sz="24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6147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-304800" y="1050925"/>
          <a:ext cx="7772400" cy="275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Диаграмма" r:id="rId3" imgW="7772400" imgH="2762402" progId="MSGraph.Chart.8">
                  <p:embed followColorScheme="full"/>
                </p:oleObj>
              </mc:Choice>
              <mc:Fallback>
                <p:oleObj name="Диаграмма" r:id="rId3" imgW="7772400" imgH="2762402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304800" y="1050925"/>
                        <a:ext cx="7772400" cy="2759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-457200" y="3443288"/>
          <a:ext cx="9164638" cy="303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Диаграмма" r:id="rId5" imgW="8915400" imgH="3362249" progId="MSGraph.Chart.8">
                  <p:embed followColorScheme="full"/>
                </p:oleObj>
              </mc:Choice>
              <mc:Fallback>
                <p:oleObj name="Диаграмма" r:id="rId5" imgW="8915400" imgH="3362249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57200" y="3443288"/>
                        <a:ext cx="9164638" cy="303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0" y="6248400"/>
            <a:ext cx="80645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latin typeface="Times New Roman" pitchFamily="18" charset="0"/>
              </a:rPr>
              <a:t>Вывод: в 20 веке происходит «городской бум» - резкий скачёк численности </a:t>
            </a:r>
          </a:p>
          <a:p>
            <a:pPr eaLnBrk="0" hangingPunct="0"/>
            <a:r>
              <a:rPr lang="ru-RU" b="1">
                <a:latin typeface="Times New Roman" pitchFamily="18" charset="0"/>
              </a:rPr>
              <a:t>городского населения. </a:t>
            </a:r>
          </a:p>
          <a:p>
            <a:pPr eaLnBrk="0" hangingPunct="0"/>
            <a:endParaRPr lang="ru-RU" b="1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OleChart spid="6147" grpId="0" bld="series"/>
      <p:bldOleChart spid="6148" grpId="0" bld="series"/>
      <p:bldP spid="6151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243013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000" b="1" u="sng" dirty="0" smtClean="0">
                <a:solidFill>
                  <a:srgbClr val="66FF33"/>
                </a:solidFill>
                <a:latin typeface="Times New Roman" pitchFamily="18" charset="0"/>
              </a:rPr>
              <a:t>ЗАДАНИЕ 3.</a:t>
            </a:r>
            <a:r>
              <a:rPr lang="ru-RU" sz="2000" b="1" dirty="0" smtClean="0">
                <a:solidFill>
                  <a:srgbClr val="66FF33"/>
                </a:solidFill>
                <a:latin typeface="Times New Roman" pitchFamily="18" charset="0"/>
              </a:rPr>
              <a:t> Проанализируй диаграмму и определи:</a:t>
            </a:r>
            <a:br>
              <a:rPr lang="ru-RU" sz="2000" b="1" dirty="0" smtClean="0">
                <a:solidFill>
                  <a:srgbClr val="66FF33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66FF33"/>
                </a:solidFill>
                <a:latin typeface="Times New Roman" pitchFamily="18" charset="0"/>
              </a:rPr>
              <a:t>- какие страны являются лидерами по максимальной и минимальной доли городского населения, </a:t>
            </a:r>
            <a:br>
              <a:rPr lang="ru-RU" sz="2000" b="1" dirty="0" smtClean="0">
                <a:solidFill>
                  <a:srgbClr val="66FF33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rgbClr val="66FF33"/>
                </a:solidFill>
                <a:latin typeface="Times New Roman" pitchFamily="18" charset="0"/>
              </a:rPr>
              <a:t>- какой тип стран преобладает в каждой группе.</a:t>
            </a:r>
          </a:p>
        </p:txBody>
      </p:sp>
      <p:pic>
        <p:nvPicPr>
          <p:cNvPr id="34822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1484313"/>
            <a:ext cx="7848600" cy="5060950"/>
          </a:xfrm>
          <a:noFill/>
        </p:spPr>
      </p:pic>
      <p:sp>
        <p:nvSpPr>
          <p:cNvPr id="20484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69325" y="6281738"/>
            <a:ext cx="574675" cy="576262"/>
          </a:xfrm>
          <a:prstGeom prst="actionButtonForwardNex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3482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3213100"/>
            <a:ext cx="7772400" cy="33162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800" b="1" smtClean="0">
                <a:solidFill>
                  <a:schemeClr val="bg1"/>
                </a:solidFill>
              </a:rPr>
              <a:t>Урбанизация сопровождается повышением роли городов в жизни общества, распространением городского образа жизни и формированием систем расселения</a:t>
            </a:r>
            <a:r>
              <a:rPr lang="ru-RU" sz="2800" b="1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0" y="857250"/>
            <a:ext cx="8786813" cy="442912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400" smtClean="0"/>
              <a:t>	</a:t>
            </a:r>
            <a:r>
              <a:rPr lang="ru-RU" sz="2400" b="1" smtClean="0">
                <a:latin typeface="Garamond" pitchFamily="18" charset="0"/>
              </a:rPr>
              <a:t>Урбанизация – важнейший социально-экономический процесс современности. В его развитии выделяют три этапа: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400" b="1" u="sng" smtClean="0">
                <a:latin typeface="Garamond" pitchFamily="18" charset="0"/>
              </a:rPr>
              <a:t>Начальный этап – </a:t>
            </a:r>
            <a:r>
              <a:rPr lang="en-US" sz="2400" b="1" u="sng" smtClean="0">
                <a:latin typeface="Garamond" pitchFamily="18" charset="0"/>
              </a:rPr>
              <a:t>XIX</a:t>
            </a:r>
            <a:r>
              <a:rPr lang="ru-RU" sz="2400" b="1" u="sng" smtClean="0">
                <a:latin typeface="Garamond" pitchFamily="18" charset="0"/>
              </a:rPr>
              <a:t> век.</a:t>
            </a:r>
            <a:r>
              <a:rPr lang="ru-RU" sz="2400" b="1" smtClean="0">
                <a:latin typeface="Garamond" pitchFamily="18" charset="0"/>
              </a:rPr>
              <a:t> Процесс урбанизации начался в Европе и Северной Америке.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400" b="1" u="sng" smtClean="0">
                <a:latin typeface="Garamond" pitchFamily="18" charset="0"/>
              </a:rPr>
              <a:t>Первая половина </a:t>
            </a:r>
            <a:r>
              <a:rPr lang="en-US" sz="2400" b="1" u="sng" smtClean="0">
                <a:latin typeface="Garamond" pitchFamily="18" charset="0"/>
              </a:rPr>
              <a:t>XX</a:t>
            </a:r>
            <a:r>
              <a:rPr lang="ru-RU" sz="2400" b="1" u="sng" smtClean="0">
                <a:latin typeface="Garamond" pitchFamily="18" charset="0"/>
              </a:rPr>
              <a:t> века.</a:t>
            </a:r>
            <a:r>
              <a:rPr lang="ru-RU" sz="2400" b="1" smtClean="0">
                <a:latin typeface="Garamond" pitchFamily="18" charset="0"/>
              </a:rPr>
              <a:t> Ускоряется рост городского населения и урбанизация распространяется почти на все регионы мира.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400" b="1" u="sng" smtClean="0">
                <a:latin typeface="Garamond" pitchFamily="18" charset="0"/>
              </a:rPr>
              <a:t>Вторая половина </a:t>
            </a:r>
            <a:r>
              <a:rPr lang="en-US" sz="2400" b="1" u="sng" smtClean="0">
                <a:latin typeface="Garamond" pitchFamily="18" charset="0"/>
              </a:rPr>
              <a:t>XX</a:t>
            </a:r>
            <a:r>
              <a:rPr lang="ru-RU" sz="2400" b="1" u="sng" smtClean="0">
                <a:latin typeface="Garamond" pitchFamily="18" charset="0"/>
              </a:rPr>
              <a:t> века начало </a:t>
            </a:r>
            <a:r>
              <a:rPr lang="en-US" sz="2400" b="1" u="sng" smtClean="0">
                <a:latin typeface="Garamond" pitchFamily="18" charset="0"/>
              </a:rPr>
              <a:t> XXI </a:t>
            </a:r>
            <a:r>
              <a:rPr lang="ru-RU" sz="2400" b="1" u="sng" smtClean="0">
                <a:latin typeface="Garamond" pitchFamily="18" charset="0"/>
              </a:rPr>
              <a:t>века.</a:t>
            </a:r>
            <a:r>
              <a:rPr lang="ru-RU" sz="2400" b="1" smtClean="0">
                <a:latin typeface="Garamond" pitchFamily="18" charset="0"/>
              </a:rPr>
              <a:t> Ускорение темпов роста городского населения, развитие больших городов, переход от точечного города к </a:t>
            </a:r>
            <a:r>
              <a:rPr lang="ru-RU" sz="2400" b="1" u="sng" smtClean="0">
                <a:latin typeface="Garamond" pitchFamily="18" charset="0"/>
              </a:rPr>
              <a:t>агломерации</a:t>
            </a:r>
            <a:r>
              <a:rPr lang="ru-RU" sz="2400" b="1" smtClean="0">
                <a:latin typeface="Garamond" pitchFamily="18" charset="0"/>
              </a:rPr>
              <a:t>, а также формирование </a:t>
            </a:r>
            <a:r>
              <a:rPr lang="ru-RU" sz="2400" b="1" u="sng" smtClean="0">
                <a:latin typeface="Garamond" pitchFamily="18" charset="0"/>
              </a:rPr>
              <a:t>мегалополисов</a:t>
            </a:r>
            <a:r>
              <a:rPr lang="ru-RU" sz="2400" b="1" smtClean="0">
                <a:latin typeface="Garamond" pitchFamily="18" charset="0"/>
              </a:rPr>
              <a:t>, что приводит к распространению городского образа жизни на сельскую местность.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2400" b="1" smtClean="0">
              <a:latin typeface="Garamond" pitchFamily="18" charset="0"/>
            </a:endParaRPr>
          </a:p>
        </p:txBody>
      </p:sp>
      <p:sp>
        <p:nvSpPr>
          <p:cNvPr id="22531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675688" y="6453188"/>
            <a:ext cx="468312" cy="404812"/>
          </a:xfrm>
          <a:prstGeom prst="actionButtonForwardNex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3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3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3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3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620713"/>
            <a:ext cx="8642350" cy="3168650"/>
          </a:xfrm>
        </p:spPr>
        <p:txBody>
          <a:bodyPr rtlCol="0">
            <a:normAutofit fontScale="92500" lnSpcReduction="10000"/>
          </a:bodyPr>
          <a:lstStyle/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smtClean="0">
                <a:solidFill>
                  <a:srgbClr val="FF0000"/>
                </a:solidFill>
              </a:rPr>
              <a:t>.</a:t>
            </a:r>
            <a:r>
              <a:rPr lang="ru-RU" sz="2400" b="1" i="1" smtClean="0">
                <a:solidFill>
                  <a:srgbClr val="FF0000"/>
                </a:solidFill>
              </a:rPr>
              <a:t>"Город - это единство непохожих"</a:t>
            </a:r>
            <a:r>
              <a:rPr lang="ru-RU" sz="2400" b="1" i="1" smtClean="0">
                <a:solidFill>
                  <a:schemeClr val="bg1"/>
                </a:solidFill>
              </a:rPr>
              <a:t>                                </a:t>
            </a:r>
          </a:p>
          <a:p>
            <a:pPr algn="ctr" eaLnBrk="1" fontAlgn="auto" hangingPunct="1">
              <a:lnSpc>
                <a:spcPct val="8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i="1" smtClean="0">
                <a:solidFill>
                  <a:schemeClr val="bg1"/>
                </a:solidFill>
              </a:rPr>
              <a:t>      </a:t>
            </a:r>
            <a:r>
              <a:rPr lang="ru-RU" sz="2400" b="1" i="1" smtClean="0">
                <a:solidFill>
                  <a:srgbClr val="FF0000"/>
                </a:solidFill>
              </a:rPr>
              <a:t>Аристотель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1400" b="1" smtClean="0">
              <a:solidFill>
                <a:schemeClr val="bg1"/>
              </a:solidFill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smtClean="0"/>
              <a:t>Главными факторами, позволяющими отличить городской населенный пункт от сельского, является численность его населения, причем занятого преимущественно вне сельского хозяйства. Кроме того, в городе иной, по сравнению с сельской местностью, характер жилой застройки и более высокая плотность населения В мире не существует единых критериев выделения городов.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smtClean="0"/>
              <a:t> В США к городам относят поселения, достигшие 2,5 тыс. жителей, в Нидерландах - 20 тыс., в Исландии - 200 человек. В некоторых странах к городам относятся все административные центры, независимо от численности проживающего в них населения. В России городом считается поселение, имеющее не менее 12 тыс. человек.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b="1" smtClean="0"/>
              <a:t>В общем виде города можно классифицировать следующим образом: </a:t>
            </a:r>
          </a:p>
        </p:txBody>
      </p:sp>
      <p:pic>
        <p:nvPicPr>
          <p:cNvPr id="43014" name="Picture 6" descr="shem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3644900"/>
            <a:ext cx="7993063" cy="28527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8" name="Rectangle 28"/>
          <p:cNvSpPr>
            <a:spLocks noGrp="1" noChangeArrowheads="1"/>
          </p:cNvSpPr>
          <p:nvPr>
            <p:ph type="title"/>
          </p:nvPr>
        </p:nvSpPr>
        <p:spPr>
          <a:xfrm>
            <a:off x="468313" y="223838"/>
            <a:ext cx="730250" cy="6408737"/>
          </a:xfrm>
          <a:ln w="34925">
            <a:solidFill>
              <a:srgbClr val="008000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smtClean="0">
                <a:latin typeface="Times New Roman" pitchFamily="18" charset="0"/>
              </a:rPr>
              <a:t/>
            </a:r>
            <a:br>
              <a:rPr lang="ru-RU" sz="2400" b="1" smtClean="0">
                <a:latin typeface="Times New Roman" pitchFamily="18" charset="0"/>
              </a:rPr>
            </a:b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Ч</a:t>
            </a:r>
            <a:b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Е</a:t>
            </a:r>
            <a:b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Р</a:t>
            </a:r>
            <a:b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Т</a:t>
            </a:r>
            <a:b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Ы</a:t>
            </a:r>
            <a:b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/>
            </a:r>
            <a:b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У</a:t>
            </a:r>
            <a:b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Р</a:t>
            </a:r>
            <a:b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Б</a:t>
            </a:r>
            <a:b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А</a:t>
            </a:r>
            <a:b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Н</a:t>
            </a:r>
            <a:b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И</a:t>
            </a:r>
            <a:b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З</a:t>
            </a:r>
            <a:b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А</a:t>
            </a:r>
            <a:b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Ц</a:t>
            </a:r>
            <a:b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И</a:t>
            </a:r>
            <a:b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</a:br>
            <a: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  <a:t>И</a:t>
            </a:r>
            <a:br>
              <a:rPr lang="ru-RU" sz="2400" b="1" smtClean="0">
                <a:solidFill>
                  <a:srgbClr val="800000"/>
                </a:solidFill>
                <a:latin typeface="Times New Roman" pitchFamily="18" charset="0"/>
              </a:rPr>
            </a:br>
            <a:endParaRPr lang="ru-RU" sz="2400" b="1" smtClean="0">
              <a:solidFill>
                <a:srgbClr val="800000"/>
              </a:solidFill>
              <a:latin typeface="Times New Roman" pitchFamily="18" charset="0"/>
            </a:endParaRPr>
          </a:p>
        </p:txBody>
      </p:sp>
      <p:graphicFrame>
        <p:nvGraphicFramePr>
          <p:cNvPr id="71760" name="Group 80"/>
          <p:cNvGraphicFramePr>
            <a:graphicFrameLocks noGrp="1"/>
          </p:cNvGraphicFramePr>
          <p:nvPr>
            <p:ph sz="half" idx="1"/>
          </p:nvPr>
        </p:nvGraphicFramePr>
        <p:xfrm>
          <a:off x="2268538" y="549275"/>
          <a:ext cx="6407150" cy="2016125"/>
        </p:xfrm>
        <a:graphic>
          <a:graphicData uri="http://schemas.openxmlformats.org/drawingml/2006/table">
            <a:tbl>
              <a:tblPr/>
              <a:tblGrid>
                <a:gridCol w="6407150"/>
              </a:tblGrid>
              <a:tr h="2016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Быстрые темпы роста городского населения. Особенно в менее развитых городах.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1764" name="Group 84"/>
          <p:cNvGraphicFramePr>
            <a:graphicFrameLocks noGrp="1"/>
          </p:cNvGraphicFramePr>
          <p:nvPr>
            <p:ph sz="quarter" idx="2"/>
          </p:nvPr>
        </p:nvGraphicFramePr>
        <p:xfrm>
          <a:off x="2268538" y="2781300"/>
          <a:ext cx="6418262" cy="1511300"/>
        </p:xfrm>
        <a:graphic>
          <a:graphicData uri="http://schemas.openxmlformats.org/drawingml/2006/table">
            <a:tbl>
              <a:tblPr/>
              <a:tblGrid>
                <a:gridCol w="6418262"/>
              </a:tblGrid>
              <a:tr h="15113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Концентрация населения в основном в крупных городах.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1768" name="Group 88"/>
          <p:cNvGraphicFramePr>
            <a:graphicFrameLocks noGrp="1"/>
          </p:cNvGraphicFramePr>
          <p:nvPr>
            <p:ph sz="quarter" idx="3"/>
          </p:nvPr>
        </p:nvGraphicFramePr>
        <p:xfrm>
          <a:off x="2268538" y="4941888"/>
          <a:ext cx="6418262" cy="1371600"/>
        </p:xfrm>
        <a:graphic>
          <a:graphicData uri="http://schemas.openxmlformats.org/drawingml/2006/table">
            <a:tbl>
              <a:tblPr/>
              <a:tblGrid>
                <a:gridCol w="6418262"/>
              </a:tblGrid>
              <a:tr h="1366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800000"/>
                          </a:solidFill>
                          <a:effectLst/>
                          <a:latin typeface="Times New Roman" pitchFamily="18" charset="0"/>
                        </a:rPr>
                        <a:t>Расползание городов вширь. Города превращаются в агломерации, агломерации в мегалополисы.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1720" name="Line 40"/>
          <p:cNvSpPr>
            <a:spLocks noChangeShapeType="1"/>
          </p:cNvSpPr>
          <p:nvPr/>
        </p:nvSpPr>
        <p:spPr bwMode="auto">
          <a:xfrm flipV="1">
            <a:off x="1187450" y="1268413"/>
            <a:ext cx="1081088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22" name="Line 42"/>
          <p:cNvSpPr>
            <a:spLocks noChangeShapeType="1"/>
          </p:cNvSpPr>
          <p:nvPr/>
        </p:nvSpPr>
        <p:spPr bwMode="auto">
          <a:xfrm>
            <a:off x="1187450" y="3429000"/>
            <a:ext cx="1081088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23" name="Line 43"/>
          <p:cNvSpPr>
            <a:spLocks noChangeShapeType="1"/>
          </p:cNvSpPr>
          <p:nvPr/>
        </p:nvSpPr>
        <p:spPr bwMode="auto">
          <a:xfrm>
            <a:off x="1187450" y="5589588"/>
            <a:ext cx="1081088" cy="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3576" name="AutoShape 89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69325" y="6281738"/>
            <a:ext cx="574675" cy="576262"/>
          </a:xfrm>
          <a:prstGeom prst="actionButtonForwardNex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3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1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3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717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717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3000"/>
                                        <p:tgtEl>
                                          <p:spTgt spid="717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30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1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1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3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1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1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3000"/>
                                        <p:tgtEl>
                                          <p:spTgt spid="71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30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7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7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1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30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717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717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3000"/>
                                        <p:tgtEl>
                                          <p:spTgt spid="717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8" grpId="0" animBg="1"/>
      <p:bldP spid="71720" grpId="0" animBg="1"/>
      <p:bldP spid="71722" grpId="0" animBg="1"/>
      <p:bldP spid="717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457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611188" y="1268413"/>
            <a:ext cx="3810000" cy="1981200"/>
          </a:xfrm>
        </p:spPr>
        <p:txBody>
          <a:bodyPr/>
          <a:lstStyle/>
          <a:p>
            <a:pPr eaLnBrk="1" hangingPunct="1"/>
            <a:endParaRPr lang="ru-RU" sz="2400" smtClean="0"/>
          </a:p>
        </p:txBody>
      </p:sp>
      <p:pic>
        <p:nvPicPr>
          <p:cNvPr id="45066" name="Picture 10" descr="Московская-агломерация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97600" y="0"/>
            <a:ext cx="2946400" cy="3284538"/>
          </a:xfrm>
          <a:noFill/>
        </p:spPr>
      </p:pic>
      <p:pic>
        <p:nvPicPr>
          <p:cNvPr id="45067" name="Picture 11" descr="Мехико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76325" y="4000500"/>
            <a:ext cx="2800350" cy="1866900"/>
          </a:xfrm>
          <a:noFill/>
        </p:spPr>
      </p:pic>
      <p:pic>
        <p:nvPicPr>
          <p:cNvPr id="45068" name="Picture 12" descr="Бруклинский%20мост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4140200" y="3105150"/>
            <a:ext cx="5003800" cy="3752850"/>
          </a:xfrm>
          <a:noFill/>
        </p:spPr>
      </p:pic>
      <p:sp>
        <p:nvSpPr>
          <p:cNvPr id="45065" name="Text Box 9"/>
          <p:cNvSpPr txBox="1">
            <a:spLocks noChangeArrowheads="1"/>
          </p:cNvSpPr>
          <p:nvPr/>
        </p:nvSpPr>
        <p:spPr bwMode="auto">
          <a:xfrm>
            <a:off x="0" y="0"/>
            <a:ext cx="6227763" cy="3138488"/>
          </a:xfrm>
          <a:prstGeom prst="rect">
            <a:avLst/>
          </a:prstGeom>
          <a:solidFill>
            <a:srgbClr val="CC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>
                <a:latin typeface="Times New Roman" pitchFamily="18" charset="0"/>
              </a:rPr>
              <a:t/>
            </a:r>
            <a:br>
              <a:rPr lang="ru-RU" sz="2000">
                <a:latin typeface="Times New Roman" pitchFamily="18" charset="0"/>
              </a:rPr>
            </a:br>
            <a:r>
              <a:rPr lang="ru-RU" sz="3200" b="1">
                <a:solidFill>
                  <a:srgbClr val="008000"/>
                </a:solidFill>
                <a:latin typeface="Times New Roman" pitchFamily="18" charset="0"/>
              </a:rPr>
              <a:t>Агломерация</a:t>
            </a:r>
            <a:r>
              <a:rPr lang="ru-RU" sz="3200">
                <a:solidFill>
                  <a:srgbClr val="008000"/>
                </a:solidFill>
                <a:latin typeface="Times New Roman" pitchFamily="18" charset="0"/>
              </a:rPr>
              <a:t> - это группа близкорасположенных городов, объединенных связями: трудовыми, культурно-бытовыми, производственными </a:t>
            </a:r>
            <a:br>
              <a:rPr lang="ru-RU" sz="3200">
                <a:solidFill>
                  <a:srgbClr val="008000"/>
                </a:solidFill>
                <a:latin typeface="Times New Roman" pitchFamily="18" charset="0"/>
              </a:rPr>
            </a:br>
            <a:r>
              <a:rPr lang="ru-RU" sz="1600">
                <a:latin typeface="Times New Roman" pitchFamily="18" charset="0"/>
              </a:rPr>
              <a:t> </a:t>
            </a:r>
            <a:r>
              <a:rPr lang="ru-RU" sz="2000">
                <a:latin typeface="Times New Roman" pitchFamily="18" charset="0"/>
              </a:rPr>
              <a:t> 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6084888" y="0"/>
            <a:ext cx="4500562" cy="3968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 b="1">
                <a:latin typeface="Times New Roman" pitchFamily="18" charset="0"/>
              </a:rPr>
              <a:t>Московская агломерация    </a:t>
            </a:r>
            <a:r>
              <a:rPr lang="ru-RU" sz="1600" b="1">
                <a:latin typeface="Times New Roman" pitchFamily="18" charset="0"/>
              </a:rPr>
              <a:t>                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323850" y="3141663"/>
            <a:ext cx="29210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600" b="1">
                <a:latin typeface="Times New Roman" pitchFamily="18" charset="0"/>
              </a:rPr>
              <a:t>Мехико. Город - агломерация</a:t>
            </a:r>
          </a:p>
          <a:p>
            <a:pPr eaLnBrk="0" hangingPunct="0"/>
            <a:r>
              <a:rPr lang="ru-RU" sz="1600" b="1">
                <a:latin typeface="Times New Roman" pitchFamily="18" charset="0"/>
              </a:rPr>
              <a:t>(17,9 млн.чел.) </a:t>
            </a: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4140200" y="3141663"/>
            <a:ext cx="3181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600" b="1">
                <a:latin typeface="Times New Roman" pitchFamily="18" charset="0"/>
              </a:rPr>
              <a:t>Нью-Йорк. Город - агломерация</a:t>
            </a:r>
          </a:p>
          <a:p>
            <a:pPr eaLnBrk="0" hangingPunct="0"/>
            <a:r>
              <a:rPr lang="ru-RU" sz="1600" b="1">
                <a:latin typeface="Times New Roman" pitchFamily="18" charset="0"/>
              </a:rPr>
              <a:t>(16,6 млн.чел.)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0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45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45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5" grpId="0" animBg="1"/>
      <p:bldP spid="45069" grpId="0" animBg="1"/>
      <p:bldP spid="45070" grpId="0"/>
      <p:bldP spid="4507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8"/>
          <p:cNvSpPr txBox="1">
            <a:spLocks noChangeArrowheads="1"/>
          </p:cNvSpPr>
          <p:nvPr/>
        </p:nvSpPr>
        <p:spPr bwMode="auto">
          <a:xfrm>
            <a:off x="2514600" y="2209800"/>
            <a:ext cx="2476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000">
                <a:latin typeface="Times New Roman" pitchFamily="18" charset="0"/>
              </a:rPr>
              <a:t> </a:t>
            </a: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428625" y="188913"/>
            <a:ext cx="8715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000" b="1" i="1">
                <a:latin typeface="Times New Roman" pitchFamily="18" charset="0"/>
              </a:rPr>
              <a:t>В </a:t>
            </a:r>
            <a:r>
              <a:rPr lang="ru-RU" sz="2400" b="1" i="1">
                <a:latin typeface="Times New Roman" pitchFamily="18" charset="0"/>
              </a:rPr>
              <a:t>результате расползания городов появляются </a:t>
            </a:r>
            <a:r>
              <a:rPr lang="ru-RU" sz="2400" b="1" i="1" u="sng">
                <a:latin typeface="Times New Roman" pitchFamily="18" charset="0"/>
              </a:rPr>
              <a:t>городские агломерации</a:t>
            </a:r>
            <a:r>
              <a:rPr lang="ru-RU" sz="2000" b="1" i="1">
                <a:latin typeface="Times New Roman" pitchFamily="18" charset="0"/>
              </a:rPr>
              <a:t>.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900113" y="1125538"/>
            <a:ext cx="7929562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sz="2400" b="1">
                <a:latin typeface="Times New Roman" pitchFamily="18" charset="0"/>
              </a:rPr>
              <a:t>КРУПНЕЙШИЕ ГОРОДСКИЕ АГЛОМЕРАЦИИ МИРА (млн.чел.):</a:t>
            </a: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379413" y="2060575"/>
            <a:ext cx="8764587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400" b="1">
                <a:latin typeface="Times New Roman" pitchFamily="18" charset="0"/>
              </a:rPr>
              <a:t>1. Мехико (28)            5. Бомбей (20)                 9. Сеул (16)</a:t>
            </a:r>
          </a:p>
          <a:p>
            <a:pPr eaLnBrk="0" hangingPunct="0"/>
            <a:r>
              <a:rPr lang="ru-RU" sz="2400" b="1">
                <a:latin typeface="Times New Roman" pitchFamily="18" charset="0"/>
              </a:rPr>
              <a:t>2. Токио (27)               6. Пекин (19)                  10. Калькутта (15)</a:t>
            </a:r>
          </a:p>
          <a:p>
            <a:pPr eaLnBrk="0" hangingPunct="0"/>
            <a:r>
              <a:rPr lang="ru-RU" sz="2400" b="1">
                <a:latin typeface="Times New Roman" pitchFamily="18" charset="0"/>
              </a:rPr>
              <a:t>3. Сан-Паулу (26)      7. Джакарта (18)</a:t>
            </a:r>
          </a:p>
          <a:p>
            <a:pPr eaLnBrk="0" hangingPunct="0"/>
            <a:r>
              <a:rPr lang="ru-RU" sz="2400" b="1">
                <a:latin typeface="Times New Roman" pitchFamily="18" charset="0"/>
              </a:rPr>
              <a:t>4. Шанхай (23)            8. Нью-Йорк (17)</a:t>
            </a:r>
          </a:p>
        </p:txBody>
      </p:sp>
      <p:pic>
        <p:nvPicPr>
          <p:cNvPr id="2560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3643313"/>
            <a:ext cx="4276725" cy="28194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643313"/>
            <a:ext cx="4286250" cy="278606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9" grpId="0" autoUpdateAnimBg="0"/>
      <p:bldP spid="7183" grpId="0" autoUpdateAnimBg="0"/>
      <p:bldP spid="7184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85750"/>
            <a:ext cx="9144000" cy="714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latin typeface="Times New Roman" pitchFamily="18" charset="0"/>
              </a:rPr>
              <a:t>Найди на карте «Крупнейшие города мира». агломерации, которые входят в число 15 лидеров. Нанеси их на контурную карту.</a:t>
            </a:r>
          </a:p>
        </p:txBody>
      </p:sp>
      <p:pic>
        <p:nvPicPr>
          <p:cNvPr id="6144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412875"/>
            <a:ext cx="7777163" cy="51562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1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3000"/>
                                        <p:tgtEl>
                                          <p:spTgt spid="61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Крупнейшие  агломерации мира</a:t>
            </a:r>
            <a:endParaRPr lang="ru-RU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graphicFrame>
        <p:nvGraphicFramePr>
          <p:cNvPr id="3074" name="Диаграмма 2"/>
          <p:cNvGraphicFramePr>
            <a:graphicFrameLocks/>
          </p:cNvGraphicFramePr>
          <p:nvPr/>
        </p:nvGraphicFramePr>
        <p:xfrm>
          <a:off x="0" y="571500"/>
          <a:ext cx="9144000" cy="595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Worksheet" r:id="rId4" imgW="8677351" imgH="5781751" progId="Excel.Sheet.8">
                  <p:embed/>
                </p:oleObj>
              </mc:Choice>
              <mc:Fallback>
                <p:oleObj name="Worksheet" r:id="rId4" imgW="8677351" imgH="5781751" progId="Excel.Sheet.8">
                  <p:embed/>
                  <p:pic>
                    <p:nvPicPr>
                      <p:cNvPr id="0" name="Диаграмма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71500"/>
                        <a:ext cx="9144000" cy="595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33CCFF"/>
            </a:gs>
            <a:gs pos="100000">
              <a:srgbClr val="185E7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8" name="Rectangle 14"/>
          <p:cNvSpPr>
            <a:spLocks noGrp="1" noChangeArrowheads="1"/>
          </p:cNvSpPr>
          <p:nvPr>
            <p:ph type="title"/>
          </p:nvPr>
        </p:nvSpPr>
        <p:spPr>
          <a:xfrm>
            <a:off x="179388" y="188913"/>
            <a:ext cx="77724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0099"/>
                </a:solidFill>
              </a:rPr>
              <a:t>Мегалополисы мира</a:t>
            </a:r>
            <a:r>
              <a:rPr lang="ru-RU" smtClean="0"/>
              <a:t> </a:t>
            </a:r>
          </a:p>
        </p:txBody>
      </p:sp>
      <p:pic>
        <p:nvPicPr>
          <p:cNvPr id="47122" name="Picture 18" descr="Magalopolic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680075" y="0"/>
            <a:ext cx="3489325" cy="3962400"/>
          </a:xfrm>
          <a:noFill/>
        </p:spPr>
      </p:pic>
      <p:pic>
        <p:nvPicPr>
          <p:cNvPr id="47123" name="Picture 19" descr="USA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05413" y="1981200"/>
            <a:ext cx="2924175" cy="1866900"/>
          </a:xfrm>
          <a:noFill/>
        </p:spPr>
      </p:pic>
      <p:sp>
        <p:nvSpPr>
          <p:cNvPr id="47124" name="Text Box 20"/>
          <p:cNvSpPr txBox="1">
            <a:spLocks noChangeArrowheads="1"/>
          </p:cNvSpPr>
          <p:nvPr/>
        </p:nvSpPr>
        <p:spPr bwMode="auto">
          <a:xfrm>
            <a:off x="250825" y="1285875"/>
            <a:ext cx="4249738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800" b="1" i="1">
                <a:latin typeface="Times New Roman" pitchFamily="18" charset="0"/>
              </a:rPr>
              <a:t>Мегаополис</a:t>
            </a:r>
            <a:r>
              <a:rPr lang="ru-RU" sz="2800" b="1">
                <a:latin typeface="Times New Roman" pitchFamily="18" charset="0"/>
              </a:rPr>
              <a:t>- это урбанизированная зона, образованная сросшимися агломерациями. </a:t>
            </a:r>
          </a:p>
          <a:p>
            <a:pPr eaLnBrk="0" hangingPunct="0"/>
            <a:r>
              <a:rPr lang="ru-RU" sz="2800" b="1">
                <a:latin typeface="Times New Roman" pitchFamily="18" charset="0"/>
              </a:rPr>
              <a:t>Всего в мире насчитывается шесть мегалополисов:</a:t>
            </a:r>
          </a:p>
          <a:p>
            <a:pPr eaLnBrk="0" hangingPunct="0"/>
            <a:r>
              <a:rPr lang="ru-RU" sz="2800" b="1">
                <a:latin typeface="Times New Roman" pitchFamily="18" charset="0"/>
              </a:rPr>
              <a:t>США - 3 (Сан-Сан, Чипитс, Босваш), Япония (Токайдо), Европа (Английский, Прирейнский)</a:t>
            </a:r>
          </a:p>
        </p:txBody>
      </p:sp>
      <p:sp>
        <p:nvSpPr>
          <p:cNvPr id="47125" name="Text Box 21"/>
          <p:cNvSpPr txBox="1">
            <a:spLocks noChangeArrowheads="1"/>
          </p:cNvSpPr>
          <p:nvPr/>
        </p:nvSpPr>
        <p:spPr bwMode="auto">
          <a:xfrm>
            <a:off x="5651500" y="0"/>
            <a:ext cx="3348038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>
                <a:solidFill>
                  <a:schemeClr val="bg1"/>
                </a:solidFill>
                <a:latin typeface="Times New Roman" pitchFamily="18" charset="0"/>
              </a:rPr>
              <a:t>Английский и Прирейнский мегалополисы </a:t>
            </a:r>
          </a:p>
        </p:txBody>
      </p:sp>
      <p:sp>
        <p:nvSpPr>
          <p:cNvPr id="47126" name="Text Box 22"/>
          <p:cNvSpPr txBox="1">
            <a:spLocks noChangeArrowheads="1"/>
          </p:cNvSpPr>
          <p:nvPr/>
        </p:nvSpPr>
        <p:spPr bwMode="auto">
          <a:xfrm>
            <a:off x="6950075" y="6381750"/>
            <a:ext cx="21939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600" b="1">
                <a:latin typeface="Times New Roman" pitchFamily="18" charset="0"/>
              </a:rPr>
              <a:t>Мегалополисы США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7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471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7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8" grpId="0"/>
      <p:bldP spid="47124" grpId="0"/>
      <p:bldP spid="47125" grpId="0"/>
      <p:bldP spid="471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49051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Крупнейшие мегалополисы</a:t>
            </a:r>
            <a:endParaRPr lang="ru-RU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285750" y="642938"/>
            <a:ext cx="8429625" cy="600075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6715125" y="1285875"/>
            <a:ext cx="2000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Японский -Токайдо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70 млн.чел. </a:t>
            </a:r>
          </a:p>
        </p:txBody>
      </p:sp>
      <p:sp>
        <p:nvSpPr>
          <p:cNvPr id="6" name="Стрелка вправо 5"/>
          <p:cNvSpPr/>
          <p:nvPr/>
        </p:nvSpPr>
        <p:spPr>
          <a:xfrm rot="14355492">
            <a:off x="7895431" y="2501107"/>
            <a:ext cx="428625" cy="16351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786063" y="2357438"/>
            <a:ext cx="17859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Северо-Восточный -Босваш</a:t>
            </a:r>
            <a:r>
              <a:rPr lang="ru-RU" sz="20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50 млн.чел. </a:t>
            </a:r>
          </a:p>
        </p:txBody>
      </p:sp>
      <p:sp>
        <p:nvSpPr>
          <p:cNvPr id="8" name="Стрелка вправо 7"/>
          <p:cNvSpPr/>
          <p:nvPr/>
        </p:nvSpPr>
        <p:spPr>
          <a:xfrm rot="14702542">
            <a:off x="2576513" y="2505075"/>
            <a:ext cx="393700" cy="104775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1730701">
            <a:off x="1860550" y="2024063"/>
            <a:ext cx="428625" cy="1222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071563" y="1000125"/>
            <a:ext cx="214312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Приозерный -Чипитс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000" b="1">
                <a:latin typeface="Times New Roman" pitchFamily="18" charset="0"/>
                <a:cs typeface="Times New Roman" pitchFamily="18" charset="0"/>
              </a:rPr>
              <a:t>35 млн.чел. 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57188" y="2786063"/>
            <a:ext cx="200025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Тихоокеанский – Сансан – 20 млн.чел.</a:t>
            </a:r>
          </a:p>
        </p:txBody>
      </p:sp>
      <p:sp>
        <p:nvSpPr>
          <p:cNvPr id="13" name="Стрелка вправо 12"/>
          <p:cNvSpPr/>
          <p:nvPr/>
        </p:nvSpPr>
        <p:spPr>
          <a:xfrm rot="19423783">
            <a:off x="992188" y="2463800"/>
            <a:ext cx="393700" cy="1031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643438" y="857250"/>
            <a:ext cx="21431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Прирейнский - 40 млн.чел. </a:t>
            </a:r>
          </a:p>
        </p:txBody>
      </p:sp>
      <p:sp>
        <p:nvSpPr>
          <p:cNvPr id="15" name="Стрелка вправо 14"/>
          <p:cNvSpPr/>
          <p:nvPr/>
        </p:nvSpPr>
        <p:spPr>
          <a:xfrm rot="7580751">
            <a:off x="4606131" y="1720057"/>
            <a:ext cx="428625" cy="1222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3369701">
            <a:off x="4099719" y="1651794"/>
            <a:ext cx="428625" cy="1222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000375" y="857250"/>
            <a:ext cx="1643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Times New Roman" pitchFamily="18" charset="0"/>
                <a:cs typeface="Times New Roman" pitchFamily="18" charset="0"/>
              </a:rPr>
              <a:t>Английский - 40 млн.чел.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0"/>
                            </p:stCondLst>
                            <p:childTnLst>
                              <p:par>
                                <p:cTn id="5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 animBg="1"/>
      <p:bldP spid="9" grpId="0" animBg="1"/>
      <p:bldP spid="10" grpId="0"/>
      <p:bldP spid="12" grpId="0"/>
      <p:bldP spid="13" grpId="0" animBg="1"/>
      <p:bldP spid="14" grpId="0"/>
      <p:bldP spid="15" grpId="0" animBg="1"/>
      <p:bldP spid="16" grpId="0" animBg="1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1581150" y="823913"/>
            <a:ext cx="9144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endParaRPr lang="ru-RU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6781800" cy="6180138"/>
          </a:xfrm>
          <a:prstGeom prst="rect">
            <a:avLst/>
          </a:prstGeom>
          <a:solidFill>
            <a:srgbClr val="D0AD8E"/>
          </a:solidFill>
          <a:ln w="9525">
            <a:noFill/>
            <a:miter lim="800000"/>
            <a:headEnd/>
            <a:tailEnd/>
          </a:ln>
        </p:spPr>
      </p:pic>
      <p:sp>
        <p:nvSpPr>
          <p:cNvPr id="26628" name="Oval 4"/>
          <p:cNvSpPr>
            <a:spLocks noChangeArrowheads="1"/>
          </p:cNvSpPr>
          <p:nvPr/>
        </p:nvSpPr>
        <p:spPr bwMode="auto">
          <a:xfrm>
            <a:off x="5562600" y="3276600"/>
            <a:ext cx="2743200" cy="2743200"/>
          </a:xfrm>
          <a:prstGeom prst="ellipse">
            <a:avLst/>
          </a:prstGeom>
          <a:gradFill rotWithShape="0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4" tIns="45717" rIns="91434" bIns="45717" anchor="ctr"/>
          <a:lstStyle/>
          <a:p>
            <a:r>
              <a:rPr lang="ru-RU"/>
              <a:t>БОСВАШ</a:t>
            </a:r>
          </a:p>
          <a:p>
            <a:r>
              <a:rPr lang="ru-RU"/>
              <a:t>(от Бостона </a:t>
            </a:r>
          </a:p>
          <a:p>
            <a:r>
              <a:rPr lang="ru-RU"/>
              <a:t>до Вашингтона)</a:t>
            </a:r>
          </a:p>
        </p:txBody>
      </p:sp>
      <p:sp>
        <p:nvSpPr>
          <p:cNvPr id="26629" name="Oval 5"/>
          <p:cNvSpPr>
            <a:spLocks noChangeArrowheads="1"/>
          </p:cNvSpPr>
          <p:nvPr/>
        </p:nvSpPr>
        <p:spPr bwMode="auto">
          <a:xfrm>
            <a:off x="3124200" y="2133600"/>
            <a:ext cx="2667000" cy="25908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4" tIns="45717" rIns="91434" bIns="45717" anchor="ctr"/>
          <a:lstStyle/>
          <a:p>
            <a:r>
              <a:rPr lang="ru-RU"/>
              <a:t>ЧИПИТС</a:t>
            </a:r>
          </a:p>
          <a:p>
            <a:r>
              <a:rPr lang="ru-RU"/>
              <a:t>или</a:t>
            </a:r>
          </a:p>
          <a:p>
            <a:r>
              <a:rPr lang="ru-RU"/>
              <a:t>ПРИОЗЕРНЫЙ</a:t>
            </a:r>
          </a:p>
          <a:p>
            <a:r>
              <a:rPr lang="ru-RU"/>
              <a:t>(от Милуоки</a:t>
            </a:r>
          </a:p>
          <a:p>
            <a:r>
              <a:rPr lang="ru-RU"/>
              <a:t>до Питтсбурга)</a:t>
            </a:r>
          </a:p>
        </p:txBody>
      </p:sp>
      <p:sp>
        <p:nvSpPr>
          <p:cNvPr id="26630" name="Oval 6"/>
          <p:cNvSpPr>
            <a:spLocks noChangeArrowheads="1"/>
          </p:cNvSpPr>
          <p:nvPr/>
        </p:nvSpPr>
        <p:spPr bwMode="auto">
          <a:xfrm>
            <a:off x="228600" y="3124200"/>
            <a:ext cx="2743200" cy="274320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1434" tIns="45717" rIns="91434" bIns="45717" anchor="ctr"/>
          <a:lstStyle/>
          <a:p>
            <a:r>
              <a:rPr lang="ru-RU"/>
              <a:t>САНСАН</a:t>
            </a:r>
          </a:p>
          <a:p>
            <a:r>
              <a:rPr lang="ru-RU"/>
              <a:t>или</a:t>
            </a:r>
          </a:p>
          <a:p>
            <a:r>
              <a:rPr lang="ru-RU"/>
              <a:t>КАЛИФОРНИЙСКИЙ</a:t>
            </a:r>
          </a:p>
          <a:p>
            <a:r>
              <a:rPr lang="ru-RU"/>
              <a:t>(от Сан-Франциско</a:t>
            </a:r>
          </a:p>
          <a:p>
            <a:r>
              <a:rPr lang="ru-RU"/>
              <a:t>до Сан-Диего)</a:t>
            </a:r>
          </a:p>
        </p:txBody>
      </p:sp>
      <p:pic>
        <p:nvPicPr>
          <p:cNvPr id="26632" name="Picture 8" descr="Городская агломерация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8600"/>
            <a:ext cx="3733800" cy="164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9" descr="Бостон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1981200"/>
            <a:ext cx="12700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10" descr="Белый Дом в СШ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3352800"/>
            <a:ext cx="12192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11" descr="Вашингто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5486400"/>
            <a:ext cx="1714500" cy="113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12" descr="Сан-Франциско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1981200"/>
            <a:ext cx="11303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13" descr="Сан-Франциско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71800" y="4953000"/>
            <a:ext cx="2209800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3" presetClass="entr" presetSubtype="28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6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3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0"/>
                            </p:stCondLst>
                            <p:childTnLst>
                              <p:par>
                                <p:cTn id="29" presetID="18" presetClass="entr" presetSubtype="9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1" dur="500"/>
                                        <p:tgtEl>
                                          <p:spTgt spid="26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9000"/>
                            </p:stCondLst>
                            <p:childTnLst>
                              <p:par>
                                <p:cTn id="33" presetID="15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10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25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6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40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 autoUpdateAnimBg="0"/>
      <p:bldP spid="26629" grpId="0" animBg="1" autoUpdateAnimBg="0"/>
      <p:bldP spid="26630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12" descr="Картинка 19 из 105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12700"/>
            <a:ext cx="8424863" cy="684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13"/>
          <p:cNvSpPr>
            <a:spLocks noChangeArrowheads="1"/>
          </p:cNvSpPr>
          <p:nvPr/>
        </p:nvSpPr>
        <p:spPr bwMode="auto">
          <a:xfrm>
            <a:off x="468313" y="404813"/>
            <a:ext cx="4679950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solidFill>
                  <a:srgbClr val="800000"/>
                </a:solidFill>
              </a:rPr>
              <a:t>Япония.</a:t>
            </a:r>
          </a:p>
          <a:p>
            <a:r>
              <a:rPr lang="ru-RU" b="1">
                <a:solidFill>
                  <a:srgbClr val="800000"/>
                </a:solidFill>
              </a:rPr>
              <a:t> Крупнейший мегалополис – Токайдо. В нем проживает более 70 млн. человек, или 56% населения Японии. Крупнейшие агломерации:Токио, Иокогама,  Тиба, Осака, Кобе, Киото, Нагоя.</a:t>
            </a:r>
            <a:r>
              <a:rPr lang="ru-RU">
                <a:solidFill>
                  <a:srgbClr val="800000"/>
                </a:solidFill>
              </a:rPr>
              <a:t> </a:t>
            </a:r>
          </a:p>
          <a:p>
            <a:endParaRPr lang="ru-RU">
              <a:solidFill>
                <a:srgbClr val="800000"/>
              </a:solidFill>
            </a:endParaRPr>
          </a:p>
          <a:p>
            <a:endParaRPr lang="ru-RU">
              <a:solidFill>
                <a:srgbClr val="800000"/>
              </a:solidFill>
            </a:endParaRPr>
          </a:p>
          <a:p>
            <a:r>
              <a:rPr lang="ru-RU" b="1" u="sng">
                <a:solidFill>
                  <a:srgbClr val="800000"/>
                </a:solidFill>
              </a:rPr>
              <a:t>ЗАДАНИЕ 7</a:t>
            </a:r>
            <a:r>
              <a:rPr lang="ru-RU" b="1">
                <a:solidFill>
                  <a:srgbClr val="800000"/>
                </a:solidFill>
              </a:rPr>
              <a:t>. Найди этот мегалополис на карте. Нанеси его на контурную карту.</a:t>
            </a:r>
          </a:p>
          <a:p>
            <a:endParaRPr lang="ru-RU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2888"/>
            <a:ext cx="8229600" cy="935038"/>
          </a:xfrm>
        </p:spPr>
        <p:txBody>
          <a:bodyPr/>
          <a:lstStyle/>
          <a:p>
            <a:pPr eaLnBrk="1" hangingPunct="1"/>
            <a:r>
              <a:rPr lang="ru-RU" sz="2400" b="1" smtClean="0">
                <a:latin typeface="Garamond" pitchFamily="18" charset="0"/>
              </a:rPr>
              <a:t>                               </a:t>
            </a:r>
            <a:r>
              <a:rPr lang="ru-RU" sz="3200" b="1" i="1" smtClean="0">
                <a:solidFill>
                  <a:srgbClr val="800000"/>
                </a:solidFill>
                <a:latin typeface="Times New Roman" pitchFamily="18" charset="0"/>
              </a:rPr>
              <a:t>Уровни урбанизации</a:t>
            </a:r>
          </a:p>
        </p:txBody>
      </p:sp>
      <p:graphicFrame>
        <p:nvGraphicFramePr>
          <p:cNvPr id="26735" name="Group 111"/>
          <p:cNvGraphicFramePr>
            <a:graphicFrameLocks noGrp="1"/>
          </p:cNvGraphicFramePr>
          <p:nvPr>
            <p:ph sz="half" idx="1"/>
          </p:nvPr>
        </p:nvGraphicFramePr>
        <p:xfrm>
          <a:off x="323850" y="765175"/>
          <a:ext cx="8496300" cy="1006475"/>
        </p:xfrm>
        <a:graphic>
          <a:graphicData uri="http://schemas.openxmlformats.org/drawingml/2006/table">
            <a:tbl>
              <a:tblPr/>
              <a:tblGrid>
                <a:gridCol w="2832100"/>
                <a:gridCol w="2832100"/>
                <a:gridCol w="2832100"/>
              </a:tblGrid>
              <a:tr h="719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aramond" pitchFamily="18" charset="0"/>
                        </a:rPr>
                        <a:t>Высоко 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урбанизированные</a:t>
                      </a: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Garamond" pitchFamily="18" charset="0"/>
                        </a:rPr>
                        <a:t> страны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Средне урбанизированные страны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Слабо урбанизированные страны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749" name="Group 125"/>
          <p:cNvGraphicFramePr>
            <a:graphicFrameLocks noGrp="1"/>
          </p:cNvGraphicFramePr>
          <p:nvPr>
            <p:ph sz="quarter" idx="2"/>
          </p:nvPr>
        </p:nvGraphicFramePr>
        <p:xfrm>
          <a:off x="323850" y="2420938"/>
          <a:ext cx="8496300" cy="1008062"/>
        </p:xfrm>
        <a:graphic>
          <a:graphicData uri="http://schemas.openxmlformats.org/drawingml/2006/table">
            <a:tbl>
              <a:tblPr/>
              <a:tblGrid>
                <a:gridCol w="2928938"/>
                <a:gridCol w="2782887"/>
                <a:gridCol w="2784475"/>
              </a:tblGrid>
              <a:tr h="10080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Доля городского населения более 50%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Доля городского населения 20-50%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Доля городского населения менее 20%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6763" name="Group 139"/>
          <p:cNvGraphicFramePr>
            <a:graphicFrameLocks noGrp="1"/>
          </p:cNvGraphicFramePr>
          <p:nvPr>
            <p:ph sz="quarter" idx="3"/>
          </p:nvPr>
        </p:nvGraphicFramePr>
        <p:xfrm>
          <a:off x="395288" y="4076700"/>
          <a:ext cx="8424862" cy="2232025"/>
        </p:xfrm>
        <a:graphic>
          <a:graphicData uri="http://schemas.openxmlformats.org/drawingml/2006/table">
            <a:tbl>
              <a:tblPr/>
              <a:tblGrid>
                <a:gridCol w="2951162"/>
                <a:gridCol w="2736850"/>
                <a:gridCol w="2736850"/>
              </a:tblGrid>
              <a:tr h="2232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Великобритания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Венесуэла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Кувейт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Швеция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Австралия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Япония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Алжир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Боливия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Нигерия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Индия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Конго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Египет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Чад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Эфиопия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Сомали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Нигер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Мали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imes New Roman" pitchFamily="18" charset="0"/>
                        </a:rPr>
                        <a:t>Замбия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66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669" name="Line 45"/>
          <p:cNvSpPr>
            <a:spLocks noChangeShapeType="1"/>
          </p:cNvSpPr>
          <p:nvPr/>
        </p:nvSpPr>
        <p:spPr bwMode="auto">
          <a:xfrm>
            <a:off x="1619250" y="1844675"/>
            <a:ext cx="0" cy="576263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71" name="Line 47"/>
          <p:cNvSpPr>
            <a:spLocks noChangeShapeType="1"/>
          </p:cNvSpPr>
          <p:nvPr/>
        </p:nvSpPr>
        <p:spPr bwMode="auto">
          <a:xfrm>
            <a:off x="4572000" y="1773238"/>
            <a:ext cx="0" cy="6477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72" name="Line 48"/>
          <p:cNvSpPr>
            <a:spLocks noChangeShapeType="1"/>
          </p:cNvSpPr>
          <p:nvPr/>
        </p:nvSpPr>
        <p:spPr bwMode="auto">
          <a:xfrm>
            <a:off x="7380288" y="1773238"/>
            <a:ext cx="0" cy="6477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73" name="Line 49"/>
          <p:cNvSpPr>
            <a:spLocks noChangeShapeType="1"/>
          </p:cNvSpPr>
          <p:nvPr/>
        </p:nvSpPr>
        <p:spPr bwMode="auto">
          <a:xfrm>
            <a:off x="1619250" y="3429000"/>
            <a:ext cx="0" cy="6477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74" name="Line 50"/>
          <p:cNvSpPr>
            <a:spLocks noChangeShapeType="1"/>
          </p:cNvSpPr>
          <p:nvPr/>
        </p:nvSpPr>
        <p:spPr bwMode="auto">
          <a:xfrm>
            <a:off x="4572000" y="3429000"/>
            <a:ext cx="0" cy="6477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6675" name="Line 51"/>
          <p:cNvSpPr>
            <a:spLocks noChangeShapeType="1"/>
          </p:cNvSpPr>
          <p:nvPr/>
        </p:nvSpPr>
        <p:spPr bwMode="auto">
          <a:xfrm>
            <a:off x="7380288" y="3429000"/>
            <a:ext cx="0" cy="647700"/>
          </a:xfrm>
          <a:prstGeom prst="line">
            <a:avLst/>
          </a:prstGeom>
          <a:noFill/>
          <a:ln w="3810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31783" name="AutoShape 140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69325" y="6281738"/>
            <a:ext cx="574675" cy="576262"/>
          </a:xfrm>
          <a:prstGeom prst="actionButtonForwardNex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utoUpdateAnimBg="0"/>
      <p:bldP spid="26669" grpId="0" animBg="1"/>
      <p:bldP spid="26671" grpId="0" animBg="1"/>
      <p:bldP spid="26672" grpId="0" animBg="1"/>
      <p:bldP spid="26673" grpId="0" animBg="1"/>
      <p:bldP spid="26674" grpId="0" animBg="1"/>
      <p:bldP spid="266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755650" y="4797425"/>
            <a:ext cx="8388350" cy="177323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ru-RU" sz="2400" b="1" u="sng" smtClean="0">
              <a:solidFill>
                <a:srgbClr val="99FF33"/>
              </a:solidFill>
              <a:latin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99FF33"/>
                </a:solidFill>
                <a:latin typeface="Times New Roman" pitchFamily="18" charset="0"/>
              </a:rPr>
              <a:t>                    </a:t>
            </a:r>
            <a:r>
              <a:rPr lang="ru-RU" sz="2400" b="1" u="sng" smtClean="0">
                <a:latin typeface="Times New Roman" pitchFamily="18" charset="0"/>
              </a:rPr>
              <a:t>ЗАДАНИЕ 1.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latin typeface="Garamond" pitchFamily="18" charset="0"/>
              </a:rPr>
              <a:t>    </a:t>
            </a:r>
            <a:r>
              <a:rPr lang="ru-RU" sz="2400" b="1" smtClean="0">
                <a:latin typeface="Times New Roman" pitchFamily="18" charset="0"/>
              </a:rPr>
              <a:t>Вспомни, в России при какой численности населения поселение считается городом? Какой показатель, кроме численности населения, еще учитывается? 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endParaRPr lang="ru-RU" sz="2400" b="1" smtClean="0">
              <a:latin typeface="Times New Roman" pitchFamily="18" charset="0"/>
            </a:endParaRPr>
          </a:p>
        </p:txBody>
      </p:sp>
      <p:sp>
        <p:nvSpPr>
          <p:cNvPr id="9219" name="AutoShape 5"/>
          <p:cNvSpPr>
            <a:spLocks noChangeArrowheads="1"/>
          </p:cNvSpPr>
          <p:nvPr/>
        </p:nvSpPr>
        <p:spPr bwMode="auto">
          <a:xfrm>
            <a:off x="250825" y="0"/>
            <a:ext cx="7775575" cy="4598988"/>
          </a:xfrm>
          <a:prstGeom prst="horizontalScroll">
            <a:avLst>
              <a:gd name="adj" fmla="val 12500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ru-RU" b="1" u="sng">
                <a:solidFill>
                  <a:srgbClr val="800000"/>
                </a:solidFill>
              </a:rPr>
              <a:t>Это интересно!</a:t>
            </a:r>
            <a:r>
              <a:rPr lang="ru-RU"/>
              <a:t> </a:t>
            </a:r>
          </a:p>
          <a:p>
            <a:r>
              <a:rPr lang="ru-RU" b="1">
                <a:solidFill>
                  <a:srgbClr val="800000"/>
                </a:solidFill>
              </a:rPr>
              <a:t>Определение города в разных странах различно.</a:t>
            </a:r>
          </a:p>
          <a:p>
            <a:r>
              <a:rPr lang="ru-RU" b="1">
                <a:solidFill>
                  <a:srgbClr val="800000"/>
                </a:solidFill>
              </a:rPr>
              <a:t>Например, в Швеции, Дании, Финляндии </a:t>
            </a:r>
          </a:p>
          <a:p>
            <a:r>
              <a:rPr lang="ru-RU" b="1">
                <a:solidFill>
                  <a:srgbClr val="800000"/>
                </a:solidFill>
              </a:rPr>
              <a:t>городом считается поселение более 200 человек.</a:t>
            </a:r>
          </a:p>
          <a:p>
            <a:r>
              <a:rPr lang="ru-RU" b="1">
                <a:solidFill>
                  <a:srgbClr val="800000"/>
                </a:solidFill>
              </a:rPr>
              <a:t>В Канаде, Австралии – свыше 1 тыс. человек,</a:t>
            </a:r>
          </a:p>
          <a:p>
            <a:r>
              <a:rPr lang="ru-RU" b="1">
                <a:solidFill>
                  <a:srgbClr val="800000"/>
                </a:solidFill>
              </a:rPr>
              <a:t>в ФРГ, Франции – свыше 2 тыс. человек,</a:t>
            </a:r>
          </a:p>
          <a:p>
            <a:r>
              <a:rPr lang="ru-RU" b="1">
                <a:solidFill>
                  <a:srgbClr val="800000"/>
                </a:solidFill>
              </a:rPr>
              <a:t>в США, Мексике – свыше 2,5 тыс. человек,</a:t>
            </a:r>
          </a:p>
          <a:p>
            <a:r>
              <a:rPr lang="ru-RU" b="1">
                <a:solidFill>
                  <a:srgbClr val="800000"/>
                </a:solidFill>
              </a:rPr>
              <a:t>в Индии, Иране – свыше 5 тыс. человек,</a:t>
            </a:r>
          </a:p>
          <a:p>
            <a:r>
              <a:rPr lang="ru-RU" b="1">
                <a:solidFill>
                  <a:srgbClr val="800000"/>
                </a:solidFill>
              </a:rPr>
              <a:t>в Швейцарии, Малайзии – свыше 10 тыс. человек,</a:t>
            </a:r>
          </a:p>
          <a:p>
            <a:r>
              <a:rPr lang="ru-RU" b="1">
                <a:solidFill>
                  <a:srgbClr val="800000"/>
                </a:solidFill>
              </a:rPr>
              <a:t>в Нидерландах, Нигерии – свыше 20 тыс. человек,</a:t>
            </a:r>
          </a:p>
          <a:p>
            <a:r>
              <a:rPr lang="ru-RU" b="1">
                <a:solidFill>
                  <a:srgbClr val="800000"/>
                </a:solidFill>
              </a:rPr>
              <a:t>в Японии – 30 тыс. человек,</a:t>
            </a:r>
          </a:p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1" dur="2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848600" cy="762000"/>
          </a:xfrm>
          <a:solidFill>
            <a:srgbClr val="FFFF99">
              <a:alpha val="50195"/>
            </a:srgbClr>
          </a:solidFill>
          <a:ln>
            <a:solidFill>
              <a:schemeClr val="tx1"/>
            </a:solidFill>
          </a:ln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smtClean="0"/>
              <a:t>По уровню урбанизации все страны делят на три   </a:t>
            </a:r>
            <a:br>
              <a:rPr lang="ru-RU" sz="2400" b="1" smtClean="0"/>
            </a:br>
            <a:r>
              <a:rPr lang="ru-RU" sz="2400" b="1" smtClean="0"/>
              <a:t>  группы</a:t>
            </a:r>
          </a:p>
        </p:txBody>
      </p:sp>
      <p:graphicFrame>
        <p:nvGraphicFramePr>
          <p:cNvPr id="9219" name="Object 3"/>
          <p:cNvGraphicFramePr>
            <a:graphicFrameLocks noGrp="1" noChangeAspect="1"/>
          </p:cNvGraphicFramePr>
          <p:nvPr>
            <p:ph type="chart" idx="1"/>
          </p:nvPr>
        </p:nvGraphicFramePr>
        <p:xfrm>
          <a:off x="0" y="2819400"/>
          <a:ext cx="9067800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Диаграмма" r:id="rId3" imgW="11030102" imgH="5629351" progId="MSGraph.Chart.8">
                  <p:embed followColorScheme="full"/>
                </p:oleObj>
              </mc:Choice>
              <mc:Fallback>
                <p:oleObj name="Диаграмма" r:id="rId3" imgW="11030102" imgH="5629351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19400"/>
                        <a:ext cx="9067800" cy="403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Text Box 4"/>
          <p:cNvSpPr txBox="1">
            <a:spLocks noChangeArrowheads="1"/>
          </p:cNvSpPr>
          <p:nvPr/>
        </p:nvSpPr>
        <p:spPr bwMode="auto">
          <a:xfrm rot="-5400000">
            <a:off x="-2263774" y="3716337"/>
            <a:ext cx="5516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latin typeface="Times New Roman" pitchFamily="18" charset="0"/>
              </a:rPr>
              <a:t>Доля городского населения в разных странах (в %)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685800" y="1143000"/>
            <a:ext cx="3494088" cy="59055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1600" b="1">
                <a:latin typeface="Times New Roman" pitchFamily="18" charset="0"/>
              </a:rPr>
              <a:t>ВЫСОКОУРБАНИЗИРОВАННЫЕ</a:t>
            </a:r>
          </a:p>
          <a:p>
            <a:pPr algn="ctr" eaLnBrk="0" hangingPunct="0"/>
            <a:r>
              <a:rPr lang="ru-RU" sz="1600" b="1">
                <a:latin typeface="Times New Roman" pitchFamily="18" charset="0"/>
              </a:rPr>
              <a:t>&gt; 51 %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5148263" y="1128713"/>
            <a:ext cx="3386137" cy="590550"/>
          </a:xfrm>
          <a:prstGeom prst="rect">
            <a:avLst/>
          </a:prstGeom>
          <a:solidFill>
            <a:schemeClr val="hlink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1600" b="1">
                <a:latin typeface="Times New Roman" pitchFamily="18" charset="0"/>
              </a:rPr>
              <a:t>СРЕДНЕУРБАНИЗИРОВАННЫЕ</a:t>
            </a:r>
          </a:p>
          <a:p>
            <a:pPr algn="ctr" eaLnBrk="0" hangingPunct="0"/>
            <a:r>
              <a:rPr lang="ru-RU" sz="1600" b="1">
                <a:latin typeface="Times New Roman" pitchFamily="18" charset="0"/>
              </a:rPr>
              <a:t>20 - 50%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2971800" y="1863725"/>
            <a:ext cx="3284538" cy="590550"/>
          </a:xfrm>
          <a:prstGeom prst="rect">
            <a:avLst/>
          </a:prstGeom>
          <a:solidFill>
            <a:schemeClr val="accent2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 sz="1600" b="1">
                <a:latin typeface="Times New Roman" pitchFamily="18" charset="0"/>
              </a:rPr>
              <a:t>СЛАБОУРБАНИЗИРОВАННЫЕ</a:t>
            </a:r>
          </a:p>
          <a:p>
            <a:pPr algn="ctr" eaLnBrk="0" hangingPunct="0"/>
            <a:r>
              <a:rPr lang="ru-RU" sz="1600" b="1">
                <a:latin typeface="Times New Roman" pitchFamily="18" charset="0"/>
              </a:rPr>
              <a:t>&lt; 20%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9219" grpId="0" bld="series"/>
      <p:bldP spid="9220" grpId="0" autoUpdateAnimBg="0"/>
      <p:bldP spid="9221" grpId="0" animBg="1"/>
      <p:bldP spid="9222" grpId="0" animBg="1"/>
      <p:bldP spid="922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Карта уровень урбанизации"/>
          <p:cNvPicPr>
            <a:picLocks noChangeAspect="1" noChangeArrowheads="1"/>
          </p:cNvPicPr>
          <p:nvPr/>
        </p:nvPicPr>
        <p:blipFill>
          <a:blip r:embed="rId2" cstate="print">
            <a:lum contrast="12000"/>
          </a:blip>
          <a:srcRect/>
          <a:stretch>
            <a:fillRect/>
          </a:stretch>
        </p:blipFill>
        <p:spPr bwMode="auto">
          <a:xfrm>
            <a:off x="76200" y="65088"/>
            <a:ext cx="8955088" cy="664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3998913" y="387350"/>
            <a:ext cx="2249487" cy="374650"/>
          </a:xfrm>
          <a:prstGeom prst="rect">
            <a:avLst/>
          </a:prstGeom>
          <a:solidFill>
            <a:schemeClr val="bg1">
              <a:alpha val="50000"/>
            </a:schemeClr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16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Уровень урбанизации</a:t>
            </a:r>
          </a:p>
        </p:txBody>
      </p:sp>
      <p:sp>
        <p:nvSpPr>
          <p:cNvPr id="32772" name="AutoShape 4"/>
          <p:cNvSpPr>
            <a:spLocks/>
          </p:cNvSpPr>
          <p:nvPr/>
        </p:nvSpPr>
        <p:spPr bwMode="auto">
          <a:xfrm>
            <a:off x="1143000" y="533400"/>
            <a:ext cx="152400" cy="381000"/>
          </a:xfrm>
          <a:prstGeom prst="rightBrace">
            <a:avLst>
              <a:gd name="adj1" fmla="val 20833"/>
              <a:gd name="adj2" fmla="val 50000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279525" y="519113"/>
            <a:ext cx="1139825" cy="33655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600" b="1">
                <a:latin typeface="Times New Roman" pitchFamily="18" charset="0"/>
              </a:rPr>
              <a:t>более 50%</a:t>
            </a:r>
          </a:p>
        </p:txBody>
      </p:sp>
      <p:sp>
        <p:nvSpPr>
          <p:cNvPr id="32774" name="AutoShape 6"/>
          <p:cNvSpPr>
            <a:spLocks/>
          </p:cNvSpPr>
          <p:nvPr/>
        </p:nvSpPr>
        <p:spPr bwMode="auto">
          <a:xfrm>
            <a:off x="1143000" y="1143000"/>
            <a:ext cx="152400" cy="381000"/>
          </a:xfrm>
          <a:prstGeom prst="rightBrace">
            <a:avLst>
              <a:gd name="adj1" fmla="val 20833"/>
              <a:gd name="adj2" fmla="val 50000"/>
            </a:avLst>
          </a:prstGeom>
          <a:noFill/>
          <a:ln w="222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1279525" y="1143000"/>
            <a:ext cx="1352550" cy="33655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600" b="1">
                <a:latin typeface="Times New Roman" pitchFamily="18" charset="0"/>
              </a:rPr>
              <a:t>от 20 до 50%</a:t>
            </a:r>
          </a:p>
        </p:txBody>
      </p:sp>
      <p:sp>
        <p:nvSpPr>
          <p:cNvPr id="32776" name="Text Box 8"/>
          <p:cNvSpPr txBox="1">
            <a:spLocks noChangeArrowheads="1"/>
          </p:cNvSpPr>
          <p:nvPr/>
        </p:nvSpPr>
        <p:spPr bwMode="auto">
          <a:xfrm>
            <a:off x="1295400" y="1676400"/>
            <a:ext cx="1168400" cy="336550"/>
          </a:xfrm>
          <a:prstGeom prst="rect">
            <a:avLst/>
          </a:prstGeom>
          <a:solidFill>
            <a:schemeClr val="bg1">
              <a:alpha val="50195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600" b="1">
                <a:latin typeface="Times New Roman" pitchFamily="18" charset="0"/>
              </a:rPr>
              <a:t>менее 20%</a:t>
            </a:r>
          </a:p>
        </p:txBody>
      </p:sp>
      <p:sp>
        <p:nvSpPr>
          <p:cNvPr id="32777" name="AutoShape 9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152400" y="6019800"/>
            <a:ext cx="685800" cy="609600"/>
          </a:xfrm>
          <a:prstGeom prst="actionButtonBackPreviou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80706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b="1" i="1" smtClean="0">
                <a:solidFill>
                  <a:srgbClr val="FF6600"/>
                </a:solidFill>
                <a:latin typeface="Times New Roman" pitchFamily="18" charset="0"/>
              </a:rPr>
              <a:t>Темпы роста урбанизации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57188" y="1357313"/>
            <a:ext cx="8462962" cy="500062"/>
          </a:xfrm>
        </p:spPr>
        <p:txBody>
          <a:bodyPr rtlCol="0">
            <a:normAutofit fontScale="25000" lnSpcReduction="2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b="1" smtClean="0">
                <a:latin typeface="Garamond" pitchFamily="18" charset="0"/>
              </a:rPr>
              <a:t> 		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2400" b="1" smtClean="0">
              <a:latin typeface="Garamond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b="1" smtClean="0">
                <a:latin typeface="Garamond" pitchFamily="18" charset="0"/>
              </a:rPr>
              <a:t>		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2400" b="1" smtClean="0">
              <a:latin typeface="Garamond" pitchFamily="18" charset="0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endParaRPr lang="ru-RU" sz="2400" b="1" smtClean="0">
              <a:solidFill>
                <a:srgbClr val="FFFF00"/>
              </a:solidFill>
              <a:latin typeface="Garamond" pitchFamily="18" charset="0"/>
            </a:endParaRPr>
          </a:p>
          <a:p>
            <a:pPr algn="just" eaLnBrk="1" fontAlgn="auto" hangingPunct="1">
              <a:lnSpc>
                <a:spcPct val="90000"/>
              </a:lnSpc>
              <a:spcAft>
                <a:spcPts val="0"/>
              </a:spcAft>
              <a:buFontTx/>
              <a:buNone/>
              <a:defRPr/>
            </a:pPr>
            <a:r>
              <a:rPr lang="ru-RU" sz="2400" b="1" smtClean="0">
                <a:solidFill>
                  <a:srgbClr val="FFFF00"/>
                </a:solidFill>
                <a:latin typeface="Garamond" pitchFamily="18" charset="0"/>
              </a:rPr>
              <a:t>		</a:t>
            </a:r>
            <a:r>
              <a:rPr lang="ru-RU" sz="2400" b="1" smtClean="0">
                <a:solidFill>
                  <a:schemeClr val="bg1"/>
                </a:solidFill>
                <a:latin typeface="Times New Roman" pitchFamily="18" charset="0"/>
              </a:rPr>
              <a:t>По темпам урбанизации резко различаются развитые и развивающиеся страны. В развивающихся странах темпы роста городского населения в 4,5 раза превышают темпы развитых стран. Наиболее высоки они в Африке и Зарубежной Азии, в странах, где уровень урбанизации сегодня наиболее низок. Высокие темпы роста численности горожан в развивающихся странах получили название «городской взрыв». Он сопровождается ростом числа больших городов и городов-миллионеров.</a:t>
            </a:r>
          </a:p>
        </p:txBody>
      </p:sp>
      <p:sp>
        <p:nvSpPr>
          <p:cNvPr id="33797" name="AutoShape 5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69325" y="6281738"/>
            <a:ext cx="574675" cy="576262"/>
          </a:xfrm>
          <a:prstGeom prst="actionButtonForwardNex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  <p:bldP spid="3379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836613"/>
            <a:ext cx="4572000" cy="5807075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1800" b="1" smtClean="0">
                <a:latin typeface="Garamond" pitchFamily="18" charset="0"/>
              </a:rPr>
              <a:t>		</a:t>
            </a:r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</a:rPr>
              <a:t>Субурбанизация</a:t>
            </a:r>
            <a:r>
              <a:rPr lang="ru-RU" sz="2400" b="1" smtClean="0">
                <a:latin typeface="Times New Roman" pitchFamily="18" charset="0"/>
              </a:rPr>
              <a:t> – переезд части городского населения в пригороды. Это связано с ухудшением экологических условий в крупных городах, удорожанием инфраструктуры.</a:t>
            </a:r>
          </a:p>
          <a:p>
            <a:pPr algn="just" eaLnBrk="1" hangingPunct="1">
              <a:lnSpc>
                <a:spcPct val="80000"/>
              </a:lnSpc>
              <a:buFontTx/>
              <a:buNone/>
            </a:pPr>
            <a:r>
              <a:rPr lang="ru-RU" sz="2400" b="1" smtClean="0">
                <a:solidFill>
                  <a:srgbClr val="C00000"/>
                </a:solidFill>
                <a:latin typeface="Times New Roman" pitchFamily="18" charset="0"/>
              </a:rPr>
              <a:t>Ложная или трущобная </a:t>
            </a:r>
            <a:r>
              <a:rPr lang="ru-RU" sz="2400" b="1" smtClean="0">
                <a:latin typeface="Times New Roman" pitchFamily="18" charset="0"/>
              </a:rPr>
              <a:t>урбанизация – резкое увеличение доли городского населения в развивающихся странах за счет притока сельского населения и образования вокруг крупных городов стихийных поселений, лишенных инфраструктуры</a:t>
            </a:r>
            <a:r>
              <a:rPr lang="ru-RU" sz="2000" b="1" smtClean="0">
                <a:solidFill>
                  <a:srgbClr val="003300"/>
                </a:solidFill>
                <a:latin typeface="Times New Roman" pitchFamily="18" charset="0"/>
              </a:rPr>
              <a:t>.</a:t>
            </a:r>
          </a:p>
        </p:txBody>
      </p:sp>
      <p:pic>
        <p:nvPicPr>
          <p:cNvPr id="30729" name="Picture 9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87900" y="1125538"/>
            <a:ext cx="3843338" cy="2079625"/>
          </a:xfrm>
          <a:noFill/>
        </p:spPr>
      </p:pic>
      <p:pic>
        <p:nvPicPr>
          <p:cNvPr id="30728" name="Picture 8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76825" y="3429000"/>
            <a:ext cx="3529013" cy="3176588"/>
          </a:xfrm>
          <a:noFill/>
        </p:spPr>
      </p:pic>
      <p:sp>
        <p:nvSpPr>
          <p:cNvPr id="34821" name="AutoShape 11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569325" y="6281738"/>
            <a:ext cx="574675" cy="576262"/>
          </a:xfrm>
          <a:prstGeom prst="actionButtonForwardNex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4822" name="TextBox 7"/>
          <p:cNvSpPr txBox="1">
            <a:spLocks noChangeArrowheads="1"/>
          </p:cNvSpPr>
          <p:nvPr/>
        </p:nvSpPr>
        <p:spPr bwMode="auto">
          <a:xfrm>
            <a:off x="4071938" y="428625"/>
            <a:ext cx="42306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/>
              <a:t>Характер урбанизации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agl1"/>
          <p:cNvPicPr>
            <a:picLocks noChangeAspect="1" noChangeArrowheads="1"/>
          </p:cNvPicPr>
          <p:nvPr/>
        </p:nvPicPr>
        <p:blipFill>
          <a:blip r:embed="rId2" cstate="print">
            <a:lum brigh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1" name="Text Box 3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11125" y="295275"/>
            <a:ext cx="8956675" cy="1258888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2800" b="1">
                <a:solidFill>
                  <a:srgbClr val="A50021"/>
                </a:solidFill>
                <a:latin typeface="Times New Roman" pitchFamily="18" charset="0"/>
              </a:rPr>
              <a:t>Л</a:t>
            </a:r>
            <a:r>
              <a:rPr lang="ru-RU" sz="2400" b="1">
                <a:solidFill>
                  <a:srgbClr val="A50021"/>
                </a:solidFill>
                <a:latin typeface="Times New Roman" pitchFamily="18" charset="0"/>
              </a:rPr>
              <a:t>ОЖНАЯ УРБАНИЗАЦИЯ -</a:t>
            </a:r>
            <a:r>
              <a:rPr lang="ru-RU" sz="2400" b="1">
                <a:latin typeface="Times New Roman" pitchFamily="18" charset="0"/>
              </a:rPr>
              <a:t> </a:t>
            </a:r>
            <a:r>
              <a:rPr lang="ru-RU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стремительный рост численнос-</a:t>
            </a:r>
          </a:p>
          <a:p>
            <a:pPr eaLnBrk="0" hangingPunct="0">
              <a:defRPr/>
            </a:pPr>
            <a:r>
              <a:rPr lang="ru-RU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ти городского населения, не сопровождающийся ростом числа</a:t>
            </a:r>
          </a:p>
          <a:p>
            <a:pPr eaLnBrk="0" hangingPunct="0">
              <a:defRPr/>
            </a:pPr>
            <a:r>
              <a:rPr lang="ru-RU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рабочих мест =&gt; появление неблагоустроенных трущоб.</a:t>
            </a:r>
            <a:endParaRPr lang="ru-RU" sz="2400" b="1">
              <a:latin typeface="Times New Roman" pitchFamily="18" charset="0"/>
            </a:endParaRPr>
          </a:p>
        </p:txBody>
      </p:sp>
      <p:sp>
        <p:nvSpPr>
          <p:cNvPr id="130052" name="Text Box 4"/>
          <p:cNvSpPr txBox="1">
            <a:spLocks noChangeArrowheads="1"/>
          </p:cNvSpPr>
          <p:nvPr/>
        </p:nvSpPr>
        <p:spPr bwMode="auto">
          <a:xfrm>
            <a:off x="79375" y="1752600"/>
            <a:ext cx="8988425" cy="1258888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sz="2800" b="1">
                <a:solidFill>
                  <a:srgbClr val="A50021"/>
                </a:solidFill>
                <a:latin typeface="Times New Roman" pitchFamily="18" charset="0"/>
              </a:rPr>
              <a:t>Р</a:t>
            </a:r>
            <a:r>
              <a:rPr lang="ru-RU" sz="2400" b="1">
                <a:solidFill>
                  <a:srgbClr val="A50021"/>
                </a:solidFill>
                <a:latin typeface="Times New Roman" pitchFamily="18" charset="0"/>
              </a:rPr>
              <a:t>УРБАНИЗАЦИЯ -</a:t>
            </a:r>
            <a:r>
              <a:rPr lang="ru-RU" sz="2400" b="1">
                <a:latin typeface="Times New Roman" pitchFamily="18" charset="0"/>
              </a:rPr>
              <a:t> </a:t>
            </a:r>
            <a:r>
              <a:rPr lang="ru-RU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распространение городских форм жизни в</a:t>
            </a:r>
          </a:p>
          <a:p>
            <a:pPr eaLnBrk="0" hangingPunct="0">
              <a:defRPr/>
            </a:pPr>
            <a:r>
              <a:rPr lang="ru-RU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сельских поселениях, за счет миграции в них городских жите-</a:t>
            </a:r>
          </a:p>
          <a:p>
            <a:pPr eaLnBrk="0" hangingPunct="0">
              <a:defRPr/>
            </a:pPr>
            <a:r>
              <a:rPr lang="ru-RU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лей. </a:t>
            </a:r>
            <a:endParaRPr lang="ru-RU" sz="2400" b="1">
              <a:latin typeface="Times New Roman" pitchFamily="18" charset="0"/>
            </a:endParaRPr>
          </a:p>
        </p:txBody>
      </p:sp>
      <p:sp>
        <p:nvSpPr>
          <p:cNvPr id="130053" name="Text Box 5"/>
          <p:cNvSpPr txBox="1">
            <a:spLocks noChangeArrowheads="1"/>
          </p:cNvSpPr>
          <p:nvPr/>
        </p:nvSpPr>
        <p:spPr bwMode="auto">
          <a:xfrm>
            <a:off x="76200" y="3190875"/>
            <a:ext cx="8937625" cy="1624013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ru-RU" sz="2800" b="1">
                <a:solidFill>
                  <a:srgbClr val="A50021"/>
                </a:solidFill>
                <a:latin typeface="Times New Roman" pitchFamily="18" charset="0"/>
              </a:rPr>
              <a:t>С</a:t>
            </a:r>
            <a:r>
              <a:rPr lang="ru-RU" sz="2400" b="1">
                <a:solidFill>
                  <a:srgbClr val="A50021"/>
                </a:solidFill>
                <a:latin typeface="Times New Roman" pitchFamily="18" charset="0"/>
              </a:rPr>
              <a:t>УБУРБАНИЗАЦИЯ</a:t>
            </a:r>
            <a:r>
              <a:rPr lang="ru-RU" sz="2400" b="1">
                <a:latin typeface="Times New Roman" pitchFamily="18" charset="0"/>
              </a:rPr>
              <a:t> - </a:t>
            </a:r>
            <a:r>
              <a:rPr lang="ru-RU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процесс роста и развития пригородной </a:t>
            </a:r>
          </a:p>
          <a:p>
            <a:pPr eaLnBrk="0" hangingPunct="0">
              <a:defRPr/>
            </a:pPr>
            <a:r>
              <a:rPr lang="ru-RU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зоны  крупных  городов,  при  этом  темпы  развития  </a:t>
            </a:r>
            <a:r>
              <a:rPr lang="ru-RU" sz="2400" b="1" i="1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городов - </a:t>
            </a:r>
          </a:p>
          <a:p>
            <a:pPr eaLnBrk="0" hangingPunct="0">
              <a:defRPr/>
            </a:pPr>
            <a:r>
              <a:rPr lang="ru-RU" sz="2400" b="1" i="1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спутников</a:t>
            </a:r>
            <a:r>
              <a:rPr lang="ru-RU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более высокие,  чем темпы развития </a:t>
            </a:r>
            <a:r>
              <a:rPr lang="ru-RU" sz="2400" b="1" i="1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ядра агломера-</a:t>
            </a:r>
          </a:p>
          <a:p>
            <a:pPr eaLnBrk="0" hangingPunct="0">
              <a:defRPr/>
            </a:pPr>
            <a:r>
              <a:rPr lang="ru-RU" sz="2400" b="1" i="1" u="sng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ции</a:t>
            </a:r>
            <a:r>
              <a:rPr lang="ru-RU" sz="24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.</a:t>
            </a:r>
            <a:r>
              <a:rPr lang="ru-RU" sz="2400" b="1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0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0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30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051" grpId="0" animBg="1"/>
      <p:bldP spid="130052" grpId="0" animBg="1"/>
      <p:bldP spid="13005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6195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«Ложная» урбанизация</a:t>
            </a:r>
            <a:endParaRPr lang="ru-RU" b="1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714375"/>
            <a:ext cx="4429125" cy="29495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5000625" y="714375"/>
            <a:ext cx="321468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Обширные районы трущоб вокруг Рио-де-Жанейро – </a:t>
            </a:r>
            <a:r>
              <a:rPr lang="ru-RU" sz="24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фавелас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. Это лачуги бедных бразильцев, которые пришли в город в поисках работы.</a:t>
            </a:r>
          </a:p>
        </p:txBody>
      </p:sp>
      <p:pic>
        <p:nvPicPr>
          <p:cNvPr id="3686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3857625"/>
            <a:ext cx="4460875" cy="3000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870" name="TextBox 6"/>
          <p:cNvSpPr txBox="1">
            <a:spLocks noChangeArrowheads="1"/>
          </p:cNvSpPr>
          <p:nvPr/>
        </p:nvSpPr>
        <p:spPr bwMode="auto">
          <a:xfrm>
            <a:off x="5072063" y="3929063"/>
            <a:ext cx="3929062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latin typeface="Times New Roman" pitchFamily="18" charset="0"/>
                <a:cs typeface="Times New Roman" pitchFamily="18" charset="0"/>
              </a:rPr>
              <a:t>Эта же проблема и Тегусигальпы. Население здесь растет быстро, а промышленность развита слишком слабо, чтобы обеспечить людей рабочими местами.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/>
          <p:cNvSpPr txBox="1">
            <a:spLocks noChangeArrowheads="1"/>
          </p:cNvSpPr>
          <p:nvPr/>
        </p:nvSpPr>
        <p:spPr bwMode="auto">
          <a:xfrm>
            <a:off x="1260475" y="76200"/>
            <a:ext cx="6207125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latin typeface="Times New Roman" pitchFamily="18" charset="0"/>
              </a:rPr>
              <a:t>Кроме городской формы расселения существуют еще две:</a:t>
            </a:r>
          </a:p>
          <a:p>
            <a:pPr eaLnBrk="0" hangingPunct="0"/>
            <a:endParaRPr lang="ru-RU" b="1">
              <a:latin typeface="Times New Roman" pitchFamily="18" charset="0"/>
            </a:endParaRPr>
          </a:p>
          <a:p>
            <a:pPr eaLnBrk="0" hangingPunct="0"/>
            <a:endParaRPr lang="ru-RU" b="1">
              <a:latin typeface="Times New Roman" pitchFamily="18" charset="0"/>
            </a:endParaRPr>
          </a:p>
          <a:p>
            <a:pPr eaLnBrk="0" hangingPunct="0"/>
            <a:endParaRPr lang="ru-RU" sz="2400" b="1">
              <a:latin typeface="Times New Roman" pitchFamily="18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2832100" y="1101725"/>
            <a:ext cx="3716338" cy="466725"/>
          </a:xfrm>
          <a:prstGeom prst="rect">
            <a:avLst/>
          </a:prstGeom>
          <a:solidFill>
            <a:srgbClr val="FFFF99">
              <a:alpha val="50195"/>
            </a:srgbClr>
          </a:solidFill>
          <a:ln w="9525">
            <a:solidFill>
              <a:srgbClr val="0000CC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400" b="1">
                <a:latin typeface="Times New Roman" pitchFamily="18" charset="0"/>
              </a:rPr>
              <a:t>ФОРМЫ РАССЕЛЕНИЯ</a:t>
            </a:r>
          </a:p>
        </p:txBody>
      </p:sp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528638" y="1939925"/>
            <a:ext cx="1652587" cy="376238"/>
          </a:xfrm>
          <a:prstGeom prst="rect">
            <a:avLst/>
          </a:prstGeom>
          <a:solidFill>
            <a:srgbClr val="3366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latin typeface="Times New Roman" pitchFamily="18" charset="0"/>
              </a:rPr>
              <a:t>ГОРОДСКАЯ</a:t>
            </a:r>
          </a:p>
        </p:txBody>
      </p:sp>
      <p:sp>
        <p:nvSpPr>
          <p:cNvPr id="37893" name="Text Box 5"/>
          <p:cNvSpPr txBox="1">
            <a:spLocks noChangeArrowheads="1"/>
          </p:cNvSpPr>
          <p:nvPr/>
        </p:nvSpPr>
        <p:spPr bwMode="auto">
          <a:xfrm>
            <a:off x="3760788" y="1944688"/>
            <a:ext cx="1339850" cy="376237"/>
          </a:xfrm>
          <a:prstGeom prst="rect">
            <a:avLst/>
          </a:prstGeom>
          <a:solidFill>
            <a:srgbClr val="FFCC0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latin typeface="Times New Roman" pitchFamily="18" charset="0"/>
              </a:rPr>
              <a:t>КОЧЕВАЯ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6243638" y="1868488"/>
            <a:ext cx="1492250" cy="376237"/>
          </a:xfrm>
          <a:prstGeom prst="rect">
            <a:avLst/>
          </a:prstGeom>
          <a:solidFill>
            <a:srgbClr val="339966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latin typeface="Times New Roman" pitchFamily="18" charset="0"/>
              </a:rPr>
              <a:t>СЕЛЬСКАЯ</a:t>
            </a:r>
          </a:p>
        </p:txBody>
      </p:sp>
      <p:sp>
        <p:nvSpPr>
          <p:cNvPr id="10247" name="Oval 7"/>
          <p:cNvSpPr>
            <a:spLocks noChangeArrowheads="1"/>
          </p:cNvSpPr>
          <p:nvPr/>
        </p:nvSpPr>
        <p:spPr bwMode="auto">
          <a:xfrm>
            <a:off x="5187950" y="3213100"/>
            <a:ext cx="1828800" cy="914400"/>
          </a:xfrm>
          <a:prstGeom prst="ellipse">
            <a:avLst/>
          </a:prstGeom>
          <a:solidFill>
            <a:srgbClr val="339966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>
                <a:latin typeface="Times New Roman" pitchFamily="18" charset="0"/>
              </a:rPr>
              <a:t>ГРУППОВАЯ</a:t>
            </a:r>
          </a:p>
          <a:p>
            <a:pPr algn="ctr" eaLnBrk="0" hangingPunct="0"/>
            <a:r>
              <a:rPr lang="ru-RU" sz="1600" b="1">
                <a:latin typeface="Times New Roman" pitchFamily="18" charset="0"/>
              </a:rPr>
              <a:t>(ДЕРЕВНЯ)</a:t>
            </a:r>
          </a:p>
        </p:txBody>
      </p:sp>
      <p:sp>
        <p:nvSpPr>
          <p:cNvPr id="10248" name="Oval 8"/>
          <p:cNvSpPr>
            <a:spLocks noChangeArrowheads="1"/>
          </p:cNvSpPr>
          <p:nvPr/>
        </p:nvSpPr>
        <p:spPr bwMode="auto">
          <a:xfrm>
            <a:off x="7092950" y="3213100"/>
            <a:ext cx="1828800" cy="914400"/>
          </a:xfrm>
          <a:prstGeom prst="ellipse">
            <a:avLst/>
          </a:prstGeom>
          <a:solidFill>
            <a:srgbClr val="339966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600" b="1">
                <a:latin typeface="Times New Roman" pitchFamily="18" charset="0"/>
              </a:rPr>
              <a:t>РАССЕЯННАЯ</a:t>
            </a:r>
          </a:p>
          <a:p>
            <a:pPr algn="ctr" eaLnBrk="0" hangingPunct="0"/>
            <a:r>
              <a:rPr lang="ru-RU" sz="1600" b="1">
                <a:latin typeface="Times New Roman" pitchFamily="18" charset="0"/>
              </a:rPr>
              <a:t>(ФЕРМА, ХУТОР)</a:t>
            </a:r>
          </a:p>
        </p:txBody>
      </p:sp>
      <p:sp>
        <p:nvSpPr>
          <p:cNvPr id="37897" name="Line 12"/>
          <p:cNvSpPr>
            <a:spLocks noChangeShapeType="1"/>
          </p:cNvSpPr>
          <p:nvPr/>
        </p:nvSpPr>
        <p:spPr bwMode="auto">
          <a:xfrm flipH="1">
            <a:off x="6156325" y="2244725"/>
            <a:ext cx="849313" cy="896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8" name="Line 13"/>
          <p:cNvSpPr>
            <a:spLocks noChangeShapeType="1"/>
          </p:cNvSpPr>
          <p:nvPr/>
        </p:nvSpPr>
        <p:spPr bwMode="auto">
          <a:xfrm>
            <a:off x="7005638" y="2244725"/>
            <a:ext cx="950912" cy="896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899" name="Line 14"/>
          <p:cNvSpPr>
            <a:spLocks noChangeShapeType="1"/>
          </p:cNvSpPr>
          <p:nvPr/>
        </p:nvSpPr>
        <p:spPr bwMode="auto">
          <a:xfrm flipH="1">
            <a:off x="1290638" y="1330325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00" name="Line 15"/>
          <p:cNvSpPr>
            <a:spLocks noChangeShapeType="1"/>
          </p:cNvSpPr>
          <p:nvPr/>
        </p:nvSpPr>
        <p:spPr bwMode="auto">
          <a:xfrm>
            <a:off x="1290638" y="133032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01" name="Line 16"/>
          <p:cNvSpPr>
            <a:spLocks noChangeShapeType="1"/>
          </p:cNvSpPr>
          <p:nvPr/>
        </p:nvSpPr>
        <p:spPr bwMode="auto">
          <a:xfrm>
            <a:off x="6548438" y="133032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02" name="Line 17"/>
          <p:cNvSpPr>
            <a:spLocks noChangeShapeType="1"/>
          </p:cNvSpPr>
          <p:nvPr/>
        </p:nvSpPr>
        <p:spPr bwMode="auto">
          <a:xfrm>
            <a:off x="7005638" y="1330325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37903" name="Line 19"/>
          <p:cNvSpPr>
            <a:spLocks noChangeShapeType="1"/>
          </p:cNvSpPr>
          <p:nvPr/>
        </p:nvSpPr>
        <p:spPr bwMode="auto">
          <a:xfrm>
            <a:off x="4414838" y="1558925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0261" name="Text Box 21"/>
          <p:cNvSpPr txBox="1">
            <a:spLocks noChangeArrowheads="1"/>
          </p:cNvSpPr>
          <p:nvPr/>
        </p:nvSpPr>
        <p:spPr bwMode="auto">
          <a:xfrm>
            <a:off x="250825" y="2565400"/>
            <a:ext cx="4895850" cy="3662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Несмотря на быстрый рост городов, около 1/2 населения мира еще живет в сельской местности, а общее число сельских населенных пунктов составляет 20 млн.</a:t>
            </a:r>
          </a:p>
          <a:p>
            <a:pPr eaLnBrk="0" hangingPunct="0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Групповая форма расселения преобладает в России, в зарубежной Европе, Китае, Японии. Фермы наиболее распространены в США, Канаде, Австралии.</a:t>
            </a:r>
          </a:p>
          <a:p>
            <a:pPr eaLnBrk="0" hangingPunct="0">
              <a:defRPr/>
            </a:pPr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В районах кочевого скотоводства постоянные поселения вообще отсутствует, это характерно для Монголии, а так же для коренных народов севера России, Канады, США.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 animBg="1" autoUpdateAnimBg="0"/>
      <p:bldP spid="10248" grpId="0" animBg="1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Домашнее задание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1981200"/>
            <a:ext cx="8218487" cy="4876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800" b="1" smtClean="0"/>
              <a:t>Тема 3 §4 (в учебнике В.П. Максаковского).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smtClean="0"/>
              <a:t>Выполните задание к уроку.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smtClean="0"/>
              <a:t>На контурную карту мира нанести: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smtClean="0"/>
              <a:t>1. Крупнейшие города мира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smtClean="0"/>
              <a:t>2. Мегалополисы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smtClean="0"/>
              <a:t>3. Высокоурбанизированные, среднеурбанизированные, слабоурбанизированные страны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smtClean="0"/>
              <a:t>    (по 5 примеров) </a:t>
            </a:r>
          </a:p>
          <a:p>
            <a:pPr eaLnBrk="1" hangingPunct="1"/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3"/>
          <p:cNvSpPr txBox="1">
            <a:spLocks noChangeArrowheads="1"/>
          </p:cNvSpPr>
          <p:nvPr/>
        </p:nvSpPr>
        <p:spPr bwMode="auto">
          <a:xfrm>
            <a:off x="2670175" y="193675"/>
            <a:ext cx="3806825" cy="466725"/>
          </a:xfrm>
          <a:prstGeom prst="rect">
            <a:avLst/>
          </a:prstGeom>
          <a:solidFill>
            <a:srgbClr val="CCFFFF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>
                <a:latin typeface="Times New Roman" pitchFamily="18" charset="0"/>
              </a:rPr>
              <a:t>I</a:t>
            </a:r>
            <a:r>
              <a:rPr lang="ru-RU" sz="2400" b="1">
                <a:latin typeface="Times New Roman" pitchFamily="18" charset="0"/>
              </a:rPr>
              <a:t>. Город. Функции города.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81000" y="1981200"/>
            <a:ext cx="12461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400" b="1">
                <a:latin typeface="Times New Roman" pitchFamily="18" charset="0"/>
              </a:rPr>
              <a:t>ГОРОД</a:t>
            </a:r>
          </a:p>
        </p:txBody>
      </p:sp>
      <p:pic>
        <p:nvPicPr>
          <p:cNvPr id="4101" name="Picture 5" descr="BUILD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838200"/>
            <a:ext cx="1028700" cy="127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905000" y="1143000"/>
            <a:ext cx="67579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200" b="1" i="1">
                <a:latin typeface="Times New Roman" pitchFamily="18" charset="0"/>
              </a:rPr>
              <a:t>- это населённый пункт, большая часть жителей </a:t>
            </a:r>
          </a:p>
          <a:p>
            <a:pPr eaLnBrk="0" hangingPunct="0"/>
            <a:r>
              <a:rPr lang="ru-RU" sz="2200" b="1" i="1">
                <a:latin typeface="Times New Roman" pitchFamily="18" charset="0"/>
              </a:rPr>
              <a:t>  которого занята в промышленности и сфере услуг.</a:t>
            </a:r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1600200" y="22098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1676400" y="2209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2590800" y="2209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8" name="Line 12"/>
          <p:cNvSpPr>
            <a:spLocks noChangeShapeType="1"/>
          </p:cNvSpPr>
          <p:nvPr/>
        </p:nvSpPr>
        <p:spPr bwMode="auto">
          <a:xfrm>
            <a:off x="5181600" y="2209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09" name="Line 13"/>
          <p:cNvSpPr>
            <a:spLocks noChangeShapeType="1"/>
          </p:cNvSpPr>
          <p:nvPr/>
        </p:nvSpPr>
        <p:spPr bwMode="auto">
          <a:xfrm>
            <a:off x="6553200" y="2209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0" name="Line 14"/>
          <p:cNvSpPr>
            <a:spLocks noChangeShapeType="1"/>
          </p:cNvSpPr>
          <p:nvPr/>
        </p:nvSpPr>
        <p:spPr bwMode="auto">
          <a:xfrm>
            <a:off x="8763000" y="2209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1" name="Line 15"/>
          <p:cNvSpPr>
            <a:spLocks noChangeShapeType="1"/>
          </p:cNvSpPr>
          <p:nvPr/>
        </p:nvSpPr>
        <p:spPr bwMode="auto">
          <a:xfrm>
            <a:off x="3810000" y="22098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838200" y="2590800"/>
            <a:ext cx="82359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000" b="1">
                <a:latin typeface="Times New Roman" pitchFamily="18" charset="0"/>
              </a:rPr>
              <a:t> </a:t>
            </a:r>
            <a:r>
              <a:rPr lang="ru-RU" sz="2000" b="1">
                <a:solidFill>
                  <a:srgbClr val="003300"/>
                </a:solidFill>
                <a:latin typeface="Times New Roman" pitchFamily="18" charset="0"/>
              </a:rPr>
              <a:t>малые </a:t>
            </a:r>
            <a:r>
              <a:rPr lang="ru-RU" sz="2000" b="1">
                <a:latin typeface="Times New Roman" pitchFamily="18" charset="0"/>
              </a:rPr>
              <a:t>   </a:t>
            </a:r>
            <a:r>
              <a:rPr lang="ru-RU" sz="2000" b="1">
                <a:solidFill>
                  <a:srgbClr val="339933"/>
                </a:solidFill>
                <a:latin typeface="Times New Roman" pitchFamily="18" charset="0"/>
              </a:rPr>
              <a:t> средние   </a:t>
            </a:r>
            <a:r>
              <a:rPr lang="ru-RU" sz="2000" b="1">
                <a:latin typeface="Times New Roman" pitchFamily="18" charset="0"/>
              </a:rPr>
              <a:t>  </a:t>
            </a:r>
            <a:r>
              <a:rPr lang="ru-RU" sz="2000" b="1">
                <a:solidFill>
                  <a:srgbClr val="00FF00"/>
                </a:solidFill>
                <a:latin typeface="Times New Roman" pitchFamily="18" charset="0"/>
              </a:rPr>
              <a:t> </a:t>
            </a:r>
            <a:r>
              <a:rPr lang="ru-RU" sz="2000" b="1">
                <a:solidFill>
                  <a:srgbClr val="33CC33"/>
                </a:solidFill>
                <a:latin typeface="Times New Roman" pitchFamily="18" charset="0"/>
              </a:rPr>
              <a:t>большие   </a:t>
            </a:r>
            <a:r>
              <a:rPr lang="ru-RU" sz="2000" b="1">
                <a:latin typeface="Times New Roman" pitchFamily="18" charset="0"/>
              </a:rPr>
              <a:t>  </a:t>
            </a:r>
            <a:r>
              <a:rPr lang="ru-RU" sz="2000" b="1">
                <a:solidFill>
                  <a:srgbClr val="336699"/>
                </a:solidFill>
                <a:latin typeface="Times New Roman" pitchFamily="18" charset="0"/>
              </a:rPr>
              <a:t>крупные</a:t>
            </a:r>
            <a:r>
              <a:rPr lang="ru-RU" sz="2000" b="1">
                <a:latin typeface="Times New Roman" pitchFamily="18" charset="0"/>
              </a:rPr>
              <a:t>    </a:t>
            </a:r>
            <a:r>
              <a:rPr lang="ru-RU" sz="2000" b="1">
                <a:solidFill>
                  <a:schemeClr val="accent2"/>
                </a:solidFill>
                <a:latin typeface="Times New Roman" pitchFamily="18" charset="0"/>
              </a:rPr>
              <a:t>крупнейшие</a:t>
            </a:r>
            <a:r>
              <a:rPr lang="ru-RU" sz="2000" b="1">
                <a:latin typeface="Times New Roman" pitchFamily="18" charset="0"/>
              </a:rPr>
              <a:t>  </a:t>
            </a:r>
            <a:r>
              <a:rPr lang="ru-RU" sz="2000" b="1">
                <a:solidFill>
                  <a:srgbClr val="A50021"/>
                </a:solidFill>
                <a:latin typeface="Times New Roman" pitchFamily="18" charset="0"/>
              </a:rPr>
              <a:t>миллионеры</a:t>
            </a:r>
            <a:endParaRPr lang="ru-RU" sz="2000" b="1">
              <a:latin typeface="Times New Roman" pitchFamily="18" charset="0"/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685800" y="2971800"/>
            <a:ext cx="81502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000" b="1">
                <a:solidFill>
                  <a:srgbClr val="003300"/>
                </a:solidFill>
                <a:latin typeface="Times New Roman" pitchFamily="18" charset="0"/>
              </a:rPr>
              <a:t>&lt; 50 </a:t>
            </a:r>
            <a:r>
              <a:rPr lang="ru-RU" sz="1400" b="1">
                <a:solidFill>
                  <a:srgbClr val="003300"/>
                </a:solidFill>
                <a:latin typeface="Times New Roman" pitchFamily="18" charset="0"/>
              </a:rPr>
              <a:t>тыс</a:t>
            </a:r>
            <a:r>
              <a:rPr lang="ru-RU" sz="1400" b="1">
                <a:latin typeface="Times New Roman" pitchFamily="18" charset="0"/>
              </a:rPr>
              <a:t>.</a:t>
            </a:r>
            <a:r>
              <a:rPr lang="ru-RU" sz="2000" b="1">
                <a:latin typeface="Times New Roman" pitchFamily="18" charset="0"/>
              </a:rPr>
              <a:t>    </a:t>
            </a:r>
            <a:r>
              <a:rPr lang="ru-RU" sz="2000" b="1">
                <a:solidFill>
                  <a:srgbClr val="008000"/>
                </a:solidFill>
                <a:latin typeface="Times New Roman" pitchFamily="18" charset="0"/>
              </a:rPr>
              <a:t>50 - 100 </a:t>
            </a:r>
            <a:r>
              <a:rPr lang="ru-RU" sz="1400" b="1">
                <a:solidFill>
                  <a:srgbClr val="008000"/>
                </a:solidFill>
                <a:latin typeface="Times New Roman" pitchFamily="18" charset="0"/>
              </a:rPr>
              <a:t>тыс.</a:t>
            </a:r>
            <a:r>
              <a:rPr lang="ru-RU" sz="1400" b="1">
                <a:latin typeface="Times New Roman" pitchFamily="18" charset="0"/>
              </a:rPr>
              <a:t>  </a:t>
            </a:r>
            <a:r>
              <a:rPr lang="ru-RU" sz="2000" b="1">
                <a:solidFill>
                  <a:srgbClr val="00CC00"/>
                </a:solidFill>
                <a:latin typeface="Times New Roman" pitchFamily="18" charset="0"/>
              </a:rPr>
              <a:t>100 - 250 </a:t>
            </a:r>
            <a:r>
              <a:rPr lang="ru-RU" sz="1400" b="1">
                <a:solidFill>
                  <a:srgbClr val="00CC00"/>
                </a:solidFill>
                <a:latin typeface="Times New Roman" pitchFamily="18" charset="0"/>
              </a:rPr>
              <a:t>тыс</a:t>
            </a:r>
            <a:r>
              <a:rPr lang="ru-RU" sz="1400" b="1">
                <a:latin typeface="Times New Roman" pitchFamily="18" charset="0"/>
              </a:rPr>
              <a:t>. </a:t>
            </a:r>
            <a:r>
              <a:rPr lang="ru-RU" sz="2000" b="1">
                <a:latin typeface="Times New Roman" pitchFamily="18" charset="0"/>
              </a:rPr>
              <a:t> </a:t>
            </a:r>
            <a:r>
              <a:rPr lang="ru-RU" sz="2000" b="1">
                <a:solidFill>
                  <a:srgbClr val="333399"/>
                </a:solidFill>
                <a:latin typeface="Times New Roman" pitchFamily="18" charset="0"/>
              </a:rPr>
              <a:t>250 - 500 </a:t>
            </a:r>
            <a:r>
              <a:rPr lang="ru-RU" sz="1400" b="1">
                <a:solidFill>
                  <a:srgbClr val="333399"/>
                </a:solidFill>
                <a:latin typeface="Times New Roman" pitchFamily="18" charset="0"/>
              </a:rPr>
              <a:t>тыс</a:t>
            </a:r>
            <a:r>
              <a:rPr lang="ru-RU" sz="1400" b="1">
                <a:latin typeface="Times New Roman" pitchFamily="18" charset="0"/>
              </a:rPr>
              <a:t>.      </a:t>
            </a:r>
            <a:r>
              <a:rPr lang="ru-RU" sz="2000" b="1">
                <a:solidFill>
                  <a:schemeClr val="accent2"/>
                </a:solidFill>
                <a:latin typeface="Times New Roman" pitchFamily="18" charset="0"/>
              </a:rPr>
              <a:t>500 - 1 </a:t>
            </a:r>
            <a:r>
              <a:rPr lang="ru-RU" sz="1400" b="1">
                <a:solidFill>
                  <a:schemeClr val="accent2"/>
                </a:solidFill>
                <a:latin typeface="Times New Roman" pitchFamily="18" charset="0"/>
              </a:rPr>
              <a:t>млн</a:t>
            </a:r>
            <a:r>
              <a:rPr lang="ru-RU" sz="1400" b="1">
                <a:latin typeface="Times New Roman" pitchFamily="18" charset="0"/>
              </a:rPr>
              <a:t>.</a:t>
            </a:r>
            <a:r>
              <a:rPr lang="ru-RU" sz="2000" b="1">
                <a:latin typeface="Times New Roman" pitchFamily="18" charset="0"/>
              </a:rPr>
              <a:t>      </a:t>
            </a:r>
            <a:r>
              <a:rPr lang="ru-RU" sz="2000" b="1">
                <a:solidFill>
                  <a:srgbClr val="A50021"/>
                </a:solidFill>
                <a:latin typeface="Times New Roman" pitchFamily="18" charset="0"/>
              </a:rPr>
              <a:t>&gt; 1 </a:t>
            </a:r>
            <a:r>
              <a:rPr lang="ru-RU" sz="1400" b="1">
                <a:solidFill>
                  <a:srgbClr val="A50021"/>
                </a:solidFill>
                <a:latin typeface="Times New Roman" pitchFamily="18" charset="0"/>
              </a:rPr>
              <a:t>млн. </a:t>
            </a:r>
            <a:endParaRPr lang="ru-RU" sz="2000" b="1">
              <a:solidFill>
                <a:srgbClr val="A50021"/>
              </a:solidFill>
              <a:latin typeface="Times New Roman" pitchFamily="18" charset="0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336925" y="1919288"/>
            <a:ext cx="2682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i="1">
                <a:latin typeface="Times New Roman" pitchFamily="18" charset="0"/>
              </a:rPr>
              <a:t>по количеству населения:</a:t>
            </a:r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611188" y="3357563"/>
            <a:ext cx="8156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latin typeface="Times New Roman" pitchFamily="18" charset="0"/>
              </a:rPr>
              <a:t>Шумиха       Рейкьявик    Новгород          Курган           Дублин              Москва</a:t>
            </a:r>
          </a:p>
        </p:txBody>
      </p:sp>
      <p:pic>
        <p:nvPicPr>
          <p:cNvPr id="4118" name="Picture 22" descr="BUILD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810000"/>
            <a:ext cx="715963" cy="88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9" name="Text Box 23"/>
          <p:cNvSpPr txBox="1">
            <a:spLocks noChangeArrowheads="1"/>
          </p:cNvSpPr>
          <p:nvPr/>
        </p:nvSpPr>
        <p:spPr bwMode="auto">
          <a:xfrm>
            <a:off x="2438400" y="3927475"/>
            <a:ext cx="4059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2400" b="1">
                <a:latin typeface="Times New Roman" pitchFamily="18" charset="0"/>
              </a:rPr>
              <a:t>ФУНКЦИИ           ГОРОДА:</a:t>
            </a:r>
          </a:p>
        </p:txBody>
      </p:sp>
      <p:pic>
        <p:nvPicPr>
          <p:cNvPr id="4120" name="Picture 24" descr="AMORGAN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191000"/>
            <a:ext cx="803275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1" name="Picture 25" descr="ARROWSG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47800" y="4267200"/>
            <a:ext cx="877888" cy="158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54"/>
          <p:cNvGrpSpPr>
            <a:grpSpLocks/>
          </p:cNvGrpSpPr>
          <p:nvPr/>
        </p:nvGrpSpPr>
        <p:grpSpPr bwMode="auto">
          <a:xfrm>
            <a:off x="381000" y="5230813"/>
            <a:ext cx="342900" cy="636587"/>
            <a:chOff x="428" y="2788"/>
            <a:chExt cx="216" cy="401"/>
          </a:xfrm>
        </p:grpSpPr>
        <p:grpSp>
          <p:nvGrpSpPr>
            <p:cNvPr id="10322" name="Group 93"/>
            <p:cNvGrpSpPr>
              <a:grpSpLocks/>
            </p:cNvGrpSpPr>
            <p:nvPr/>
          </p:nvGrpSpPr>
          <p:grpSpPr bwMode="auto">
            <a:xfrm>
              <a:off x="449" y="3115"/>
              <a:ext cx="181" cy="74"/>
              <a:chOff x="449" y="3115"/>
              <a:chExt cx="181" cy="74"/>
            </a:xfrm>
          </p:grpSpPr>
          <p:sp>
            <p:nvSpPr>
              <p:cNvPr id="10383" name="Oval 91"/>
              <p:cNvSpPr>
                <a:spLocks noChangeArrowheads="1"/>
              </p:cNvSpPr>
              <p:nvPr/>
            </p:nvSpPr>
            <p:spPr bwMode="auto">
              <a:xfrm>
                <a:off x="449" y="3115"/>
                <a:ext cx="181" cy="60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84" name="Freeform 92"/>
              <p:cNvSpPr>
                <a:spLocks/>
              </p:cNvSpPr>
              <p:nvPr/>
            </p:nvSpPr>
            <p:spPr bwMode="auto">
              <a:xfrm>
                <a:off x="449" y="3146"/>
                <a:ext cx="180" cy="43"/>
              </a:xfrm>
              <a:custGeom>
                <a:avLst/>
                <a:gdLst>
                  <a:gd name="T0" fmla="*/ 0 w 902"/>
                  <a:gd name="T1" fmla="*/ 0 h 216"/>
                  <a:gd name="T2" fmla="*/ 0 w 902"/>
                  <a:gd name="T3" fmla="*/ 0 h 216"/>
                  <a:gd name="T4" fmla="*/ 0 w 902"/>
                  <a:gd name="T5" fmla="*/ 0 h 216"/>
                  <a:gd name="T6" fmla="*/ 0 w 902"/>
                  <a:gd name="T7" fmla="*/ 0 h 216"/>
                  <a:gd name="T8" fmla="*/ 0 w 902"/>
                  <a:gd name="T9" fmla="*/ 0 h 216"/>
                  <a:gd name="T10" fmla="*/ 0 w 902"/>
                  <a:gd name="T11" fmla="*/ 0 h 216"/>
                  <a:gd name="T12" fmla="*/ 0 w 902"/>
                  <a:gd name="T13" fmla="*/ 0 h 216"/>
                  <a:gd name="T14" fmla="*/ 0 w 902"/>
                  <a:gd name="T15" fmla="*/ 0 h 216"/>
                  <a:gd name="T16" fmla="*/ 0 w 902"/>
                  <a:gd name="T17" fmla="*/ 0 h 216"/>
                  <a:gd name="T18" fmla="*/ 0 w 902"/>
                  <a:gd name="T19" fmla="*/ 0 h 216"/>
                  <a:gd name="T20" fmla="*/ 0 w 902"/>
                  <a:gd name="T21" fmla="*/ 0 h 216"/>
                  <a:gd name="T22" fmla="*/ 0 w 902"/>
                  <a:gd name="T23" fmla="*/ 0 h 216"/>
                  <a:gd name="T24" fmla="*/ 0 w 902"/>
                  <a:gd name="T25" fmla="*/ 0 h 216"/>
                  <a:gd name="T26" fmla="*/ 0 w 902"/>
                  <a:gd name="T27" fmla="*/ 0 h 216"/>
                  <a:gd name="T28" fmla="*/ 0 w 902"/>
                  <a:gd name="T29" fmla="*/ 0 h 216"/>
                  <a:gd name="T30" fmla="*/ 0 w 902"/>
                  <a:gd name="T31" fmla="*/ 0 h 216"/>
                  <a:gd name="T32" fmla="*/ 0 w 902"/>
                  <a:gd name="T33" fmla="*/ 0 h 216"/>
                  <a:gd name="T34" fmla="*/ 0 w 902"/>
                  <a:gd name="T35" fmla="*/ 0 h 216"/>
                  <a:gd name="T36" fmla="*/ 0 w 902"/>
                  <a:gd name="T37" fmla="*/ 0 h 216"/>
                  <a:gd name="T38" fmla="*/ 0 w 902"/>
                  <a:gd name="T39" fmla="*/ 0 h 216"/>
                  <a:gd name="T40" fmla="*/ 0 w 902"/>
                  <a:gd name="T41" fmla="*/ 0 h 216"/>
                  <a:gd name="T42" fmla="*/ 0 w 902"/>
                  <a:gd name="T43" fmla="*/ 0 h 216"/>
                  <a:gd name="T44" fmla="*/ 0 w 902"/>
                  <a:gd name="T45" fmla="*/ 0 h 216"/>
                  <a:gd name="T46" fmla="*/ 0 w 902"/>
                  <a:gd name="T47" fmla="*/ 0 h 216"/>
                  <a:gd name="T48" fmla="*/ 0 w 902"/>
                  <a:gd name="T49" fmla="*/ 0 h 216"/>
                  <a:gd name="T50" fmla="*/ 0 w 902"/>
                  <a:gd name="T51" fmla="*/ 0 h 216"/>
                  <a:gd name="T52" fmla="*/ 0 w 902"/>
                  <a:gd name="T53" fmla="*/ 0 h 216"/>
                  <a:gd name="T54" fmla="*/ 0 w 902"/>
                  <a:gd name="T55" fmla="*/ 0 h 216"/>
                  <a:gd name="T56" fmla="*/ 0 w 902"/>
                  <a:gd name="T57" fmla="*/ 0 h 216"/>
                  <a:gd name="T58" fmla="*/ 0 w 902"/>
                  <a:gd name="T59" fmla="*/ 0 h 216"/>
                  <a:gd name="T60" fmla="*/ 0 w 902"/>
                  <a:gd name="T61" fmla="*/ 0 h 216"/>
                  <a:gd name="T62" fmla="*/ 0 w 902"/>
                  <a:gd name="T63" fmla="*/ 0 h 216"/>
                  <a:gd name="T64" fmla="*/ 0 w 902"/>
                  <a:gd name="T65" fmla="*/ 0 h 216"/>
                  <a:gd name="T66" fmla="*/ 0 w 902"/>
                  <a:gd name="T67" fmla="*/ 0 h 216"/>
                  <a:gd name="T68" fmla="*/ 0 w 902"/>
                  <a:gd name="T69" fmla="*/ 0 h 216"/>
                  <a:gd name="T70" fmla="*/ 0 w 902"/>
                  <a:gd name="T71" fmla="*/ 0 h 216"/>
                  <a:gd name="T72" fmla="*/ 0 w 902"/>
                  <a:gd name="T73" fmla="*/ 0 h 216"/>
                  <a:gd name="T74" fmla="*/ 0 w 902"/>
                  <a:gd name="T75" fmla="*/ 0 h 216"/>
                  <a:gd name="T76" fmla="*/ 0 w 902"/>
                  <a:gd name="T77" fmla="*/ 0 h 216"/>
                  <a:gd name="T78" fmla="*/ 0 w 902"/>
                  <a:gd name="T79" fmla="*/ 0 h 216"/>
                  <a:gd name="T80" fmla="*/ 0 w 902"/>
                  <a:gd name="T81" fmla="*/ 0 h 216"/>
                  <a:gd name="T82" fmla="*/ 0 w 902"/>
                  <a:gd name="T83" fmla="*/ 0 h 216"/>
                  <a:gd name="T84" fmla="*/ 0 w 902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2"/>
                  <a:gd name="T130" fmla="*/ 0 h 216"/>
                  <a:gd name="T131" fmla="*/ 902 w 902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2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1"/>
                    </a:lnTo>
                    <a:lnTo>
                      <a:pt x="44" y="134"/>
                    </a:lnTo>
                    <a:lnTo>
                      <a:pt x="88" y="158"/>
                    </a:lnTo>
                    <a:lnTo>
                      <a:pt x="146" y="177"/>
                    </a:lnTo>
                    <a:lnTo>
                      <a:pt x="209" y="193"/>
                    </a:lnTo>
                    <a:lnTo>
                      <a:pt x="277" y="205"/>
                    </a:lnTo>
                    <a:lnTo>
                      <a:pt x="339" y="212"/>
                    </a:lnTo>
                    <a:lnTo>
                      <a:pt x="409" y="215"/>
                    </a:lnTo>
                    <a:lnTo>
                      <a:pt x="468" y="216"/>
                    </a:lnTo>
                    <a:lnTo>
                      <a:pt x="529" y="215"/>
                    </a:lnTo>
                    <a:lnTo>
                      <a:pt x="583" y="210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9" y="187"/>
                    </a:lnTo>
                    <a:lnTo>
                      <a:pt x="773" y="173"/>
                    </a:lnTo>
                    <a:lnTo>
                      <a:pt x="817" y="157"/>
                    </a:lnTo>
                    <a:lnTo>
                      <a:pt x="849" y="139"/>
                    </a:lnTo>
                    <a:lnTo>
                      <a:pt x="885" y="107"/>
                    </a:lnTo>
                    <a:lnTo>
                      <a:pt x="902" y="78"/>
                    </a:lnTo>
                    <a:lnTo>
                      <a:pt x="902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5" y="63"/>
                    </a:lnTo>
                    <a:lnTo>
                      <a:pt x="805" y="83"/>
                    </a:lnTo>
                    <a:lnTo>
                      <a:pt x="756" y="100"/>
                    </a:lnTo>
                    <a:lnTo>
                      <a:pt x="720" y="109"/>
                    </a:lnTo>
                    <a:lnTo>
                      <a:pt x="671" y="119"/>
                    </a:lnTo>
                    <a:lnTo>
                      <a:pt x="620" y="127"/>
                    </a:lnTo>
                    <a:lnTo>
                      <a:pt x="551" y="135"/>
                    </a:lnTo>
                    <a:lnTo>
                      <a:pt x="506" y="138"/>
                    </a:lnTo>
                    <a:lnTo>
                      <a:pt x="450" y="137"/>
                    </a:lnTo>
                    <a:lnTo>
                      <a:pt x="390" y="136"/>
                    </a:lnTo>
                    <a:lnTo>
                      <a:pt x="331" y="133"/>
                    </a:lnTo>
                    <a:lnTo>
                      <a:pt x="271" y="126"/>
                    </a:lnTo>
                    <a:lnTo>
                      <a:pt x="209" y="114"/>
                    </a:lnTo>
                    <a:lnTo>
                      <a:pt x="162" y="105"/>
                    </a:lnTo>
                    <a:lnTo>
                      <a:pt x="120" y="91"/>
                    </a:lnTo>
                    <a:lnTo>
                      <a:pt x="83" y="74"/>
                    </a:lnTo>
                    <a:lnTo>
                      <a:pt x="51" y="60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23" name="Group 96"/>
            <p:cNvGrpSpPr>
              <a:grpSpLocks/>
            </p:cNvGrpSpPr>
            <p:nvPr/>
          </p:nvGrpSpPr>
          <p:grpSpPr bwMode="auto">
            <a:xfrm>
              <a:off x="440" y="3098"/>
              <a:ext cx="181" cy="73"/>
              <a:chOff x="440" y="3098"/>
              <a:chExt cx="181" cy="73"/>
            </a:xfrm>
          </p:grpSpPr>
          <p:sp>
            <p:nvSpPr>
              <p:cNvPr id="10381" name="Oval 94"/>
              <p:cNvSpPr>
                <a:spLocks noChangeArrowheads="1"/>
              </p:cNvSpPr>
              <p:nvPr/>
            </p:nvSpPr>
            <p:spPr bwMode="auto">
              <a:xfrm>
                <a:off x="441" y="3098"/>
                <a:ext cx="180" cy="59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82" name="Freeform 95"/>
              <p:cNvSpPr>
                <a:spLocks/>
              </p:cNvSpPr>
              <p:nvPr/>
            </p:nvSpPr>
            <p:spPr bwMode="auto">
              <a:xfrm>
                <a:off x="440" y="3128"/>
                <a:ext cx="180" cy="43"/>
              </a:xfrm>
              <a:custGeom>
                <a:avLst/>
                <a:gdLst>
                  <a:gd name="T0" fmla="*/ 0 w 902"/>
                  <a:gd name="T1" fmla="*/ 0 h 216"/>
                  <a:gd name="T2" fmla="*/ 0 w 902"/>
                  <a:gd name="T3" fmla="*/ 0 h 216"/>
                  <a:gd name="T4" fmla="*/ 0 w 902"/>
                  <a:gd name="T5" fmla="*/ 0 h 216"/>
                  <a:gd name="T6" fmla="*/ 0 w 902"/>
                  <a:gd name="T7" fmla="*/ 0 h 216"/>
                  <a:gd name="T8" fmla="*/ 0 w 902"/>
                  <a:gd name="T9" fmla="*/ 0 h 216"/>
                  <a:gd name="T10" fmla="*/ 0 w 902"/>
                  <a:gd name="T11" fmla="*/ 0 h 216"/>
                  <a:gd name="T12" fmla="*/ 0 w 902"/>
                  <a:gd name="T13" fmla="*/ 0 h 216"/>
                  <a:gd name="T14" fmla="*/ 0 w 902"/>
                  <a:gd name="T15" fmla="*/ 0 h 216"/>
                  <a:gd name="T16" fmla="*/ 0 w 902"/>
                  <a:gd name="T17" fmla="*/ 0 h 216"/>
                  <a:gd name="T18" fmla="*/ 0 w 902"/>
                  <a:gd name="T19" fmla="*/ 0 h 216"/>
                  <a:gd name="T20" fmla="*/ 0 w 902"/>
                  <a:gd name="T21" fmla="*/ 0 h 216"/>
                  <a:gd name="T22" fmla="*/ 0 w 902"/>
                  <a:gd name="T23" fmla="*/ 0 h 216"/>
                  <a:gd name="T24" fmla="*/ 0 w 902"/>
                  <a:gd name="T25" fmla="*/ 0 h 216"/>
                  <a:gd name="T26" fmla="*/ 0 w 902"/>
                  <a:gd name="T27" fmla="*/ 0 h 216"/>
                  <a:gd name="T28" fmla="*/ 0 w 902"/>
                  <a:gd name="T29" fmla="*/ 0 h 216"/>
                  <a:gd name="T30" fmla="*/ 0 w 902"/>
                  <a:gd name="T31" fmla="*/ 0 h 216"/>
                  <a:gd name="T32" fmla="*/ 0 w 902"/>
                  <a:gd name="T33" fmla="*/ 0 h 216"/>
                  <a:gd name="T34" fmla="*/ 0 w 902"/>
                  <a:gd name="T35" fmla="*/ 0 h 216"/>
                  <a:gd name="T36" fmla="*/ 0 w 902"/>
                  <a:gd name="T37" fmla="*/ 0 h 216"/>
                  <a:gd name="T38" fmla="*/ 0 w 902"/>
                  <a:gd name="T39" fmla="*/ 0 h 216"/>
                  <a:gd name="T40" fmla="*/ 0 w 902"/>
                  <a:gd name="T41" fmla="*/ 0 h 216"/>
                  <a:gd name="T42" fmla="*/ 0 w 902"/>
                  <a:gd name="T43" fmla="*/ 0 h 216"/>
                  <a:gd name="T44" fmla="*/ 0 w 902"/>
                  <a:gd name="T45" fmla="*/ 0 h 216"/>
                  <a:gd name="T46" fmla="*/ 0 w 902"/>
                  <a:gd name="T47" fmla="*/ 0 h 216"/>
                  <a:gd name="T48" fmla="*/ 0 w 902"/>
                  <a:gd name="T49" fmla="*/ 0 h 216"/>
                  <a:gd name="T50" fmla="*/ 0 w 902"/>
                  <a:gd name="T51" fmla="*/ 0 h 216"/>
                  <a:gd name="T52" fmla="*/ 0 w 902"/>
                  <a:gd name="T53" fmla="*/ 0 h 216"/>
                  <a:gd name="T54" fmla="*/ 0 w 902"/>
                  <a:gd name="T55" fmla="*/ 0 h 216"/>
                  <a:gd name="T56" fmla="*/ 0 w 902"/>
                  <a:gd name="T57" fmla="*/ 0 h 216"/>
                  <a:gd name="T58" fmla="*/ 0 w 902"/>
                  <a:gd name="T59" fmla="*/ 0 h 216"/>
                  <a:gd name="T60" fmla="*/ 0 w 902"/>
                  <a:gd name="T61" fmla="*/ 0 h 216"/>
                  <a:gd name="T62" fmla="*/ 0 w 902"/>
                  <a:gd name="T63" fmla="*/ 0 h 216"/>
                  <a:gd name="T64" fmla="*/ 0 w 902"/>
                  <a:gd name="T65" fmla="*/ 0 h 216"/>
                  <a:gd name="T66" fmla="*/ 0 w 902"/>
                  <a:gd name="T67" fmla="*/ 0 h 216"/>
                  <a:gd name="T68" fmla="*/ 0 w 902"/>
                  <a:gd name="T69" fmla="*/ 0 h 216"/>
                  <a:gd name="T70" fmla="*/ 0 w 902"/>
                  <a:gd name="T71" fmla="*/ 0 h 216"/>
                  <a:gd name="T72" fmla="*/ 0 w 902"/>
                  <a:gd name="T73" fmla="*/ 0 h 216"/>
                  <a:gd name="T74" fmla="*/ 0 w 902"/>
                  <a:gd name="T75" fmla="*/ 0 h 216"/>
                  <a:gd name="T76" fmla="*/ 0 w 902"/>
                  <a:gd name="T77" fmla="*/ 0 h 216"/>
                  <a:gd name="T78" fmla="*/ 0 w 902"/>
                  <a:gd name="T79" fmla="*/ 0 h 216"/>
                  <a:gd name="T80" fmla="*/ 0 w 902"/>
                  <a:gd name="T81" fmla="*/ 0 h 216"/>
                  <a:gd name="T82" fmla="*/ 0 w 902"/>
                  <a:gd name="T83" fmla="*/ 0 h 216"/>
                  <a:gd name="T84" fmla="*/ 0 w 902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2"/>
                  <a:gd name="T130" fmla="*/ 0 h 216"/>
                  <a:gd name="T131" fmla="*/ 902 w 902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2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3"/>
                    </a:lnTo>
                    <a:lnTo>
                      <a:pt x="88" y="158"/>
                    </a:lnTo>
                    <a:lnTo>
                      <a:pt x="146" y="176"/>
                    </a:lnTo>
                    <a:lnTo>
                      <a:pt x="209" y="193"/>
                    </a:lnTo>
                    <a:lnTo>
                      <a:pt x="277" y="205"/>
                    </a:lnTo>
                    <a:lnTo>
                      <a:pt x="339" y="212"/>
                    </a:lnTo>
                    <a:lnTo>
                      <a:pt x="409" y="215"/>
                    </a:lnTo>
                    <a:lnTo>
                      <a:pt x="468" y="216"/>
                    </a:lnTo>
                    <a:lnTo>
                      <a:pt x="529" y="215"/>
                    </a:lnTo>
                    <a:lnTo>
                      <a:pt x="583" y="209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3"/>
                    </a:lnTo>
                    <a:lnTo>
                      <a:pt x="817" y="157"/>
                    </a:lnTo>
                    <a:lnTo>
                      <a:pt x="849" y="139"/>
                    </a:lnTo>
                    <a:lnTo>
                      <a:pt x="885" y="107"/>
                    </a:lnTo>
                    <a:lnTo>
                      <a:pt x="902" y="77"/>
                    </a:lnTo>
                    <a:lnTo>
                      <a:pt x="902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4" y="63"/>
                    </a:lnTo>
                    <a:lnTo>
                      <a:pt x="805" y="83"/>
                    </a:lnTo>
                    <a:lnTo>
                      <a:pt x="756" y="99"/>
                    </a:lnTo>
                    <a:lnTo>
                      <a:pt x="720" y="109"/>
                    </a:lnTo>
                    <a:lnTo>
                      <a:pt x="671" y="119"/>
                    </a:lnTo>
                    <a:lnTo>
                      <a:pt x="620" y="127"/>
                    </a:lnTo>
                    <a:lnTo>
                      <a:pt x="551" y="135"/>
                    </a:lnTo>
                    <a:lnTo>
                      <a:pt x="505" y="138"/>
                    </a:lnTo>
                    <a:lnTo>
                      <a:pt x="450" y="137"/>
                    </a:lnTo>
                    <a:lnTo>
                      <a:pt x="390" y="136"/>
                    </a:lnTo>
                    <a:lnTo>
                      <a:pt x="330" y="132"/>
                    </a:lnTo>
                    <a:lnTo>
                      <a:pt x="271" y="126"/>
                    </a:lnTo>
                    <a:lnTo>
                      <a:pt x="209" y="114"/>
                    </a:lnTo>
                    <a:lnTo>
                      <a:pt x="162" y="105"/>
                    </a:lnTo>
                    <a:lnTo>
                      <a:pt x="120" y="91"/>
                    </a:lnTo>
                    <a:lnTo>
                      <a:pt x="83" y="74"/>
                    </a:lnTo>
                    <a:lnTo>
                      <a:pt x="51" y="60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24" name="Group 99"/>
            <p:cNvGrpSpPr>
              <a:grpSpLocks/>
            </p:cNvGrpSpPr>
            <p:nvPr/>
          </p:nvGrpSpPr>
          <p:grpSpPr bwMode="auto">
            <a:xfrm>
              <a:off x="463" y="3086"/>
              <a:ext cx="181" cy="74"/>
              <a:chOff x="463" y="3086"/>
              <a:chExt cx="181" cy="74"/>
            </a:xfrm>
          </p:grpSpPr>
          <p:sp>
            <p:nvSpPr>
              <p:cNvPr id="10379" name="Oval 97"/>
              <p:cNvSpPr>
                <a:spLocks noChangeArrowheads="1"/>
              </p:cNvSpPr>
              <p:nvPr/>
            </p:nvSpPr>
            <p:spPr bwMode="auto">
              <a:xfrm>
                <a:off x="464" y="3086"/>
                <a:ext cx="180" cy="59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80" name="Freeform 98"/>
              <p:cNvSpPr>
                <a:spLocks/>
              </p:cNvSpPr>
              <p:nvPr/>
            </p:nvSpPr>
            <p:spPr bwMode="auto">
              <a:xfrm>
                <a:off x="463" y="3116"/>
                <a:ext cx="180" cy="44"/>
              </a:xfrm>
              <a:custGeom>
                <a:avLst/>
                <a:gdLst>
                  <a:gd name="T0" fmla="*/ 0 w 901"/>
                  <a:gd name="T1" fmla="*/ 0 h 216"/>
                  <a:gd name="T2" fmla="*/ 0 w 901"/>
                  <a:gd name="T3" fmla="*/ 0 h 216"/>
                  <a:gd name="T4" fmla="*/ 0 w 901"/>
                  <a:gd name="T5" fmla="*/ 0 h 216"/>
                  <a:gd name="T6" fmla="*/ 0 w 901"/>
                  <a:gd name="T7" fmla="*/ 0 h 216"/>
                  <a:gd name="T8" fmla="*/ 0 w 901"/>
                  <a:gd name="T9" fmla="*/ 0 h 216"/>
                  <a:gd name="T10" fmla="*/ 0 w 901"/>
                  <a:gd name="T11" fmla="*/ 0 h 216"/>
                  <a:gd name="T12" fmla="*/ 0 w 901"/>
                  <a:gd name="T13" fmla="*/ 0 h 216"/>
                  <a:gd name="T14" fmla="*/ 0 w 901"/>
                  <a:gd name="T15" fmla="*/ 0 h 216"/>
                  <a:gd name="T16" fmla="*/ 0 w 901"/>
                  <a:gd name="T17" fmla="*/ 0 h 216"/>
                  <a:gd name="T18" fmla="*/ 0 w 901"/>
                  <a:gd name="T19" fmla="*/ 0 h 216"/>
                  <a:gd name="T20" fmla="*/ 0 w 901"/>
                  <a:gd name="T21" fmla="*/ 0 h 216"/>
                  <a:gd name="T22" fmla="*/ 0 w 901"/>
                  <a:gd name="T23" fmla="*/ 0 h 216"/>
                  <a:gd name="T24" fmla="*/ 0 w 901"/>
                  <a:gd name="T25" fmla="*/ 0 h 216"/>
                  <a:gd name="T26" fmla="*/ 0 w 901"/>
                  <a:gd name="T27" fmla="*/ 0 h 216"/>
                  <a:gd name="T28" fmla="*/ 0 w 901"/>
                  <a:gd name="T29" fmla="*/ 0 h 216"/>
                  <a:gd name="T30" fmla="*/ 0 w 901"/>
                  <a:gd name="T31" fmla="*/ 0 h 216"/>
                  <a:gd name="T32" fmla="*/ 0 w 901"/>
                  <a:gd name="T33" fmla="*/ 0 h 216"/>
                  <a:gd name="T34" fmla="*/ 0 w 901"/>
                  <a:gd name="T35" fmla="*/ 0 h 216"/>
                  <a:gd name="T36" fmla="*/ 0 w 901"/>
                  <a:gd name="T37" fmla="*/ 0 h 216"/>
                  <a:gd name="T38" fmla="*/ 0 w 901"/>
                  <a:gd name="T39" fmla="*/ 0 h 216"/>
                  <a:gd name="T40" fmla="*/ 0 w 901"/>
                  <a:gd name="T41" fmla="*/ 0 h 216"/>
                  <a:gd name="T42" fmla="*/ 0 w 901"/>
                  <a:gd name="T43" fmla="*/ 0 h 216"/>
                  <a:gd name="T44" fmla="*/ 0 w 901"/>
                  <a:gd name="T45" fmla="*/ 0 h 216"/>
                  <a:gd name="T46" fmla="*/ 0 w 901"/>
                  <a:gd name="T47" fmla="*/ 0 h 216"/>
                  <a:gd name="T48" fmla="*/ 0 w 901"/>
                  <a:gd name="T49" fmla="*/ 0 h 216"/>
                  <a:gd name="T50" fmla="*/ 0 w 901"/>
                  <a:gd name="T51" fmla="*/ 0 h 216"/>
                  <a:gd name="T52" fmla="*/ 0 w 901"/>
                  <a:gd name="T53" fmla="*/ 0 h 216"/>
                  <a:gd name="T54" fmla="*/ 0 w 901"/>
                  <a:gd name="T55" fmla="*/ 0 h 216"/>
                  <a:gd name="T56" fmla="*/ 0 w 901"/>
                  <a:gd name="T57" fmla="*/ 0 h 216"/>
                  <a:gd name="T58" fmla="*/ 0 w 901"/>
                  <a:gd name="T59" fmla="*/ 0 h 216"/>
                  <a:gd name="T60" fmla="*/ 0 w 901"/>
                  <a:gd name="T61" fmla="*/ 0 h 216"/>
                  <a:gd name="T62" fmla="*/ 0 w 901"/>
                  <a:gd name="T63" fmla="*/ 0 h 216"/>
                  <a:gd name="T64" fmla="*/ 0 w 901"/>
                  <a:gd name="T65" fmla="*/ 0 h 216"/>
                  <a:gd name="T66" fmla="*/ 0 w 901"/>
                  <a:gd name="T67" fmla="*/ 0 h 216"/>
                  <a:gd name="T68" fmla="*/ 0 w 901"/>
                  <a:gd name="T69" fmla="*/ 0 h 216"/>
                  <a:gd name="T70" fmla="*/ 0 w 901"/>
                  <a:gd name="T71" fmla="*/ 0 h 216"/>
                  <a:gd name="T72" fmla="*/ 0 w 901"/>
                  <a:gd name="T73" fmla="*/ 0 h 216"/>
                  <a:gd name="T74" fmla="*/ 0 w 901"/>
                  <a:gd name="T75" fmla="*/ 0 h 216"/>
                  <a:gd name="T76" fmla="*/ 0 w 901"/>
                  <a:gd name="T77" fmla="*/ 0 h 216"/>
                  <a:gd name="T78" fmla="*/ 0 w 901"/>
                  <a:gd name="T79" fmla="*/ 0 h 216"/>
                  <a:gd name="T80" fmla="*/ 0 w 901"/>
                  <a:gd name="T81" fmla="*/ 0 h 216"/>
                  <a:gd name="T82" fmla="*/ 0 w 901"/>
                  <a:gd name="T83" fmla="*/ 0 h 216"/>
                  <a:gd name="T84" fmla="*/ 0 w 901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6"/>
                  <a:gd name="T131" fmla="*/ 901 w 901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6">
                    <a:moveTo>
                      <a:pt x="0" y="0"/>
                    </a:moveTo>
                    <a:lnTo>
                      <a:pt x="0" y="76"/>
                    </a:lnTo>
                    <a:lnTo>
                      <a:pt x="17" y="110"/>
                    </a:lnTo>
                    <a:lnTo>
                      <a:pt x="44" y="133"/>
                    </a:lnTo>
                    <a:lnTo>
                      <a:pt x="88" y="157"/>
                    </a:lnTo>
                    <a:lnTo>
                      <a:pt x="145" y="176"/>
                    </a:lnTo>
                    <a:lnTo>
                      <a:pt x="209" y="192"/>
                    </a:lnTo>
                    <a:lnTo>
                      <a:pt x="276" y="205"/>
                    </a:lnTo>
                    <a:lnTo>
                      <a:pt x="339" y="211"/>
                    </a:lnTo>
                    <a:lnTo>
                      <a:pt x="408" y="214"/>
                    </a:lnTo>
                    <a:lnTo>
                      <a:pt x="468" y="216"/>
                    </a:lnTo>
                    <a:lnTo>
                      <a:pt x="528" y="214"/>
                    </a:lnTo>
                    <a:lnTo>
                      <a:pt x="582" y="209"/>
                    </a:lnTo>
                    <a:lnTo>
                      <a:pt x="634" y="202"/>
                    </a:lnTo>
                    <a:lnTo>
                      <a:pt x="685" y="196"/>
                    </a:lnTo>
                    <a:lnTo>
                      <a:pt x="728" y="186"/>
                    </a:lnTo>
                    <a:lnTo>
                      <a:pt x="772" y="173"/>
                    </a:lnTo>
                    <a:lnTo>
                      <a:pt x="816" y="156"/>
                    </a:lnTo>
                    <a:lnTo>
                      <a:pt x="848" y="139"/>
                    </a:lnTo>
                    <a:lnTo>
                      <a:pt x="885" y="107"/>
                    </a:lnTo>
                    <a:lnTo>
                      <a:pt x="901" y="77"/>
                    </a:lnTo>
                    <a:lnTo>
                      <a:pt x="901" y="0"/>
                    </a:lnTo>
                    <a:lnTo>
                      <a:pt x="893" y="17"/>
                    </a:lnTo>
                    <a:lnTo>
                      <a:pt x="873" y="41"/>
                    </a:lnTo>
                    <a:lnTo>
                      <a:pt x="844" y="63"/>
                    </a:lnTo>
                    <a:lnTo>
                      <a:pt x="804" y="82"/>
                    </a:lnTo>
                    <a:lnTo>
                      <a:pt x="756" y="99"/>
                    </a:lnTo>
                    <a:lnTo>
                      <a:pt x="720" y="109"/>
                    </a:lnTo>
                    <a:lnTo>
                      <a:pt x="670" y="119"/>
                    </a:lnTo>
                    <a:lnTo>
                      <a:pt x="619" y="126"/>
                    </a:lnTo>
                    <a:lnTo>
                      <a:pt x="550" y="134"/>
                    </a:lnTo>
                    <a:lnTo>
                      <a:pt x="505" y="137"/>
                    </a:lnTo>
                    <a:lnTo>
                      <a:pt x="450" y="136"/>
                    </a:lnTo>
                    <a:lnTo>
                      <a:pt x="389" y="135"/>
                    </a:lnTo>
                    <a:lnTo>
                      <a:pt x="330" y="132"/>
                    </a:lnTo>
                    <a:lnTo>
                      <a:pt x="271" y="125"/>
                    </a:lnTo>
                    <a:lnTo>
                      <a:pt x="209" y="113"/>
                    </a:lnTo>
                    <a:lnTo>
                      <a:pt x="162" y="104"/>
                    </a:lnTo>
                    <a:lnTo>
                      <a:pt x="120" y="90"/>
                    </a:lnTo>
                    <a:lnTo>
                      <a:pt x="82" y="74"/>
                    </a:lnTo>
                    <a:lnTo>
                      <a:pt x="50" y="59"/>
                    </a:lnTo>
                    <a:lnTo>
                      <a:pt x="17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25" name="Group 102"/>
            <p:cNvGrpSpPr>
              <a:grpSpLocks/>
            </p:cNvGrpSpPr>
            <p:nvPr/>
          </p:nvGrpSpPr>
          <p:grpSpPr bwMode="auto">
            <a:xfrm>
              <a:off x="450" y="3070"/>
              <a:ext cx="182" cy="74"/>
              <a:chOff x="450" y="3070"/>
              <a:chExt cx="182" cy="74"/>
            </a:xfrm>
          </p:grpSpPr>
          <p:sp>
            <p:nvSpPr>
              <p:cNvPr id="10377" name="Oval 100"/>
              <p:cNvSpPr>
                <a:spLocks noChangeArrowheads="1"/>
              </p:cNvSpPr>
              <p:nvPr/>
            </p:nvSpPr>
            <p:spPr bwMode="auto">
              <a:xfrm>
                <a:off x="451" y="3070"/>
                <a:ext cx="181" cy="59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78" name="Freeform 101"/>
              <p:cNvSpPr>
                <a:spLocks/>
              </p:cNvSpPr>
              <p:nvPr/>
            </p:nvSpPr>
            <p:spPr bwMode="auto">
              <a:xfrm>
                <a:off x="450" y="3100"/>
                <a:ext cx="181" cy="44"/>
              </a:xfrm>
              <a:custGeom>
                <a:avLst/>
                <a:gdLst>
                  <a:gd name="T0" fmla="*/ 0 w 902"/>
                  <a:gd name="T1" fmla="*/ 0 h 216"/>
                  <a:gd name="T2" fmla="*/ 0 w 902"/>
                  <a:gd name="T3" fmla="*/ 0 h 216"/>
                  <a:gd name="T4" fmla="*/ 0 w 902"/>
                  <a:gd name="T5" fmla="*/ 0 h 216"/>
                  <a:gd name="T6" fmla="*/ 0 w 902"/>
                  <a:gd name="T7" fmla="*/ 0 h 216"/>
                  <a:gd name="T8" fmla="*/ 0 w 902"/>
                  <a:gd name="T9" fmla="*/ 0 h 216"/>
                  <a:gd name="T10" fmla="*/ 0 w 902"/>
                  <a:gd name="T11" fmla="*/ 0 h 216"/>
                  <a:gd name="T12" fmla="*/ 0 w 902"/>
                  <a:gd name="T13" fmla="*/ 0 h 216"/>
                  <a:gd name="T14" fmla="*/ 0 w 902"/>
                  <a:gd name="T15" fmla="*/ 0 h 216"/>
                  <a:gd name="T16" fmla="*/ 0 w 902"/>
                  <a:gd name="T17" fmla="*/ 0 h 216"/>
                  <a:gd name="T18" fmla="*/ 0 w 902"/>
                  <a:gd name="T19" fmla="*/ 0 h 216"/>
                  <a:gd name="T20" fmla="*/ 0 w 902"/>
                  <a:gd name="T21" fmla="*/ 0 h 216"/>
                  <a:gd name="T22" fmla="*/ 0 w 902"/>
                  <a:gd name="T23" fmla="*/ 0 h 216"/>
                  <a:gd name="T24" fmla="*/ 0 w 902"/>
                  <a:gd name="T25" fmla="*/ 0 h 216"/>
                  <a:gd name="T26" fmla="*/ 0 w 902"/>
                  <a:gd name="T27" fmla="*/ 0 h 216"/>
                  <a:gd name="T28" fmla="*/ 0 w 902"/>
                  <a:gd name="T29" fmla="*/ 0 h 216"/>
                  <a:gd name="T30" fmla="*/ 0 w 902"/>
                  <a:gd name="T31" fmla="*/ 0 h 216"/>
                  <a:gd name="T32" fmla="*/ 0 w 902"/>
                  <a:gd name="T33" fmla="*/ 0 h 216"/>
                  <a:gd name="T34" fmla="*/ 0 w 902"/>
                  <a:gd name="T35" fmla="*/ 0 h 216"/>
                  <a:gd name="T36" fmla="*/ 0 w 902"/>
                  <a:gd name="T37" fmla="*/ 0 h 216"/>
                  <a:gd name="T38" fmla="*/ 0 w 902"/>
                  <a:gd name="T39" fmla="*/ 0 h 216"/>
                  <a:gd name="T40" fmla="*/ 0 w 902"/>
                  <a:gd name="T41" fmla="*/ 0 h 216"/>
                  <a:gd name="T42" fmla="*/ 0 w 902"/>
                  <a:gd name="T43" fmla="*/ 0 h 216"/>
                  <a:gd name="T44" fmla="*/ 0 w 902"/>
                  <a:gd name="T45" fmla="*/ 0 h 216"/>
                  <a:gd name="T46" fmla="*/ 0 w 902"/>
                  <a:gd name="T47" fmla="*/ 0 h 216"/>
                  <a:gd name="T48" fmla="*/ 0 w 902"/>
                  <a:gd name="T49" fmla="*/ 0 h 216"/>
                  <a:gd name="T50" fmla="*/ 0 w 902"/>
                  <a:gd name="T51" fmla="*/ 0 h 216"/>
                  <a:gd name="T52" fmla="*/ 0 w 902"/>
                  <a:gd name="T53" fmla="*/ 0 h 216"/>
                  <a:gd name="T54" fmla="*/ 0 w 902"/>
                  <a:gd name="T55" fmla="*/ 0 h 216"/>
                  <a:gd name="T56" fmla="*/ 0 w 902"/>
                  <a:gd name="T57" fmla="*/ 0 h 216"/>
                  <a:gd name="T58" fmla="*/ 0 w 902"/>
                  <a:gd name="T59" fmla="*/ 0 h 216"/>
                  <a:gd name="T60" fmla="*/ 0 w 902"/>
                  <a:gd name="T61" fmla="*/ 0 h 216"/>
                  <a:gd name="T62" fmla="*/ 0 w 902"/>
                  <a:gd name="T63" fmla="*/ 0 h 216"/>
                  <a:gd name="T64" fmla="*/ 0 w 902"/>
                  <a:gd name="T65" fmla="*/ 0 h 216"/>
                  <a:gd name="T66" fmla="*/ 0 w 902"/>
                  <a:gd name="T67" fmla="*/ 0 h 216"/>
                  <a:gd name="T68" fmla="*/ 0 w 902"/>
                  <a:gd name="T69" fmla="*/ 0 h 216"/>
                  <a:gd name="T70" fmla="*/ 0 w 902"/>
                  <a:gd name="T71" fmla="*/ 0 h 216"/>
                  <a:gd name="T72" fmla="*/ 0 w 902"/>
                  <a:gd name="T73" fmla="*/ 0 h 216"/>
                  <a:gd name="T74" fmla="*/ 0 w 902"/>
                  <a:gd name="T75" fmla="*/ 0 h 216"/>
                  <a:gd name="T76" fmla="*/ 0 w 902"/>
                  <a:gd name="T77" fmla="*/ 0 h 216"/>
                  <a:gd name="T78" fmla="*/ 0 w 902"/>
                  <a:gd name="T79" fmla="*/ 0 h 216"/>
                  <a:gd name="T80" fmla="*/ 0 w 902"/>
                  <a:gd name="T81" fmla="*/ 0 h 216"/>
                  <a:gd name="T82" fmla="*/ 0 w 902"/>
                  <a:gd name="T83" fmla="*/ 0 h 216"/>
                  <a:gd name="T84" fmla="*/ 0 w 902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2"/>
                  <a:gd name="T130" fmla="*/ 0 h 216"/>
                  <a:gd name="T131" fmla="*/ 902 w 902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2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1"/>
                    </a:lnTo>
                    <a:lnTo>
                      <a:pt x="44" y="134"/>
                    </a:lnTo>
                    <a:lnTo>
                      <a:pt x="88" y="158"/>
                    </a:lnTo>
                    <a:lnTo>
                      <a:pt x="145" y="177"/>
                    </a:lnTo>
                    <a:lnTo>
                      <a:pt x="209" y="193"/>
                    </a:lnTo>
                    <a:lnTo>
                      <a:pt x="276" y="205"/>
                    </a:lnTo>
                    <a:lnTo>
                      <a:pt x="339" y="212"/>
                    </a:lnTo>
                    <a:lnTo>
                      <a:pt x="408" y="215"/>
                    </a:lnTo>
                    <a:lnTo>
                      <a:pt x="468" y="216"/>
                    </a:lnTo>
                    <a:lnTo>
                      <a:pt x="528" y="215"/>
                    </a:lnTo>
                    <a:lnTo>
                      <a:pt x="582" y="210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9" y="187"/>
                    </a:lnTo>
                    <a:lnTo>
                      <a:pt x="773" y="173"/>
                    </a:lnTo>
                    <a:lnTo>
                      <a:pt x="817" y="157"/>
                    </a:lnTo>
                    <a:lnTo>
                      <a:pt x="849" y="139"/>
                    </a:lnTo>
                    <a:lnTo>
                      <a:pt x="885" y="107"/>
                    </a:lnTo>
                    <a:lnTo>
                      <a:pt x="902" y="78"/>
                    </a:lnTo>
                    <a:lnTo>
                      <a:pt x="902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4" y="63"/>
                    </a:lnTo>
                    <a:lnTo>
                      <a:pt x="805" y="83"/>
                    </a:lnTo>
                    <a:lnTo>
                      <a:pt x="756" y="100"/>
                    </a:lnTo>
                    <a:lnTo>
                      <a:pt x="720" y="109"/>
                    </a:lnTo>
                    <a:lnTo>
                      <a:pt x="670" y="119"/>
                    </a:lnTo>
                    <a:lnTo>
                      <a:pt x="620" y="127"/>
                    </a:lnTo>
                    <a:lnTo>
                      <a:pt x="550" y="135"/>
                    </a:lnTo>
                    <a:lnTo>
                      <a:pt x="505" y="138"/>
                    </a:lnTo>
                    <a:lnTo>
                      <a:pt x="450" y="137"/>
                    </a:lnTo>
                    <a:lnTo>
                      <a:pt x="390" y="136"/>
                    </a:lnTo>
                    <a:lnTo>
                      <a:pt x="330" y="133"/>
                    </a:lnTo>
                    <a:lnTo>
                      <a:pt x="271" y="126"/>
                    </a:lnTo>
                    <a:lnTo>
                      <a:pt x="209" y="114"/>
                    </a:lnTo>
                    <a:lnTo>
                      <a:pt x="162" y="105"/>
                    </a:lnTo>
                    <a:lnTo>
                      <a:pt x="120" y="91"/>
                    </a:lnTo>
                    <a:lnTo>
                      <a:pt x="83" y="74"/>
                    </a:lnTo>
                    <a:lnTo>
                      <a:pt x="51" y="60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26" name="Group 105"/>
            <p:cNvGrpSpPr>
              <a:grpSpLocks/>
            </p:cNvGrpSpPr>
            <p:nvPr/>
          </p:nvGrpSpPr>
          <p:grpSpPr bwMode="auto">
            <a:xfrm>
              <a:off x="449" y="3056"/>
              <a:ext cx="181" cy="74"/>
              <a:chOff x="449" y="3056"/>
              <a:chExt cx="181" cy="74"/>
            </a:xfrm>
          </p:grpSpPr>
          <p:sp>
            <p:nvSpPr>
              <p:cNvPr id="10375" name="Oval 103"/>
              <p:cNvSpPr>
                <a:spLocks noChangeArrowheads="1"/>
              </p:cNvSpPr>
              <p:nvPr/>
            </p:nvSpPr>
            <p:spPr bwMode="auto">
              <a:xfrm>
                <a:off x="449" y="3056"/>
                <a:ext cx="181" cy="60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76" name="Freeform 104"/>
              <p:cNvSpPr>
                <a:spLocks/>
              </p:cNvSpPr>
              <p:nvPr/>
            </p:nvSpPr>
            <p:spPr bwMode="auto">
              <a:xfrm>
                <a:off x="449" y="3087"/>
                <a:ext cx="180" cy="43"/>
              </a:xfrm>
              <a:custGeom>
                <a:avLst/>
                <a:gdLst>
                  <a:gd name="T0" fmla="*/ 0 w 902"/>
                  <a:gd name="T1" fmla="*/ 0 h 216"/>
                  <a:gd name="T2" fmla="*/ 0 w 902"/>
                  <a:gd name="T3" fmla="*/ 0 h 216"/>
                  <a:gd name="T4" fmla="*/ 0 w 902"/>
                  <a:gd name="T5" fmla="*/ 0 h 216"/>
                  <a:gd name="T6" fmla="*/ 0 w 902"/>
                  <a:gd name="T7" fmla="*/ 0 h 216"/>
                  <a:gd name="T8" fmla="*/ 0 w 902"/>
                  <a:gd name="T9" fmla="*/ 0 h 216"/>
                  <a:gd name="T10" fmla="*/ 0 w 902"/>
                  <a:gd name="T11" fmla="*/ 0 h 216"/>
                  <a:gd name="T12" fmla="*/ 0 w 902"/>
                  <a:gd name="T13" fmla="*/ 0 h 216"/>
                  <a:gd name="T14" fmla="*/ 0 w 902"/>
                  <a:gd name="T15" fmla="*/ 0 h 216"/>
                  <a:gd name="T16" fmla="*/ 0 w 902"/>
                  <a:gd name="T17" fmla="*/ 0 h 216"/>
                  <a:gd name="T18" fmla="*/ 0 w 902"/>
                  <a:gd name="T19" fmla="*/ 0 h 216"/>
                  <a:gd name="T20" fmla="*/ 0 w 902"/>
                  <a:gd name="T21" fmla="*/ 0 h 216"/>
                  <a:gd name="T22" fmla="*/ 0 w 902"/>
                  <a:gd name="T23" fmla="*/ 0 h 216"/>
                  <a:gd name="T24" fmla="*/ 0 w 902"/>
                  <a:gd name="T25" fmla="*/ 0 h 216"/>
                  <a:gd name="T26" fmla="*/ 0 w 902"/>
                  <a:gd name="T27" fmla="*/ 0 h 216"/>
                  <a:gd name="T28" fmla="*/ 0 w 902"/>
                  <a:gd name="T29" fmla="*/ 0 h 216"/>
                  <a:gd name="T30" fmla="*/ 0 w 902"/>
                  <a:gd name="T31" fmla="*/ 0 h 216"/>
                  <a:gd name="T32" fmla="*/ 0 w 902"/>
                  <a:gd name="T33" fmla="*/ 0 h 216"/>
                  <a:gd name="T34" fmla="*/ 0 w 902"/>
                  <a:gd name="T35" fmla="*/ 0 h 216"/>
                  <a:gd name="T36" fmla="*/ 0 w 902"/>
                  <a:gd name="T37" fmla="*/ 0 h 216"/>
                  <a:gd name="T38" fmla="*/ 0 w 902"/>
                  <a:gd name="T39" fmla="*/ 0 h 216"/>
                  <a:gd name="T40" fmla="*/ 0 w 902"/>
                  <a:gd name="T41" fmla="*/ 0 h 216"/>
                  <a:gd name="T42" fmla="*/ 0 w 902"/>
                  <a:gd name="T43" fmla="*/ 0 h 216"/>
                  <a:gd name="T44" fmla="*/ 0 w 902"/>
                  <a:gd name="T45" fmla="*/ 0 h 216"/>
                  <a:gd name="T46" fmla="*/ 0 w 902"/>
                  <a:gd name="T47" fmla="*/ 0 h 216"/>
                  <a:gd name="T48" fmla="*/ 0 w 902"/>
                  <a:gd name="T49" fmla="*/ 0 h 216"/>
                  <a:gd name="T50" fmla="*/ 0 w 902"/>
                  <a:gd name="T51" fmla="*/ 0 h 216"/>
                  <a:gd name="T52" fmla="*/ 0 w 902"/>
                  <a:gd name="T53" fmla="*/ 0 h 216"/>
                  <a:gd name="T54" fmla="*/ 0 w 902"/>
                  <a:gd name="T55" fmla="*/ 0 h 216"/>
                  <a:gd name="T56" fmla="*/ 0 w 902"/>
                  <a:gd name="T57" fmla="*/ 0 h 216"/>
                  <a:gd name="T58" fmla="*/ 0 w 902"/>
                  <a:gd name="T59" fmla="*/ 0 h 216"/>
                  <a:gd name="T60" fmla="*/ 0 w 902"/>
                  <a:gd name="T61" fmla="*/ 0 h 216"/>
                  <a:gd name="T62" fmla="*/ 0 w 902"/>
                  <a:gd name="T63" fmla="*/ 0 h 216"/>
                  <a:gd name="T64" fmla="*/ 0 w 902"/>
                  <a:gd name="T65" fmla="*/ 0 h 216"/>
                  <a:gd name="T66" fmla="*/ 0 w 902"/>
                  <a:gd name="T67" fmla="*/ 0 h 216"/>
                  <a:gd name="T68" fmla="*/ 0 w 902"/>
                  <a:gd name="T69" fmla="*/ 0 h 216"/>
                  <a:gd name="T70" fmla="*/ 0 w 902"/>
                  <a:gd name="T71" fmla="*/ 0 h 216"/>
                  <a:gd name="T72" fmla="*/ 0 w 902"/>
                  <a:gd name="T73" fmla="*/ 0 h 216"/>
                  <a:gd name="T74" fmla="*/ 0 w 902"/>
                  <a:gd name="T75" fmla="*/ 0 h 216"/>
                  <a:gd name="T76" fmla="*/ 0 w 902"/>
                  <a:gd name="T77" fmla="*/ 0 h 216"/>
                  <a:gd name="T78" fmla="*/ 0 w 902"/>
                  <a:gd name="T79" fmla="*/ 0 h 216"/>
                  <a:gd name="T80" fmla="*/ 0 w 902"/>
                  <a:gd name="T81" fmla="*/ 0 h 216"/>
                  <a:gd name="T82" fmla="*/ 0 w 902"/>
                  <a:gd name="T83" fmla="*/ 0 h 216"/>
                  <a:gd name="T84" fmla="*/ 0 w 902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2"/>
                  <a:gd name="T130" fmla="*/ 0 h 216"/>
                  <a:gd name="T131" fmla="*/ 902 w 902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2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3"/>
                    </a:lnTo>
                    <a:lnTo>
                      <a:pt x="88" y="158"/>
                    </a:lnTo>
                    <a:lnTo>
                      <a:pt x="146" y="176"/>
                    </a:lnTo>
                    <a:lnTo>
                      <a:pt x="209" y="193"/>
                    </a:lnTo>
                    <a:lnTo>
                      <a:pt x="277" y="205"/>
                    </a:lnTo>
                    <a:lnTo>
                      <a:pt x="339" y="212"/>
                    </a:lnTo>
                    <a:lnTo>
                      <a:pt x="409" y="215"/>
                    </a:lnTo>
                    <a:lnTo>
                      <a:pt x="468" y="216"/>
                    </a:lnTo>
                    <a:lnTo>
                      <a:pt x="529" y="215"/>
                    </a:lnTo>
                    <a:lnTo>
                      <a:pt x="583" y="209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3"/>
                    </a:lnTo>
                    <a:lnTo>
                      <a:pt x="817" y="156"/>
                    </a:lnTo>
                    <a:lnTo>
                      <a:pt x="849" y="139"/>
                    </a:lnTo>
                    <a:lnTo>
                      <a:pt x="885" y="107"/>
                    </a:lnTo>
                    <a:lnTo>
                      <a:pt x="902" y="77"/>
                    </a:lnTo>
                    <a:lnTo>
                      <a:pt x="902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5" y="63"/>
                    </a:lnTo>
                    <a:lnTo>
                      <a:pt x="805" y="83"/>
                    </a:lnTo>
                    <a:lnTo>
                      <a:pt x="756" y="99"/>
                    </a:lnTo>
                    <a:lnTo>
                      <a:pt x="720" y="109"/>
                    </a:lnTo>
                    <a:lnTo>
                      <a:pt x="671" y="119"/>
                    </a:lnTo>
                    <a:lnTo>
                      <a:pt x="620" y="127"/>
                    </a:lnTo>
                    <a:lnTo>
                      <a:pt x="551" y="134"/>
                    </a:lnTo>
                    <a:lnTo>
                      <a:pt x="506" y="138"/>
                    </a:lnTo>
                    <a:lnTo>
                      <a:pt x="450" y="137"/>
                    </a:lnTo>
                    <a:lnTo>
                      <a:pt x="390" y="136"/>
                    </a:lnTo>
                    <a:lnTo>
                      <a:pt x="331" y="132"/>
                    </a:lnTo>
                    <a:lnTo>
                      <a:pt x="271" y="126"/>
                    </a:lnTo>
                    <a:lnTo>
                      <a:pt x="209" y="114"/>
                    </a:lnTo>
                    <a:lnTo>
                      <a:pt x="162" y="105"/>
                    </a:lnTo>
                    <a:lnTo>
                      <a:pt x="120" y="90"/>
                    </a:lnTo>
                    <a:lnTo>
                      <a:pt x="83" y="74"/>
                    </a:lnTo>
                    <a:lnTo>
                      <a:pt x="51" y="60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27" name="Group 108"/>
            <p:cNvGrpSpPr>
              <a:grpSpLocks/>
            </p:cNvGrpSpPr>
            <p:nvPr/>
          </p:nvGrpSpPr>
          <p:grpSpPr bwMode="auto">
            <a:xfrm>
              <a:off x="438" y="3040"/>
              <a:ext cx="182" cy="74"/>
              <a:chOff x="438" y="3040"/>
              <a:chExt cx="182" cy="74"/>
            </a:xfrm>
          </p:grpSpPr>
          <p:sp>
            <p:nvSpPr>
              <p:cNvPr id="10373" name="Oval 106"/>
              <p:cNvSpPr>
                <a:spLocks noChangeArrowheads="1"/>
              </p:cNvSpPr>
              <p:nvPr/>
            </p:nvSpPr>
            <p:spPr bwMode="auto">
              <a:xfrm>
                <a:off x="439" y="3040"/>
                <a:ext cx="181" cy="60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74" name="Freeform 107"/>
              <p:cNvSpPr>
                <a:spLocks/>
              </p:cNvSpPr>
              <p:nvPr/>
            </p:nvSpPr>
            <p:spPr bwMode="auto">
              <a:xfrm>
                <a:off x="438" y="3071"/>
                <a:ext cx="180" cy="43"/>
              </a:xfrm>
              <a:custGeom>
                <a:avLst/>
                <a:gdLst>
                  <a:gd name="T0" fmla="*/ 0 w 902"/>
                  <a:gd name="T1" fmla="*/ 0 h 216"/>
                  <a:gd name="T2" fmla="*/ 0 w 902"/>
                  <a:gd name="T3" fmla="*/ 0 h 216"/>
                  <a:gd name="T4" fmla="*/ 0 w 902"/>
                  <a:gd name="T5" fmla="*/ 0 h 216"/>
                  <a:gd name="T6" fmla="*/ 0 w 902"/>
                  <a:gd name="T7" fmla="*/ 0 h 216"/>
                  <a:gd name="T8" fmla="*/ 0 w 902"/>
                  <a:gd name="T9" fmla="*/ 0 h 216"/>
                  <a:gd name="T10" fmla="*/ 0 w 902"/>
                  <a:gd name="T11" fmla="*/ 0 h 216"/>
                  <a:gd name="T12" fmla="*/ 0 w 902"/>
                  <a:gd name="T13" fmla="*/ 0 h 216"/>
                  <a:gd name="T14" fmla="*/ 0 w 902"/>
                  <a:gd name="T15" fmla="*/ 0 h 216"/>
                  <a:gd name="T16" fmla="*/ 0 w 902"/>
                  <a:gd name="T17" fmla="*/ 0 h 216"/>
                  <a:gd name="T18" fmla="*/ 0 w 902"/>
                  <a:gd name="T19" fmla="*/ 0 h 216"/>
                  <a:gd name="T20" fmla="*/ 0 w 902"/>
                  <a:gd name="T21" fmla="*/ 0 h 216"/>
                  <a:gd name="T22" fmla="*/ 0 w 902"/>
                  <a:gd name="T23" fmla="*/ 0 h 216"/>
                  <a:gd name="T24" fmla="*/ 0 w 902"/>
                  <a:gd name="T25" fmla="*/ 0 h 216"/>
                  <a:gd name="T26" fmla="*/ 0 w 902"/>
                  <a:gd name="T27" fmla="*/ 0 h 216"/>
                  <a:gd name="T28" fmla="*/ 0 w 902"/>
                  <a:gd name="T29" fmla="*/ 0 h 216"/>
                  <a:gd name="T30" fmla="*/ 0 w 902"/>
                  <a:gd name="T31" fmla="*/ 0 h 216"/>
                  <a:gd name="T32" fmla="*/ 0 w 902"/>
                  <a:gd name="T33" fmla="*/ 0 h 216"/>
                  <a:gd name="T34" fmla="*/ 0 w 902"/>
                  <a:gd name="T35" fmla="*/ 0 h 216"/>
                  <a:gd name="T36" fmla="*/ 0 w 902"/>
                  <a:gd name="T37" fmla="*/ 0 h 216"/>
                  <a:gd name="T38" fmla="*/ 0 w 902"/>
                  <a:gd name="T39" fmla="*/ 0 h 216"/>
                  <a:gd name="T40" fmla="*/ 0 w 902"/>
                  <a:gd name="T41" fmla="*/ 0 h 216"/>
                  <a:gd name="T42" fmla="*/ 0 w 902"/>
                  <a:gd name="T43" fmla="*/ 0 h 216"/>
                  <a:gd name="T44" fmla="*/ 0 w 902"/>
                  <a:gd name="T45" fmla="*/ 0 h 216"/>
                  <a:gd name="T46" fmla="*/ 0 w 902"/>
                  <a:gd name="T47" fmla="*/ 0 h 216"/>
                  <a:gd name="T48" fmla="*/ 0 w 902"/>
                  <a:gd name="T49" fmla="*/ 0 h 216"/>
                  <a:gd name="T50" fmla="*/ 0 w 902"/>
                  <a:gd name="T51" fmla="*/ 0 h 216"/>
                  <a:gd name="T52" fmla="*/ 0 w 902"/>
                  <a:gd name="T53" fmla="*/ 0 h 216"/>
                  <a:gd name="T54" fmla="*/ 0 w 902"/>
                  <a:gd name="T55" fmla="*/ 0 h 216"/>
                  <a:gd name="T56" fmla="*/ 0 w 902"/>
                  <a:gd name="T57" fmla="*/ 0 h 216"/>
                  <a:gd name="T58" fmla="*/ 0 w 902"/>
                  <a:gd name="T59" fmla="*/ 0 h 216"/>
                  <a:gd name="T60" fmla="*/ 0 w 902"/>
                  <a:gd name="T61" fmla="*/ 0 h 216"/>
                  <a:gd name="T62" fmla="*/ 0 w 902"/>
                  <a:gd name="T63" fmla="*/ 0 h 216"/>
                  <a:gd name="T64" fmla="*/ 0 w 902"/>
                  <a:gd name="T65" fmla="*/ 0 h 216"/>
                  <a:gd name="T66" fmla="*/ 0 w 902"/>
                  <a:gd name="T67" fmla="*/ 0 h 216"/>
                  <a:gd name="T68" fmla="*/ 0 w 902"/>
                  <a:gd name="T69" fmla="*/ 0 h 216"/>
                  <a:gd name="T70" fmla="*/ 0 w 902"/>
                  <a:gd name="T71" fmla="*/ 0 h 216"/>
                  <a:gd name="T72" fmla="*/ 0 w 902"/>
                  <a:gd name="T73" fmla="*/ 0 h 216"/>
                  <a:gd name="T74" fmla="*/ 0 w 902"/>
                  <a:gd name="T75" fmla="*/ 0 h 216"/>
                  <a:gd name="T76" fmla="*/ 0 w 902"/>
                  <a:gd name="T77" fmla="*/ 0 h 216"/>
                  <a:gd name="T78" fmla="*/ 0 w 902"/>
                  <a:gd name="T79" fmla="*/ 0 h 216"/>
                  <a:gd name="T80" fmla="*/ 0 w 902"/>
                  <a:gd name="T81" fmla="*/ 0 h 216"/>
                  <a:gd name="T82" fmla="*/ 0 w 902"/>
                  <a:gd name="T83" fmla="*/ 0 h 216"/>
                  <a:gd name="T84" fmla="*/ 0 w 902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2"/>
                  <a:gd name="T130" fmla="*/ 0 h 216"/>
                  <a:gd name="T131" fmla="*/ 902 w 902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2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5" y="133"/>
                    </a:lnTo>
                    <a:lnTo>
                      <a:pt x="89" y="157"/>
                    </a:lnTo>
                    <a:lnTo>
                      <a:pt x="146" y="176"/>
                    </a:lnTo>
                    <a:lnTo>
                      <a:pt x="210" y="193"/>
                    </a:lnTo>
                    <a:lnTo>
                      <a:pt x="277" y="205"/>
                    </a:lnTo>
                    <a:lnTo>
                      <a:pt x="339" y="211"/>
                    </a:lnTo>
                    <a:lnTo>
                      <a:pt x="409" y="215"/>
                    </a:lnTo>
                    <a:lnTo>
                      <a:pt x="468" y="216"/>
                    </a:lnTo>
                    <a:lnTo>
                      <a:pt x="529" y="215"/>
                    </a:lnTo>
                    <a:lnTo>
                      <a:pt x="583" y="209"/>
                    </a:lnTo>
                    <a:lnTo>
                      <a:pt x="634" y="202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3"/>
                    </a:lnTo>
                    <a:lnTo>
                      <a:pt x="817" y="156"/>
                    </a:lnTo>
                    <a:lnTo>
                      <a:pt x="849" y="139"/>
                    </a:lnTo>
                    <a:lnTo>
                      <a:pt x="885" y="107"/>
                    </a:lnTo>
                    <a:lnTo>
                      <a:pt x="902" y="77"/>
                    </a:lnTo>
                    <a:lnTo>
                      <a:pt x="902" y="0"/>
                    </a:lnTo>
                    <a:lnTo>
                      <a:pt x="894" y="17"/>
                    </a:lnTo>
                    <a:lnTo>
                      <a:pt x="873" y="41"/>
                    </a:lnTo>
                    <a:lnTo>
                      <a:pt x="845" y="63"/>
                    </a:lnTo>
                    <a:lnTo>
                      <a:pt x="805" y="82"/>
                    </a:lnTo>
                    <a:lnTo>
                      <a:pt x="757" y="99"/>
                    </a:lnTo>
                    <a:lnTo>
                      <a:pt x="720" y="109"/>
                    </a:lnTo>
                    <a:lnTo>
                      <a:pt x="671" y="119"/>
                    </a:lnTo>
                    <a:lnTo>
                      <a:pt x="620" y="126"/>
                    </a:lnTo>
                    <a:lnTo>
                      <a:pt x="551" y="134"/>
                    </a:lnTo>
                    <a:lnTo>
                      <a:pt x="506" y="137"/>
                    </a:lnTo>
                    <a:lnTo>
                      <a:pt x="451" y="136"/>
                    </a:lnTo>
                    <a:lnTo>
                      <a:pt x="390" y="135"/>
                    </a:lnTo>
                    <a:lnTo>
                      <a:pt x="331" y="132"/>
                    </a:lnTo>
                    <a:lnTo>
                      <a:pt x="271" y="125"/>
                    </a:lnTo>
                    <a:lnTo>
                      <a:pt x="210" y="113"/>
                    </a:lnTo>
                    <a:lnTo>
                      <a:pt x="162" y="104"/>
                    </a:lnTo>
                    <a:lnTo>
                      <a:pt x="120" y="90"/>
                    </a:lnTo>
                    <a:lnTo>
                      <a:pt x="83" y="74"/>
                    </a:lnTo>
                    <a:lnTo>
                      <a:pt x="51" y="59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28" name="Group 111"/>
            <p:cNvGrpSpPr>
              <a:grpSpLocks/>
            </p:cNvGrpSpPr>
            <p:nvPr/>
          </p:nvGrpSpPr>
          <p:grpSpPr bwMode="auto">
            <a:xfrm>
              <a:off x="461" y="3028"/>
              <a:ext cx="181" cy="74"/>
              <a:chOff x="461" y="3028"/>
              <a:chExt cx="181" cy="74"/>
            </a:xfrm>
          </p:grpSpPr>
          <p:sp>
            <p:nvSpPr>
              <p:cNvPr id="10371" name="Oval 109"/>
              <p:cNvSpPr>
                <a:spLocks noChangeArrowheads="1"/>
              </p:cNvSpPr>
              <p:nvPr/>
            </p:nvSpPr>
            <p:spPr bwMode="auto">
              <a:xfrm>
                <a:off x="462" y="3028"/>
                <a:ext cx="180" cy="60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72" name="Freeform 110"/>
              <p:cNvSpPr>
                <a:spLocks/>
              </p:cNvSpPr>
              <p:nvPr/>
            </p:nvSpPr>
            <p:spPr bwMode="auto">
              <a:xfrm>
                <a:off x="461" y="3059"/>
                <a:ext cx="180" cy="43"/>
              </a:xfrm>
              <a:custGeom>
                <a:avLst/>
                <a:gdLst>
                  <a:gd name="T0" fmla="*/ 0 w 901"/>
                  <a:gd name="T1" fmla="*/ 0 h 216"/>
                  <a:gd name="T2" fmla="*/ 0 w 901"/>
                  <a:gd name="T3" fmla="*/ 0 h 216"/>
                  <a:gd name="T4" fmla="*/ 0 w 901"/>
                  <a:gd name="T5" fmla="*/ 0 h 216"/>
                  <a:gd name="T6" fmla="*/ 0 w 901"/>
                  <a:gd name="T7" fmla="*/ 0 h 216"/>
                  <a:gd name="T8" fmla="*/ 0 w 901"/>
                  <a:gd name="T9" fmla="*/ 0 h 216"/>
                  <a:gd name="T10" fmla="*/ 0 w 901"/>
                  <a:gd name="T11" fmla="*/ 0 h 216"/>
                  <a:gd name="T12" fmla="*/ 0 w 901"/>
                  <a:gd name="T13" fmla="*/ 0 h 216"/>
                  <a:gd name="T14" fmla="*/ 0 w 901"/>
                  <a:gd name="T15" fmla="*/ 0 h 216"/>
                  <a:gd name="T16" fmla="*/ 0 w 901"/>
                  <a:gd name="T17" fmla="*/ 0 h 216"/>
                  <a:gd name="T18" fmla="*/ 0 w 901"/>
                  <a:gd name="T19" fmla="*/ 0 h 216"/>
                  <a:gd name="T20" fmla="*/ 0 w 901"/>
                  <a:gd name="T21" fmla="*/ 0 h 216"/>
                  <a:gd name="T22" fmla="*/ 0 w 901"/>
                  <a:gd name="T23" fmla="*/ 0 h 216"/>
                  <a:gd name="T24" fmla="*/ 0 w 901"/>
                  <a:gd name="T25" fmla="*/ 0 h 216"/>
                  <a:gd name="T26" fmla="*/ 0 w 901"/>
                  <a:gd name="T27" fmla="*/ 0 h 216"/>
                  <a:gd name="T28" fmla="*/ 0 w 901"/>
                  <a:gd name="T29" fmla="*/ 0 h 216"/>
                  <a:gd name="T30" fmla="*/ 0 w 901"/>
                  <a:gd name="T31" fmla="*/ 0 h 216"/>
                  <a:gd name="T32" fmla="*/ 0 w 901"/>
                  <a:gd name="T33" fmla="*/ 0 h 216"/>
                  <a:gd name="T34" fmla="*/ 0 w 901"/>
                  <a:gd name="T35" fmla="*/ 0 h 216"/>
                  <a:gd name="T36" fmla="*/ 0 w 901"/>
                  <a:gd name="T37" fmla="*/ 0 h 216"/>
                  <a:gd name="T38" fmla="*/ 0 w 901"/>
                  <a:gd name="T39" fmla="*/ 0 h 216"/>
                  <a:gd name="T40" fmla="*/ 0 w 901"/>
                  <a:gd name="T41" fmla="*/ 0 h 216"/>
                  <a:gd name="T42" fmla="*/ 0 w 901"/>
                  <a:gd name="T43" fmla="*/ 0 h 216"/>
                  <a:gd name="T44" fmla="*/ 0 w 901"/>
                  <a:gd name="T45" fmla="*/ 0 h 216"/>
                  <a:gd name="T46" fmla="*/ 0 w 901"/>
                  <a:gd name="T47" fmla="*/ 0 h 216"/>
                  <a:gd name="T48" fmla="*/ 0 w 901"/>
                  <a:gd name="T49" fmla="*/ 0 h 216"/>
                  <a:gd name="T50" fmla="*/ 0 w 901"/>
                  <a:gd name="T51" fmla="*/ 0 h 216"/>
                  <a:gd name="T52" fmla="*/ 0 w 901"/>
                  <a:gd name="T53" fmla="*/ 0 h 216"/>
                  <a:gd name="T54" fmla="*/ 0 w 901"/>
                  <a:gd name="T55" fmla="*/ 0 h 216"/>
                  <a:gd name="T56" fmla="*/ 0 w 901"/>
                  <a:gd name="T57" fmla="*/ 0 h 216"/>
                  <a:gd name="T58" fmla="*/ 0 w 901"/>
                  <a:gd name="T59" fmla="*/ 0 h 216"/>
                  <a:gd name="T60" fmla="*/ 0 w 901"/>
                  <a:gd name="T61" fmla="*/ 0 h 216"/>
                  <a:gd name="T62" fmla="*/ 0 w 901"/>
                  <a:gd name="T63" fmla="*/ 0 h 216"/>
                  <a:gd name="T64" fmla="*/ 0 w 901"/>
                  <a:gd name="T65" fmla="*/ 0 h 216"/>
                  <a:gd name="T66" fmla="*/ 0 w 901"/>
                  <a:gd name="T67" fmla="*/ 0 h 216"/>
                  <a:gd name="T68" fmla="*/ 0 w 901"/>
                  <a:gd name="T69" fmla="*/ 0 h 216"/>
                  <a:gd name="T70" fmla="*/ 0 w 901"/>
                  <a:gd name="T71" fmla="*/ 0 h 216"/>
                  <a:gd name="T72" fmla="*/ 0 w 901"/>
                  <a:gd name="T73" fmla="*/ 0 h 216"/>
                  <a:gd name="T74" fmla="*/ 0 w 901"/>
                  <a:gd name="T75" fmla="*/ 0 h 216"/>
                  <a:gd name="T76" fmla="*/ 0 w 901"/>
                  <a:gd name="T77" fmla="*/ 0 h 216"/>
                  <a:gd name="T78" fmla="*/ 0 w 901"/>
                  <a:gd name="T79" fmla="*/ 0 h 216"/>
                  <a:gd name="T80" fmla="*/ 0 w 901"/>
                  <a:gd name="T81" fmla="*/ 0 h 216"/>
                  <a:gd name="T82" fmla="*/ 0 w 901"/>
                  <a:gd name="T83" fmla="*/ 0 h 216"/>
                  <a:gd name="T84" fmla="*/ 0 w 901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6"/>
                  <a:gd name="T131" fmla="*/ 901 w 901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4"/>
                    </a:lnTo>
                    <a:lnTo>
                      <a:pt x="88" y="158"/>
                    </a:lnTo>
                    <a:lnTo>
                      <a:pt x="145" y="177"/>
                    </a:lnTo>
                    <a:lnTo>
                      <a:pt x="209" y="193"/>
                    </a:lnTo>
                    <a:lnTo>
                      <a:pt x="276" y="205"/>
                    </a:lnTo>
                    <a:lnTo>
                      <a:pt x="339" y="212"/>
                    </a:lnTo>
                    <a:lnTo>
                      <a:pt x="408" y="215"/>
                    </a:lnTo>
                    <a:lnTo>
                      <a:pt x="468" y="216"/>
                    </a:lnTo>
                    <a:lnTo>
                      <a:pt x="528" y="215"/>
                    </a:lnTo>
                    <a:lnTo>
                      <a:pt x="582" y="210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3"/>
                    </a:lnTo>
                    <a:lnTo>
                      <a:pt x="817" y="157"/>
                    </a:lnTo>
                    <a:lnTo>
                      <a:pt x="849" y="139"/>
                    </a:lnTo>
                    <a:lnTo>
                      <a:pt x="885" y="107"/>
                    </a:lnTo>
                    <a:lnTo>
                      <a:pt x="901" y="77"/>
                    </a:lnTo>
                    <a:lnTo>
                      <a:pt x="901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4" y="63"/>
                    </a:lnTo>
                    <a:lnTo>
                      <a:pt x="805" y="83"/>
                    </a:lnTo>
                    <a:lnTo>
                      <a:pt x="756" y="99"/>
                    </a:lnTo>
                    <a:lnTo>
                      <a:pt x="720" y="109"/>
                    </a:lnTo>
                    <a:lnTo>
                      <a:pt x="670" y="119"/>
                    </a:lnTo>
                    <a:lnTo>
                      <a:pt x="620" y="127"/>
                    </a:lnTo>
                    <a:lnTo>
                      <a:pt x="550" y="135"/>
                    </a:lnTo>
                    <a:lnTo>
                      <a:pt x="505" y="138"/>
                    </a:lnTo>
                    <a:lnTo>
                      <a:pt x="450" y="137"/>
                    </a:lnTo>
                    <a:lnTo>
                      <a:pt x="390" y="136"/>
                    </a:lnTo>
                    <a:lnTo>
                      <a:pt x="330" y="132"/>
                    </a:lnTo>
                    <a:lnTo>
                      <a:pt x="271" y="126"/>
                    </a:lnTo>
                    <a:lnTo>
                      <a:pt x="209" y="114"/>
                    </a:lnTo>
                    <a:lnTo>
                      <a:pt x="162" y="105"/>
                    </a:lnTo>
                    <a:lnTo>
                      <a:pt x="120" y="91"/>
                    </a:lnTo>
                    <a:lnTo>
                      <a:pt x="82" y="74"/>
                    </a:lnTo>
                    <a:lnTo>
                      <a:pt x="51" y="60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29" name="Group 114"/>
            <p:cNvGrpSpPr>
              <a:grpSpLocks/>
            </p:cNvGrpSpPr>
            <p:nvPr/>
          </p:nvGrpSpPr>
          <p:grpSpPr bwMode="auto">
            <a:xfrm>
              <a:off x="452" y="3010"/>
              <a:ext cx="182" cy="74"/>
              <a:chOff x="452" y="3010"/>
              <a:chExt cx="182" cy="74"/>
            </a:xfrm>
          </p:grpSpPr>
          <p:sp>
            <p:nvSpPr>
              <p:cNvPr id="10369" name="Oval 112"/>
              <p:cNvSpPr>
                <a:spLocks noChangeArrowheads="1"/>
              </p:cNvSpPr>
              <p:nvPr/>
            </p:nvSpPr>
            <p:spPr bwMode="auto">
              <a:xfrm>
                <a:off x="453" y="3010"/>
                <a:ext cx="181" cy="60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70" name="Freeform 113"/>
              <p:cNvSpPr>
                <a:spLocks/>
              </p:cNvSpPr>
              <p:nvPr/>
            </p:nvSpPr>
            <p:spPr bwMode="auto">
              <a:xfrm>
                <a:off x="452" y="3041"/>
                <a:ext cx="180" cy="43"/>
              </a:xfrm>
              <a:custGeom>
                <a:avLst/>
                <a:gdLst>
                  <a:gd name="T0" fmla="*/ 0 w 901"/>
                  <a:gd name="T1" fmla="*/ 0 h 216"/>
                  <a:gd name="T2" fmla="*/ 0 w 901"/>
                  <a:gd name="T3" fmla="*/ 0 h 216"/>
                  <a:gd name="T4" fmla="*/ 0 w 901"/>
                  <a:gd name="T5" fmla="*/ 0 h 216"/>
                  <a:gd name="T6" fmla="*/ 0 w 901"/>
                  <a:gd name="T7" fmla="*/ 0 h 216"/>
                  <a:gd name="T8" fmla="*/ 0 w 901"/>
                  <a:gd name="T9" fmla="*/ 0 h 216"/>
                  <a:gd name="T10" fmla="*/ 0 w 901"/>
                  <a:gd name="T11" fmla="*/ 0 h 216"/>
                  <a:gd name="T12" fmla="*/ 0 w 901"/>
                  <a:gd name="T13" fmla="*/ 0 h 216"/>
                  <a:gd name="T14" fmla="*/ 0 w 901"/>
                  <a:gd name="T15" fmla="*/ 0 h 216"/>
                  <a:gd name="T16" fmla="*/ 0 w 901"/>
                  <a:gd name="T17" fmla="*/ 0 h 216"/>
                  <a:gd name="T18" fmla="*/ 0 w 901"/>
                  <a:gd name="T19" fmla="*/ 0 h 216"/>
                  <a:gd name="T20" fmla="*/ 0 w 901"/>
                  <a:gd name="T21" fmla="*/ 0 h 216"/>
                  <a:gd name="T22" fmla="*/ 0 w 901"/>
                  <a:gd name="T23" fmla="*/ 0 h 216"/>
                  <a:gd name="T24" fmla="*/ 0 w 901"/>
                  <a:gd name="T25" fmla="*/ 0 h 216"/>
                  <a:gd name="T26" fmla="*/ 0 w 901"/>
                  <a:gd name="T27" fmla="*/ 0 h 216"/>
                  <a:gd name="T28" fmla="*/ 0 w 901"/>
                  <a:gd name="T29" fmla="*/ 0 h 216"/>
                  <a:gd name="T30" fmla="*/ 0 w 901"/>
                  <a:gd name="T31" fmla="*/ 0 h 216"/>
                  <a:gd name="T32" fmla="*/ 0 w 901"/>
                  <a:gd name="T33" fmla="*/ 0 h 216"/>
                  <a:gd name="T34" fmla="*/ 0 w 901"/>
                  <a:gd name="T35" fmla="*/ 0 h 216"/>
                  <a:gd name="T36" fmla="*/ 0 w 901"/>
                  <a:gd name="T37" fmla="*/ 0 h 216"/>
                  <a:gd name="T38" fmla="*/ 0 w 901"/>
                  <a:gd name="T39" fmla="*/ 0 h 216"/>
                  <a:gd name="T40" fmla="*/ 0 w 901"/>
                  <a:gd name="T41" fmla="*/ 0 h 216"/>
                  <a:gd name="T42" fmla="*/ 0 w 901"/>
                  <a:gd name="T43" fmla="*/ 0 h 216"/>
                  <a:gd name="T44" fmla="*/ 0 w 901"/>
                  <a:gd name="T45" fmla="*/ 0 h 216"/>
                  <a:gd name="T46" fmla="*/ 0 w 901"/>
                  <a:gd name="T47" fmla="*/ 0 h 216"/>
                  <a:gd name="T48" fmla="*/ 0 w 901"/>
                  <a:gd name="T49" fmla="*/ 0 h 216"/>
                  <a:gd name="T50" fmla="*/ 0 w 901"/>
                  <a:gd name="T51" fmla="*/ 0 h 216"/>
                  <a:gd name="T52" fmla="*/ 0 w 901"/>
                  <a:gd name="T53" fmla="*/ 0 h 216"/>
                  <a:gd name="T54" fmla="*/ 0 w 901"/>
                  <a:gd name="T55" fmla="*/ 0 h 216"/>
                  <a:gd name="T56" fmla="*/ 0 w 901"/>
                  <a:gd name="T57" fmla="*/ 0 h 216"/>
                  <a:gd name="T58" fmla="*/ 0 w 901"/>
                  <a:gd name="T59" fmla="*/ 0 h 216"/>
                  <a:gd name="T60" fmla="*/ 0 w 901"/>
                  <a:gd name="T61" fmla="*/ 0 h 216"/>
                  <a:gd name="T62" fmla="*/ 0 w 901"/>
                  <a:gd name="T63" fmla="*/ 0 h 216"/>
                  <a:gd name="T64" fmla="*/ 0 w 901"/>
                  <a:gd name="T65" fmla="*/ 0 h 216"/>
                  <a:gd name="T66" fmla="*/ 0 w 901"/>
                  <a:gd name="T67" fmla="*/ 0 h 216"/>
                  <a:gd name="T68" fmla="*/ 0 w 901"/>
                  <a:gd name="T69" fmla="*/ 0 h 216"/>
                  <a:gd name="T70" fmla="*/ 0 w 901"/>
                  <a:gd name="T71" fmla="*/ 0 h 216"/>
                  <a:gd name="T72" fmla="*/ 0 w 901"/>
                  <a:gd name="T73" fmla="*/ 0 h 216"/>
                  <a:gd name="T74" fmla="*/ 0 w 901"/>
                  <a:gd name="T75" fmla="*/ 0 h 216"/>
                  <a:gd name="T76" fmla="*/ 0 w 901"/>
                  <a:gd name="T77" fmla="*/ 0 h 216"/>
                  <a:gd name="T78" fmla="*/ 0 w 901"/>
                  <a:gd name="T79" fmla="*/ 0 h 216"/>
                  <a:gd name="T80" fmla="*/ 0 w 901"/>
                  <a:gd name="T81" fmla="*/ 0 h 216"/>
                  <a:gd name="T82" fmla="*/ 0 w 901"/>
                  <a:gd name="T83" fmla="*/ 0 h 216"/>
                  <a:gd name="T84" fmla="*/ 0 w 901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6"/>
                  <a:gd name="T131" fmla="*/ 901 w 901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3"/>
                    </a:lnTo>
                    <a:lnTo>
                      <a:pt x="88" y="158"/>
                    </a:lnTo>
                    <a:lnTo>
                      <a:pt x="145" y="176"/>
                    </a:lnTo>
                    <a:lnTo>
                      <a:pt x="209" y="193"/>
                    </a:lnTo>
                    <a:lnTo>
                      <a:pt x="276" y="205"/>
                    </a:lnTo>
                    <a:lnTo>
                      <a:pt x="339" y="212"/>
                    </a:lnTo>
                    <a:lnTo>
                      <a:pt x="408" y="215"/>
                    </a:lnTo>
                    <a:lnTo>
                      <a:pt x="468" y="216"/>
                    </a:lnTo>
                    <a:lnTo>
                      <a:pt x="528" y="215"/>
                    </a:lnTo>
                    <a:lnTo>
                      <a:pt x="582" y="209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3"/>
                    </a:lnTo>
                    <a:lnTo>
                      <a:pt x="817" y="157"/>
                    </a:lnTo>
                    <a:lnTo>
                      <a:pt x="849" y="139"/>
                    </a:lnTo>
                    <a:lnTo>
                      <a:pt x="885" y="107"/>
                    </a:lnTo>
                    <a:lnTo>
                      <a:pt x="901" y="77"/>
                    </a:lnTo>
                    <a:lnTo>
                      <a:pt x="901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4" y="63"/>
                    </a:lnTo>
                    <a:lnTo>
                      <a:pt x="804" y="83"/>
                    </a:lnTo>
                    <a:lnTo>
                      <a:pt x="756" y="99"/>
                    </a:lnTo>
                    <a:lnTo>
                      <a:pt x="720" y="109"/>
                    </a:lnTo>
                    <a:lnTo>
                      <a:pt x="670" y="119"/>
                    </a:lnTo>
                    <a:lnTo>
                      <a:pt x="620" y="127"/>
                    </a:lnTo>
                    <a:lnTo>
                      <a:pt x="550" y="134"/>
                    </a:lnTo>
                    <a:lnTo>
                      <a:pt x="505" y="138"/>
                    </a:lnTo>
                    <a:lnTo>
                      <a:pt x="450" y="137"/>
                    </a:lnTo>
                    <a:lnTo>
                      <a:pt x="390" y="136"/>
                    </a:lnTo>
                    <a:lnTo>
                      <a:pt x="330" y="132"/>
                    </a:lnTo>
                    <a:lnTo>
                      <a:pt x="271" y="126"/>
                    </a:lnTo>
                    <a:lnTo>
                      <a:pt x="209" y="114"/>
                    </a:lnTo>
                    <a:lnTo>
                      <a:pt x="162" y="105"/>
                    </a:lnTo>
                    <a:lnTo>
                      <a:pt x="120" y="90"/>
                    </a:lnTo>
                    <a:lnTo>
                      <a:pt x="82" y="74"/>
                    </a:lnTo>
                    <a:lnTo>
                      <a:pt x="51" y="60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30" name="Group 117"/>
            <p:cNvGrpSpPr>
              <a:grpSpLocks/>
            </p:cNvGrpSpPr>
            <p:nvPr/>
          </p:nvGrpSpPr>
          <p:grpSpPr bwMode="auto">
            <a:xfrm>
              <a:off x="443" y="2992"/>
              <a:ext cx="182" cy="74"/>
              <a:chOff x="443" y="2992"/>
              <a:chExt cx="182" cy="74"/>
            </a:xfrm>
          </p:grpSpPr>
          <p:sp>
            <p:nvSpPr>
              <p:cNvPr id="10367" name="Oval 115"/>
              <p:cNvSpPr>
                <a:spLocks noChangeArrowheads="1"/>
              </p:cNvSpPr>
              <p:nvPr/>
            </p:nvSpPr>
            <p:spPr bwMode="auto">
              <a:xfrm>
                <a:off x="444" y="2992"/>
                <a:ext cx="181" cy="60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68" name="Freeform 116"/>
              <p:cNvSpPr>
                <a:spLocks/>
              </p:cNvSpPr>
              <p:nvPr/>
            </p:nvSpPr>
            <p:spPr bwMode="auto">
              <a:xfrm>
                <a:off x="443" y="3023"/>
                <a:ext cx="181" cy="43"/>
              </a:xfrm>
              <a:custGeom>
                <a:avLst/>
                <a:gdLst>
                  <a:gd name="T0" fmla="*/ 0 w 901"/>
                  <a:gd name="T1" fmla="*/ 0 h 216"/>
                  <a:gd name="T2" fmla="*/ 0 w 901"/>
                  <a:gd name="T3" fmla="*/ 0 h 216"/>
                  <a:gd name="T4" fmla="*/ 0 w 901"/>
                  <a:gd name="T5" fmla="*/ 0 h 216"/>
                  <a:gd name="T6" fmla="*/ 0 w 901"/>
                  <a:gd name="T7" fmla="*/ 0 h 216"/>
                  <a:gd name="T8" fmla="*/ 0 w 901"/>
                  <a:gd name="T9" fmla="*/ 0 h 216"/>
                  <a:gd name="T10" fmla="*/ 0 w 901"/>
                  <a:gd name="T11" fmla="*/ 0 h 216"/>
                  <a:gd name="T12" fmla="*/ 0 w 901"/>
                  <a:gd name="T13" fmla="*/ 0 h 216"/>
                  <a:gd name="T14" fmla="*/ 0 w 901"/>
                  <a:gd name="T15" fmla="*/ 0 h 216"/>
                  <a:gd name="T16" fmla="*/ 0 w 901"/>
                  <a:gd name="T17" fmla="*/ 0 h 216"/>
                  <a:gd name="T18" fmla="*/ 0 w 901"/>
                  <a:gd name="T19" fmla="*/ 0 h 216"/>
                  <a:gd name="T20" fmla="*/ 0 w 901"/>
                  <a:gd name="T21" fmla="*/ 0 h 216"/>
                  <a:gd name="T22" fmla="*/ 0 w 901"/>
                  <a:gd name="T23" fmla="*/ 0 h 216"/>
                  <a:gd name="T24" fmla="*/ 0 w 901"/>
                  <a:gd name="T25" fmla="*/ 0 h 216"/>
                  <a:gd name="T26" fmla="*/ 0 w 901"/>
                  <a:gd name="T27" fmla="*/ 0 h 216"/>
                  <a:gd name="T28" fmla="*/ 0 w 901"/>
                  <a:gd name="T29" fmla="*/ 0 h 216"/>
                  <a:gd name="T30" fmla="*/ 0 w 901"/>
                  <a:gd name="T31" fmla="*/ 0 h 216"/>
                  <a:gd name="T32" fmla="*/ 0 w 901"/>
                  <a:gd name="T33" fmla="*/ 0 h 216"/>
                  <a:gd name="T34" fmla="*/ 0 w 901"/>
                  <a:gd name="T35" fmla="*/ 0 h 216"/>
                  <a:gd name="T36" fmla="*/ 0 w 901"/>
                  <a:gd name="T37" fmla="*/ 0 h 216"/>
                  <a:gd name="T38" fmla="*/ 0 w 901"/>
                  <a:gd name="T39" fmla="*/ 0 h 216"/>
                  <a:gd name="T40" fmla="*/ 0 w 901"/>
                  <a:gd name="T41" fmla="*/ 0 h 216"/>
                  <a:gd name="T42" fmla="*/ 0 w 901"/>
                  <a:gd name="T43" fmla="*/ 0 h 216"/>
                  <a:gd name="T44" fmla="*/ 0 w 901"/>
                  <a:gd name="T45" fmla="*/ 0 h 216"/>
                  <a:gd name="T46" fmla="*/ 0 w 901"/>
                  <a:gd name="T47" fmla="*/ 0 h 216"/>
                  <a:gd name="T48" fmla="*/ 0 w 901"/>
                  <a:gd name="T49" fmla="*/ 0 h 216"/>
                  <a:gd name="T50" fmla="*/ 0 w 901"/>
                  <a:gd name="T51" fmla="*/ 0 h 216"/>
                  <a:gd name="T52" fmla="*/ 0 w 901"/>
                  <a:gd name="T53" fmla="*/ 0 h 216"/>
                  <a:gd name="T54" fmla="*/ 0 w 901"/>
                  <a:gd name="T55" fmla="*/ 0 h 216"/>
                  <a:gd name="T56" fmla="*/ 0 w 901"/>
                  <a:gd name="T57" fmla="*/ 0 h 216"/>
                  <a:gd name="T58" fmla="*/ 0 w 901"/>
                  <a:gd name="T59" fmla="*/ 0 h 216"/>
                  <a:gd name="T60" fmla="*/ 0 w 901"/>
                  <a:gd name="T61" fmla="*/ 0 h 216"/>
                  <a:gd name="T62" fmla="*/ 0 w 901"/>
                  <a:gd name="T63" fmla="*/ 0 h 216"/>
                  <a:gd name="T64" fmla="*/ 0 w 901"/>
                  <a:gd name="T65" fmla="*/ 0 h 216"/>
                  <a:gd name="T66" fmla="*/ 0 w 901"/>
                  <a:gd name="T67" fmla="*/ 0 h 216"/>
                  <a:gd name="T68" fmla="*/ 0 w 901"/>
                  <a:gd name="T69" fmla="*/ 0 h 216"/>
                  <a:gd name="T70" fmla="*/ 0 w 901"/>
                  <a:gd name="T71" fmla="*/ 0 h 216"/>
                  <a:gd name="T72" fmla="*/ 0 w 901"/>
                  <a:gd name="T73" fmla="*/ 0 h 216"/>
                  <a:gd name="T74" fmla="*/ 0 w 901"/>
                  <a:gd name="T75" fmla="*/ 0 h 216"/>
                  <a:gd name="T76" fmla="*/ 0 w 901"/>
                  <a:gd name="T77" fmla="*/ 0 h 216"/>
                  <a:gd name="T78" fmla="*/ 0 w 901"/>
                  <a:gd name="T79" fmla="*/ 0 h 216"/>
                  <a:gd name="T80" fmla="*/ 0 w 901"/>
                  <a:gd name="T81" fmla="*/ 0 h 216"/>
                  <a:gd name="T82" fmla="*/ 0 w 901"/>
                  <a:gd name="T83" fmla="*/ 0 h 216"/>
                  <a:gd name="T84" fmla="*/ 0 w 901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6"/>
                  <a:gd name="T131" fmla="*/ 901 w 901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3"/>
                    </a:lnTo>
                    <a:lnTo>
                      <a:pt x="88" y="157"/>
                    </a:lnTo>
                    <a:lnTo>
                      <a:pt x="145" y="176"/>
                    </a:lnTo>
                    <a:lnTo>
                      <a:pt x="209" y="193"/>
                    </a:lnTo>
                    <a:lnTo>
                      <a:pt x="276" y="205"/>
                    </a:lnTo>
                    <a:lnTo>
                      <a:pt x="339" y="211"/>
                    </a:lnTo>
                    <a:lnTo>
                      <a:pt x="408" y="215"/>
                    </a:lnTo>
                    <a:lnTo>
                      <a:pt x="468" y="216"/>
                    </a:lnTo>
                    <a:lnTo>
                      <a:pt x="528" y="215"/>
                    </a:lnTo>
                    <a:lnTo>
                      <a:pt x="582" y="209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3"/>
                    </a:lnTo>
                    <a:lnTo>
                      <a:pt x="817" y="156"/>
                    </a:lnTo>
                    <a:lnTo>
                      <a:pt x="848" y="139"/>
                    </a:lnTo>
                    <a:lnTo>
                      <a:pt x="885" y="107"/>
                    </a:lnTo>
                    <a:lnTo>
                      <a:pt x="901" y="77"/>
                    </a:lnTo>
                    <a:lnTo>
                      <a:pt x="901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4" y="63"/>
                    </a:lnTo>
                    <a:lnTo>
                      <a:pt x="804" y="83"/>
                    </a:lnTo>
                    <a:lnTo>
                      <a:pt x="756" y="99"/>
                    </a:lnTo>
                    <a:lnTo>
                      <a:pt x="720" y="109"/>
                    </a:lnTo>
                    <a:lnTo>
                      <a:pt x="670" y="119"/>
                    </a:lnTo>
                    <a:lnTo>
                      <a:pt x="620" y="127"/>
                    </a:lnTo>
                    <a:lnTo>
                      <a:pt x="550" y="134"/>
                    </a:lnTo>
                    <a:lnTo>
                      <a:pt x="505" y="138"/>
                    </a:lnTo>
                    <a:lnTo>
                      <a:pt x="450" y="137"/>
                    </a:lnTo>
                    <a:lnTo>
                      <a:pt x="390" y="135"/>
                    </a:lnTo>
                    <a:lnTo>
                      <a:pt x="330" y="132"/>
                    </a:lnTo>
                    <a:lnTo>
                      <a:pt x="271" y="125"/>
                    </a:lnTo>
                    <a:lnTo>
                      <a:pt x="209" y="113"/>
                    </a:lnTo>
                    <a:lnTo>
                      <a:pt x="162" y="105"/>
                    </a:lnTo>
                    <a:lnTo>
                      <a:pt x="120" y="90"/>
                    </a:lnTo>
                    <a:lnTo>
                      <a:pt x="82" y="74"/>
                    </a:lnTo>
                    <a:lnTo>
                      <a:pt x="51" y="59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31" name="Group 120"/>
            <p:cNvGrpSpPr>
              <a:grpSpLocks/>
            </p:cNvGrpSpPr>
            <p:nvPr/>
          </p:nvGrpSpPr>
          <p:grpSpPr bwMode="auto">
            <a:xfrm>
              <a:off x="436" y="2973"/>
              <a:ext cx="182" cy="74"/>
              <a:chOff x="436" y="2973"/>
              <a:chExt cx="182" cy="74"/>
            </a:xfrm>
          </p:grpSpPr>
          <p:sp>
            <p:nvSpPr>
              <p:cNvPr id="10365" name="Oval 118"/>
              <p:cNvSpPr>
                <a:spLocks noChangeArrowheads="1"/>
              </p:cNvSpPr>
              <p:nvPr/>
            </p:nvSpPr>
            <p:spPr bwMode="auto">
              <a:xfrm>
                <a:off x="437" y="2973"/>
                <a:ext cx="181" cy="59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66" name="Freeform 119"/>
              <p:cNvSpPr>
                <a:spLocks/>
              </p:cNvSpPr>
              <p:nvPr/>
            </p:nvSpPr>
            <p:spPr bwMode="auto">
              <a:xfrm>
                <a:off x="436" y="3003"/>
                <a:ext cx="181" cy="44"/>
              </a:xfrm>
              <a:custGeom>
                <a:avLst/>
                <a:gdLst>
                  <a:gd name="T0" fmla="*/ 0 w 901"/>
                  <a:gd name="T1" fmla="*/ 0 h 216"/>
                  <a:gd name="T2" fmla="*/ 0 w 901"/>
                  <a:gd name="T3" fmla="*/ 0 h 216"/>
                  <a:gd name="T4" fmla="*/ 0 w 901"/>
                  <a:gd name="T5" fmla="*/ 0 h 216"/>
                  <a:gd name="T6" fmla="*/ 0 w 901"/>
                  <a:gd name="T7" fmla="*/ 0 h 216"/>
                  <a:gd name="T8" fmla="*/ 0 w 901"/>
                  <a:gd name="T9" fmla="*/ 0 h 216"/>
                  <a:gd name="T10" fmla="*/ 0 w 901"/>
                  <a:gd name="T11" fmla="*/ 0 h 216"/>
                  <a:gd name="T12" fmla="*/ 0 w 901"/>
                  <a:gd name="T13" fmla="*/ 0 h 216"/>
                  <a:gd name="T14" fmla="*/ 0 w 901"/>
                  <a:gd name="T15" fmla="*/ 0 h 216"/>
                  <a:gd name="T16" fmla="*/ 0 w 901"/>
                  <a:gd name="T17" fmla="*/ 0 h 216"/>
                  <a:gd name="T18" fmla="*/ 0 w 901"/>
                  <a:gd name="T19" fmla="*/ 0 h 216"/>
                  <a:gd name="T20" fmla="*/ 0 w 901"/>
                  <a:gd name="T21" fmla="*/ 0 h 216"/>
                  <a:gd name="T22" fmla="*/ 0 w 901"/>
                  <a:gd name="T23" fmla="*/ 0 h 216"/>
                  <a:gd name="T24" fmla="*/ 0 w 901"/>
                  <a:gd name="T25" fmla="*/ 0 h 216"/>
                  <a:gd name="T26" fmla="*/ 0 w 901"/>
                  <a:gd name="T27" fmla="*/ 0 h 216"/>
                  <a:gd name="T28" fmla="*/ 0 w 901"/>
                  <a:gd name="T29" fmla="*/ 0 h 216"/>
                  <a:gd name="T30" fmla="*/ 0 w 901"/>
                  <a:gd name="T31" fmla="*/ 0 h 216"/>
                  <a:gd name="T32" fmla="*/ 0 w 901"/>
                  <a:gd name="T33" fmla="*/ 0 h 216"/>
                  <a:gd name="T34" fmla="*/ 0 w 901"/>
                  <a:gd name="T35" fmla="*/ 0 h 216"/>
                  <a:gd name="T36" fmla="*/ 0 w 901"/>
                  <a:gd name="T37" fmla="*/ 0 h 216"/>
                  <a:gd name="T38" fmla="*/ 0 w 901"/>
                  <a:gd name="T39" fmla="*/ 0 h 216"/>
                  <a:gd name="T40" fmla="*/ 0 w 901"/>
                  <a:gd name="T41" fmla="*/ 0 h 216"/>
                  <a:gd name="T42" fmla="*/ 0 w 901"/>
                  <a:gd name="T43" fmla="*/ 0 h 216"/>
                  <a:gd name="T44" fmla="*/ 0 w 901"/>
                  <a:gd name="T45" fmla="*/ 0 h 216"/>
                  <a:gd name="T46" fmla="*/ 0 w 901"/>
                  <a:gd name="T47" fmla="*/ 0 h 216"/>
                  <a:gd name="T48" fmla="*/ 0 w 901"/>
                  <a:gd name="T49" fmla="*/ 0 h 216"/>
                  <a:gd name="T50" fmla="*/ 0 w 901"/>
                  <a:gd name="T51" fmla="*/ 0 h 216"/>
                  <a:gd name="T52" fmla="*/ 0 w 901"/>
                  <a:gd name="T53" fmla="*/ 0 h 216"/>
                  <a:gd name="T54" fmla="*/ 0 w 901"/>
                  <a:gd name="T55" fmla="*/ 0 h 216"/>
                  <a:gd name="T56" fmla="*/ 0 w 901"/>
                  <a:gd name="T57" fmla="*/ 0 h 216"/>
                  <a:gd name="T58" fmla="*/ 0 w 901"/>
                  <a:gd name="T59" fmla="*/ 0 h 216"/>
                  <a:gd name="T60" fmla="*/ 0 w 901"/>
                  <a:gd name="T61" fmla="*/ 0 h 216"/>
                  <a:gd name="T62" fmla="*/ 0 w 901"/>
                  <a:gd name="T63" fmla="*/ 0 h 216"/>
                  <a:gd name="T64" fmla="*/ 0 w 901"/>
                  <a:gd name="T65" fmla="*/ 0 h 216"/>
                  <a:gd name="T66" fmla="*/ 0 w 901"/>
                  <a:gd name="T67" fmla="*/ 0 h 216"/>
                  <a:gd name="T68" fmla="*/ 0 w 901"/>
                  <a:gd name="T69" fmla="*/ 0 h 216"/>
                  <a:gd name="T70" fmla="*/ 0 w 901"/>
                  <a:gd name="T71" fmla="*/ 0 h 216"/>
                  <a:gd name="T72" fmla="*/ 0 w 901"/>
                  <a:gd name="T73" fmla="*/ 0 h 216"/>
                  <a:gd name="T74" fmla="*/ 0 w 901"/>
                  <a:gd name="T75" fmla="*/ 0 h 216"/>
                  <a:gd name="T76" fmla="*/ 0 w 901"/>
                  <a:gd name="T77" fmla="*/ 0 h 216"/>
                  <a:gd name="T78" fmla="*/ 0 w 901"/>
                  <a:gd name="T79" fmla="*/ 0 h 216"/>
                  <a:gd name="T80" fmla="*/ 0 w 901"/>
                  <a:gd name="T81" fmla="*/ 0 h 216"/>
                  <a:gd name="T82" fmla="*/ 0 w 901"/>
                  <a:gd name="T83" fmla="*/ 0 h 216"/>
                  <a:gd name="T84" fmla="*/ 0 w 901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6"/>
                  <a:gd name="T131" fmla="*/ 901 w 901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6">
                    <a:moveTo>
                      <a:pt x="0" y="0"/>
                    </a:moveTo>
                    <a:lnTo>
                      <a:pt x="0" y="76"/>
                    </a:lnTo>
                    <a:lnTo>
                      <a:pt x="17" y="110"/>
                    </a:lnTo>
                    <a:lnTo>
                      <a:pt x="44" y="133"/>
                    </a:lnTo>
                    <a:lnTo>
                      <a:pt x="88" y="157"/>
                    </a:lnTo>
                    <a:lnTo>
                      <a:pt x="145" y="176"/>
                    </a:lnTo>
                    <a:lnTo>
                      <a:pt x="209" y="193"/>
                    </a:lnTo>
                    <a:lnTo>
                      <a:pt x="276" y="205"/>
                    </a:lnTo>
                    <a:lnTo>
                      <a:pt x="339" y="211"/>
                    </a:lnTo>
                    <a:lnTo>
                      <a:pt x="408" y="215"/>
                    </a:lnTo>
                    <a:lnTo>
                      <a:pt x="467" y="216"/>
                    </a:lnTo>
                    <a:lnTo>
                      <a:pt x="528" y="215"/>
                    </a:lnTo>
                    <a:lnTo>
                      <a:pt x="582" y="209"/>
                    </a:lnTo>
                    <a:lnTo>
                      <a:pt x="634" y="202"/>
                    </a:lnTo>
                    <a:lnTo>
                      <a:pt x="685" y="196"/>
                    </a:lnTo>
                    <a:lnTo>
                      <a:pt x="728" y="186"/>
                    </a:lnTo>
                    <a:lnTo>
                      <a:pt x="772" y="173"/>
                    </a:lnTo>
                    <a:lnTo>
                      <a:pt x="816" y="156"/>
                    </a:lnTo>
                    <a:lnTo>
                      <a:pt x="848" y="139"/>
                    </a:lnTo>
                    <a:lnTo>
                      <a:pt x="885" y="107"/>
                    </a:lnTo>
                    <a:lnTo>
                      <a:pt x="901" y="77"/>
                    </a:lnTo>
                    <a:lnTo>
                      <a:pt x="901" y="0"/>
                    </a:lnTo>
                    <a:lnTo>
                      <a:pt x="893" y="17"/>
                    </a:lnTo>
                    <a:lnTo>
                      <a:pt x="872" y="41"/>
                    </a:lnTo>
                    <a:lnTo>
                      <a:pt x="844" y="63"/>
                    </a:lnTo>
                    <a:lnTo>
                      <a:pt x="804" y="82"/>
                    </a:lnTo>
                    <a:lnTo>
                      <a:pt x="756" y="99"/>
                    </a:lnTo>
                    <a:lnTo>
                      <a:pt x="720" y="109"/>
                    </a:lnTo>
                    <a:lnTo>
                      <a:pt x="670" y="119"/>
                    </a:lnTo>
                    <a:lnTo>
                      <a:pt x="619" y="126"/>
                    </a:lnTo>
                    <a:lnTo>
                      <a:pt x="550" y="134"/>
                    </a:lnTo>
                    <a:lnTo>
                      <a:pt x="505" y="137"/>
                    </a:lnTo>
                    <a:lnTo>
                      <a:pt x="450" y="136"/>
                    </a:lnTo>
                    <a:lnTo>
                      <a:pt x="389" y="135"/>
                    </a:lnTo>
                    <a:lnTo>
                      <a:pt x="330" y="132"/>
                    </a:lnTo>
                    <a:lnTo>
                      <a:pt x="270" y="125"/>
                    </a:lnTo>
                    <a:lnTo>
                      <a:pt x="209" y="113"/>
                    </a:lnTo>
                    <a:lnTo>
                      <a:pt x="161" y="104"/>
                    </a:lnTo>
                    <a:lnTo>
                      <a:pt x="120" y="90"/>
                    </a:lnTo>
                    <a:lnTo>
                      <a:pt x="82" y="74"/>
                    </a:lnTo>
                    <a:lnTo>
                      <a:pt x="50" y="59"/>
                    </a:lnTo>
                    <a:lnTo>
                      <a:pt x="17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32" name="Group 123"/>
            <p:cNvGrpSpPr>
              <a:grpSpLocks/>
            </p:cNvGrpSpPr>
            <p:nvPr/>
          </p:nvGrpSpPr>
          <p:grpSpPr bwMode="auto">
            <a:xfrm>
              <a:off x="452" y="2959"/>
              <a:ext cx="182" cy="74"/>
              <a:chOff x="452" y="2959"/>
              <a:chExt cx="182" cy="74"/>
            </a:xfrm>
          </p:grpSpPr>
          <p:sp>
            <p:nvSpPr>
              <p:cNvPr id="10363" name="Oval 121"/>
              <p:cNvSpPr>
                <a:spLocks noChangeArrowheads="1"/>
              </p:cNvSpPr>
              <p:nvPr/>
            </p:nvSpPr>
            <p:spPr bwMode="auto">
              <a:xfrm>
                <a:off x="453" y="2959"/>
                <a:ext cx="181" cy="59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64" name="Freeform 122"/>
              <p:cNvSpPr>
                <a:spLocks/>
              </p:cNvSpPr>
              <p:nvPr/>
            </p:nvSpPr>
            <p:spPr bwMode="auto">
              <a:xfrm>
                <a:off x="452" y="2989"/>
                <a:ext cx="180" cy="44"/>
              </a:xfrm>
              <a:custGeom>
                <a:avLst/>
                <a:gdLst>
                  <a:gd name="T0" fmla="*/ 0 w 901"/>
                  <a:gd name="T1" fmla="*/ 0 h 216"/>
                  <a:gd name="T2" fmla="*/ 0 w 901"/>
                  <a:gd name="T3" fmla="*/ 0 h 216"/>
                  <a:gd name="T4" fmla="*/ 0 w 901"/>
                  <a:gd name="T5" fmla="*/ 0 h 216"/>
                  <a:gd name="T6" fmla="*/ 0 w 901"/>
                  <a:gd name="T7" fmla="*/ 0 h 216"/>
                  <a:gd name="T8" fmla="*/ 0 w 901"/>
                  <a:gd name="T9" fmla="*/ 0 h 216"/>
                  <a:gd name="T10" fmla="*/ 0 w 901"/>
                  <a:gd name="T11" fmla="*/ 0 h 216"/>
                  <a:gd name="T12" fmla="*/ 0 w 901"/>
                  <a:gd name="T13" fmla="*/ 0 h 216"/>
                  <a:gd name="T14" fmla="*/ 0 w 901"/>
                  <a:gd name="T15" fmla="*/ 0 h 216"/>
                  <a:gd name="T16" fmla="*/ 0 w 901"/>
                  <a:gd name="T17" fmla="*/ 0 h 216"/>
                  <a:gd name="T18" fmla="*/ 0 w 901"/>
                  <a:gd name="T19" fmla="*/ 0 h 216"/>
                  <a:gd name="T20" fmla="*/ 0 w 901"/>
                  <a:gd name="T21" fmla="*/ 0 h 216"/>
                  <a:gd name="T22" fmla="*/ 0 w 901"/>
                  <a:gd name="T23" fmla="*/ 0 h 216"/>
                  <a:gd name="T24" fmla="*/ 0 w 901"/>
                  <a:gd name="T25" fmla="*/ 0 h 216"/>
                  <a:gd name="T26" fmla="*/ 0 w 901"/>
                  <a:gd name="T27" fmla="*/ 0 h 216"/>
                  <a:gd name="T28" fmla="*/ 0 w 901"/>
                  <a:gd name="T29" fmla="*/ 0 h 216"/>
                  <a:gd name="T30" fmla="*/ 0 w 901"/>
                  <a:gd name="T31" fmla="*/ 0 h 216"/>
                  <a:gd name="T32" fmla="*/ 0 w 901"/>
                  <a:gd name="T33" fmla="*/ 0 h 216"/>
                  <a:gd name="T34" fmla="*/ 0 w 901"/>
                  <a:gd name="T35" fmla="*/ 0 h 216"/>
                  <a:gd name="T36" fmla="*/ 0 w 901"/>
                  <a:gd name="T37" fmla="*/ 0 h 216"/>
                  <a:gd name="T38" fmla="*/ 0 w 901"/>
                  <a:gd name="T39" fmla="*/ 0 h 216"/>
                  <a:gd name="T40" fmla="*/ 0 w 901"/>
                  <a:gd name="T41" fmla="*/ 0 h 216"/>
                  <a:gd name="T42" fmla="*/ 0 w 901"/>
                  <a:gd name="T43" fmla="*/ 0 h 216"/>
                  <a:gd name="T44" fmla="*/ 0 w 901"/>
                  <a:gd name="T45" fmla="*/ 0 h 216"/>
                  <a:gd name="T46" fmla="*/ 0 w 901"/>
                  <a:gd name="T47" fmla="*/ 0 h 216"/>
                  <a:gd name="T48" fmla="*/ 0 w 901"/>
                  <a:gd name="T49" fmla="*/ 0 h 216"/>
                  <a:gd name="T50" fmla="*/ 0 w 901"/>
                  <a:gd name="T51" fmla="*/ 0 h 216"/>
                  <a:gd name="T52" fmla="*/ 0 w 901"/>
                  <a:gd name="T53" fmla="*/ 0 h 216"/>
                  <a:gd name="T54" fmla="*/ 0 w 901"/>
                  <a:gd name="T55" fmla="*/ 0 h 216"/>
                  <a:gd name="T56" fmla="*/ 0 w 901"/>
                  <a:gd name="T57" fmla="*/ 0 h 216"/>
                  <a:gd name="T58" fmla="*/ 0 w 901"/>
                  <a:gd name="T59" fmla="*/ 0 h 216"/>
                  <a:gd name="T60" fmla="*/ 0 w 901"/>
                  <a:gd name="T61" fmla="*/ 0 h 216"/>
                  <a:gd name="T62" fmla="*/ 0 w 901"/>
                  <a:gd name="T63" fmla="*/ 0 h 216"/>
                  <a:gd name="T64" fmla="*/ 0 w 901"/>
                  <a:gd name="T65" fmla="*/ 0 h 216"/>
                  <a:gd name="T66" fmla="*/ 0 w 901"/>
                  <a:gd name="T67" fmla="*/ 0 h 216"/>
                  <a:gd name="T68" fmla="*/ 0 w 901"/>
                  <a:gd name="T69" fmla="*/ 0 h 216"/>
                  <a:gd name="T70" fmla="*/ 0 w 901"/>
                  <a:gd name="T71" fmla="*/ 0 h 216"/>
                  <a:gd name="T72" fmla="*/ 0 w 901"/>
                  <a:gd name="T73" fmla="*/ 0 h 216"/>
                  <a:gd name="T74" fmla="*/ 0 w 901"/>
                  <a:gd name="T75" fmla="*/ 0 h 216"/>
                  <a:gd name="T76" fmla="*/ 0 w 901"/>
                  <a:gd name="T77" fmla="*/ 0 h 216"/>
                  <a:gd name="T78" fmla="*/ 0 w 901"/>
                  <a:gd name="T79" fmla="*/ 0 h 216"/>
                  <a:gd name="T80" fmla="*/ 0 w 901"/>
                  <a:gd name="T81" fmla="*/ 0 h 216"/>
                  <a:gd name="T82" fmla="*/ 0 w 901"/>
                  <a:gd name="T83" fmla="*/ 0 h 216"/>
                  <a:gd name="T84" fmla="*/ 0 w 901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6"/>
                  <a:gd name="T131" fmla="*/ 901 w 901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1"/>
                    </a:lnTo>
                    <a:lnTo>
                      <a:pt x="44" y="134"/>
                    </a:lnTo>
                    <a:lnTo>
                      <a:pt x="88" y="158"/>
                    </a:lnTo>
                    <a:lnTo>
                      <a:pt x="145" y="177"/>
                    </a:lnTo>
                    <a:lnTo>
                      <a:pt x="209" y="193"/>
                    </a:lnTo>
                    <a:lnTo>
                      <a:pt x="276" y="205"/>
                    </a:lnTo>
                    <a:lnTo>
                      <a:pt x="339" y="212"/>
                    </a:lnTo>
                    <a:lnTo>
                      <a:pt x="408" y="215"/>
                    </a:lnTo>
                    <a:lnTo>
                      <a:pt x="468" y="216"/>
                    </a:lnTo>
                    <a:lnTo>
                      <a:pt x="528" y="215"/>
                    </a:lnTo>
                    <a:lnTo>
                      <a:pt x="582" y="210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9" y="187"/>
                    </a:lnTo>
                    <a:lnTo>
                      <a:pt x="773" y="173"/>
                    </a:lnTo>
                    <a:lnTo>
                      <a:pt x="817" y="157"/>
                    </a:lnTo>
                    <a:lnTo>
                      <a:pt x="849" y="139"/>
                    </a:lnTo>
                    <a:lnTo>
                      <a:pt x="885" y="107"/>
                    </a:lnTo>
                    <a:lnTo>
                      <a:pt x="901" y="78"/>
                    </a:lnTo>
                    <a:lnTo>
                      <a:pt x="901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4" y="63"/>
                    </a:lnTo>
                    <a:lnTo>
                      <a:pt x="804" y="83"/>
                    </a:lnTo>
                    <a:lnTo>
                      <a:pt x="756" y="100"/>
                    </a:lnTo>
                    <a:lnTo>
                      <a:pt x="720" y="109"/>
                    </a:lnTo>
                    <a:lnTo>
                      <a:pt x="670" y="119"/>
                    </a:lnTo>
                    <a:lnTo>
                      <a:pt x="620" y="127"/>
                    </a:lnTo>
                    <a:lnTo>
                      <a:pt x="550" y="135"/>
                    </a:lnTo>
                    <a:lnTo>
                      <a:pt x="505" y="138"/>
                    </a:lnTo>
                    <a:lnTo>
                      <a:pt x="450" y="137"/>
                    </a:lnTo>
                    <a:lnTo>
                      <a:pt x="390" y="136"/>
                    </a:lnTo>
                    <a:lnTo>
                      <a:pt x="330" y="133"/>
                    </a:lnTo>
                    <a:lnTo>
                      <a:pt x="271" y="126"/>
                    </a:lnTo>
                    <a:lnTo>
                      <a:pt x="209" y="114"/>
                    </a:lnTo>
                    <a:lnTo>
                      <a:pt x="162" y="105"/>
                    </a:lnTo>
                    <a:lnTo>
                      <a:pt x="120" y="91"/>
                    </a:lnTo>
                    <a:lnTo>
                      <a:pt x="82" y="74"/>
                    </a:lnTo>
                    <a:lnTo>
                      <a:pt x="51" y="60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33" name="Group 126"/>
            <p:cNvGrpSpPr>
              <a:grpSpLocks/>
            </p:cNvGrpSpPr>
            <p:nvPr/>
          </p:nvGrpSpPr>
          <p:grpSpPr bwMode="auto">
            <a:xfrm>
              <a:off x="442" y="2941"/>
              <a:ext cx="181" cy="74"/>
              <a:chOff x="442" y="2941"/>
              <a:chExt cx="181" cy="74"/>
            </a:xfrm>
          </p:grpSpPr>
          <p:sp>
            <p:nvSpPr>
              <p:cNvPr id="10361" name="Oval 124"/>
              <p:cNvSpPr>
                <a:spLocks noChangeArrowheads="1"/>
              </p:cNvSpPr>
              <p:nvPr/>
            </p:nvSpPr>
            <p:spPr bwMode="auto">
              <a:xfrm>
                <a:off x="442" y="2941"/>
                <a:ext cx="181" cy="60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62" name="Freeform 125"/>
              <p:cNvSpPr>
                <a:spLocks/>
              </p:cNvSpPr>
              <p:nvPr/>
            </p:nvSpPr>
            <p:spPr bwMode="auto">
              <a:xfrm>
                <a:off x="442" y="2972"/>
                <a:ext cx="180" cy="43"/>
              </a:xfrm>
              <a:custGeom>
                <a:avLst/>
                <a:gdLst>
                  <a:gd name="T0" fmla="*/ 0 w 902"/>
                  <a:gd name="T1" fmla="*/ 0 h 216"/>
                  <a:gd name="T2" fmla="*/ 0 w 902"/>
                  <a:gd name="T3" fmla="*/ 0 h 216"/>
                  <a:gd name="T4" fmla="*/ 0 w 902"/>
                  <a:gd name="T5" fmla="*/ 0 h 216"/>
                  <a:gd name="T6" fmla="*/ 0 w 902"/>
                  <a:gd name="T7" fmla="*/ 0 h 216"/>
                  <a:gd name="T8" fmla="*/ 0 w 902"/>
                  <a:gd name="T9" fmla="*/ 0 h 216"/>
                  <a:gd name="T10" fmla="*/ 0 w 902"/>
                  <a:gd name="T11" fmla="*/ 0 h 216"/>
                  <a:gd name="T12" fmla="*/ 0 w 902"/>
                  <a:gd name="T13" fmla="*/ 0 h 216"/>
                  <a:gd name="T14" fmla="*/ 0 w 902"/>
                  <a:gd name="T15" fmla="*/ 0 h 216"/>
                  <a:gd name="T16" fmla="*/ 0 w 902"/>
                  <a:gd name="T17" fmla="*/ 0 h 216"/>
                  <a:gd name="T18" fmla="*/ 0 w 902"/>
                  <a:gd name="T19" fmla="*/ 0 h 216"/>
                  <a:gd name="T20" fmla="*/ 0 w 902"/>
                  <a:gd name="T21" fmla="*/ 0 h 216"/>
                  <a:gd name="T22" fmla="*/ 0 w 902"/>
                  <a:gd name="T23" fmla="*/ 0 h 216"/>
                  <a:gd name="T24" fmla="*/ 0 w 902"/>
                  <a:gd name="T25" fmla="*/ 0 h 216"/>
                  <a:gd name="T26" fmla="*/ 0 w 902"/>
                  <a:gd name="T27" fmla="*/ 0 h 216"/>
                  <a:gd name="T28" fmla="*/ 0 w 902"/>
                  <a:gd name="T29" fmla="*/ 0 h 216"/>
                  <a:gd name="T30" fmla="*/ 0 w 902"/>
                  <a:gd name="T31" fmla="*/ 0 h 216"/>
                  <a:gd name="T32" fmla="*/ 0 w 902"/>
                  <a:gd name="T33" fmla="*/ 0 h 216"/>
                  <a:gd name="T34" fmla="*/ 0 w 902"/>
                  <a:gd name="T35" fmla="*/ 0 h 216"/>
                  <a:gd name="T36" fmla="*/ 0 w 902"/>
                  <a:gd name="T37" fmla="*/ 0 h 216"/>
                  <a:gd name="T38" fmla="*/ 0 w 902"/>
                  <a:gd name="T39" fmla="*/ 0 h 216"/>
                  <a:gd name="T40" fmla="*/ 0 w 902"/>
                  <a:gd name="T41" fmla="*/ 0 h 216"/>
                  <a:gd name="T42" fmla="*/ 0 w 902"/>
                  <a:gd name="T43" fmla="*/ 0 h 216"/>
                  <a:gd name="T44" fmla="*/ 0 w 902"/>
                  <a:gd name="T45" fmla="*/ 0 h 216"/>
                  <a:gd name="T46" fmla="*/ 0 w 902"/>
                  <a:gd name="T47" fmla="*/ 0 h 216"/>
                  <a:gd name="T48" fmla="*/ 0 w 902"/>
                  <a:gd name="T49" fmla="*/ 0 h 216"/>
                  <a:gd name="T50" fmla="*/ 0 w 902"/>
                  <a:gd name="T51" fmla="*/ 0 h 216"/>
                  <a:gd name="T52" fmla="*/ 0 w 902"/>
                  <a:gd name="T53" fmla="*/ 0 h 216"/>
                  <a:gd name="T54" fmla="*/ 0 w 902"/>
                  <a:gd name="T55" fmla="*/ 0 h 216"/>
                  <a:gd name="T56" fmla="*/ 0 w 902"/>
                  <a:gd name="T57" fmla="*/ 0 h 216"/>
                  <a:gd name="T58" fmla="*/ 0 w 902"/>
                  <a:gd name="T59" fmla="*/ 0 h 216"/>
                  <a:gd name="T60" fmla="*/ 0 w 902"/>
                  <a:gd name="T61" fmla="*/ 0 h 216"/>
                  <a:gd name="T62" fmla="*/ 0 w 902"/>
                  <a:gd name="T63" fmla="*/ 0 h 216"/>
                  <a:gd name="T64" fmla="*/ 0 w 902"/>
                  <a:gd name="T65" fmla="*/ 0 h 216"/>
                  <a:gd name="T66" fmla="*/ 0 w 902"/>
                  <a:gd name="T67" fmla="*/ 0 h 216"/>
                  <a:gd name="T68" fmla="*/ 0 w 902"/>
                  <a:gd name="T69" fmla="*/ 0 h 216"/>
                  <a:gd name="T70" fmla="*/ 0 w 902"/>
                  <a:gd name="T71" fmla="*/ 0 h 216"/>
                  <a:gd name="T72" fmla="*/ 0 w 902"/>
                  <a:gd name="T73" fmla="*/ 0 h 216"/>
                  <a:gd name="T74" fmla="*/ 0 w 902"/>
                  <a:gd name="T75" fmla="*/ 0 h 216"/>
                  <a:gd name="T76" fmla="*/ 0 w 902"/>
                  <a:gd name="T77" fmla="*/ 0 h 216"/>
                  <a:gd name="T78" fmla="*/ 0 w 902"/>
                  <a:gd name="T79" fmla="*/ 0 h 216"/>
                  <a:gd name="T80" fmla="*/ 0 w 902"/>
                  <a:gd name="T81" fmla="*/ 0 h 216"/>
                  <a:gd name="T82" fmla="*/ 0 w 902"/>
                  <a:gd name="T83" fmla="*/ 0 h 216"/>
                  <a:gd name="T84" fmla="*/ 0 w 902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2"/>
                  <a:gd name="T130" fmla="*/ 0 h 216"/>
                  <a:gd name="T131" fmla="*/ 902 w 902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2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4"/>
                    </a:lnTo>
                    <a:lnTo>
                      <a:pt x="88" y="158"/>
                    </a:lnTo>
                    <a:lnTo>
                      <a:pt x="145" y="176"/>
                    </a:lnTo>
                    <a:lnTo>
                      <a:pt x="209" y="193"/>
                    </a:lnTo>
                    <a:lnTo>
                      <a:pt x="276" y="205"/>
                    </a:lnTo>
                    <a:lnTo>
                      <a:pt x="339" y="212"/>
                    </a:lnTo>
                    <a:lnTo>
                      <a:pt x="408" y="215"/>
                    </a:lnTo>
                    <a:lnTo>
                      <a:pt x="468" y="216"/>
                    </a:lnTo>
                    <a:lnTo>
                      <a:pt x="528" y="215"/>
                    </a:lnTo>
                    <a:lnTo>
                      <a:pt x="582" y="210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3"/>
                    </a:lnTo>
                    <a:lnTo>
                      <a:pt x="817" y="157"/>
                    </a:lnTo>
                    <a:lnTo>
                      <a:pt x="849" y="139"/>
                    </a:lnTo>
                    <a:lnTo>
                      <a:pt x="885" y="107"/>
                    </a:lnTo>
                    <a:lnTo>
                      <a:pt x="902" y="77"/>
                    </a:lnTo>
                    <a:lnTo>
                      <a:pt x="902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4" y="63"/>
                    </a:lnTo>
                    <a:lnTo>
                      <a:pt x="805" y="83"/>
                    </a:lnTo>
                    <a:lnTo>
                      <a:pt x="756" y="99"/>
                    </a:lnTo>
                    <a:lnTo>
                      <a:pt x="720" y="109"/>
                    </a:lnTo>
                    <a:lnTo>
                      <a:pt x="670" y="119"/>
                    </a:lnTo>
                    <a:lnTo>
                      <a:pt x="620" y="127"/>
                    </a:lnTo>
                    <a:lnTo>
                      <a:pt x="550" y="135"/>
                    </a:lnTo>
                    <a:lnTo>
                      <a:pt x="505" y="138"/>
                    </a:lnTo>
                    <a:lnTo>
                      <a:pt x="450" y="137"/>
                    </a:lnTo>
                    <a:lnTo>
                      <a:pt x="390" y="136"/>
                    </a:lnTo>
                    <a:lnTo>
                      <a:pt x="330" y="132"/>
                    </a:lnTo>
                    <a:lnTo>
                      <a:pt x="271" y="126"/>
                    </a:lnTo>
                    <a:lnTo>
                      <a:pt x="209" y="114"/>
                    </a:lnTo>
                    <a:lnTo>
                      <a:pt x="162" y="105"/>
                    </a:lnTo>
                    <a:lnTo>
                      <a:pt x="120" y="91"/>
                    </a:lnTo>
                    <a:lnTo>
                      <a:pt x="83" y="74"/>
                    </a:lnTo>
                    <a:lnTo>
                      <a:pt x="51" y="60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34" name="Group 129"/>
            <p:cNvGrpSpPr>
              <a:grpSpLocks/>
            </p:cNvGrpSpPr>
            <p:nvPr/>
          </p:nvGrpSpPr>
          <p:grpSpPr bwMode="auto">
            <a:xfrm>
              <a:off x="428" y="2923"/>
              <a:ext cx="181" cy="74"/>
              <a:chOff x="428" y="2923"/>
              <a:chExt cx="181" cy="74"/>
            </a:xfrm>
          </p:grpSpPr>
          <p:sp>
            <p:nvSpPr>
              <p:cNvPr id="10359" name="Oval 127"/>
              <p:cNvSpPr>
                <a:spLocks noChangeArrowheads="1"/>
              </p:cNvSpPr>
              <p:nvPr/>
            </p:nvSpPr>
            <p:spPr bwMode="auto">
              <a:xfrm>
                <a:off x="428" y="2923"/>
                <a:ext cx="181" cy="60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60" name="Freeform 128"/>
              <p:cNvSpPr>
                <a:spLocks/>
              </p:cNvSpPr>
              <p:nvPr/>
            </p:nvSpPr>
            <p:spPr bwMode="auto">
              <a:xfrm>
                <a:off x="428" y="2954"/>
                <a:ext cx="180" cy="43"/>
              </a:xfrm>
              <a:custGeom>
                <a:avLst/>
                <a:gdLst>
                  <a:gd name="T0" fmla="*/ 0 w 901"/>
                  <a:gd name="T1" fmla="*/ 0 h 216"/>
                  <a:gd name="T2" fmla="*/ 0 w 901"/>
                  <a:gd name="T3" fmla="*/ 0 h 216"/>
                  <a:gd name="T4" fmla="*/ 0 w 901"/>
                  <a:gd name="T5" fmla="*/ 0 h 216"/>
                  <a:gd name="T6" fmla="*/ 0 w 901"/>
                  <a:gd name="T7" fmla="*/ 0 h 216"/>
                  <a:gd name="T8" fmla="*/ 0 w 901"/>
                  <a:gd name="T9" fmla="*/ 0 h 216"/>
                  <a:gd name="T10" fmla="*/ 0 w 901"/>
                  <a:gd name="T11" fmla="*/ 0 h 216"/>
                  <a:gd name="T12" fmla="*/ 0 w 901"/>
                  <a:gd name="T13" fmla="*/ 0 h 216"/>
                  <a:gd name="T14" fmla="*/ 0 w 901"/>
                  <a:gd name="T15" fmla="*/ 0 h 216"/>
                  <a:gd name="T16" fmla="*/ 0 w 901"/>
                  <a:gd name="T17" fmla="*/ 0 h 216"/>
                  <a:gd name="T18" fmla="*/ 0 w 901"/>
                  <a:gd name="T19" fmla="*/ 0 h 216"/>
                  <a:gd name="T20" fmla="*/ 0 w 901"/>
                  <a:gd name="T21" fmla="*/ 0 h 216"/>
                  <a:gd name="T22" fmla="*/ 0 w 901"/>
                  <a:gd name="T23" fmla="*/ 0 h 216"/>
                  <a:gd name="T24" fmla="*/ 0 w 901"/>
                  <a:gd name="T25" fmla="*/ 0 h 216"/>
                  <a:gd name="T26" fmla="*/ 0 w 901"/>
                  <a:gd name="T27" fmla="*/ 0 h 216"/>
                  <a:gd name="T28" fmla="*/ 0 w 901"/>
                  <a:gd name="T29" fmla="*/ 0 h 216"/>
                  <a:gd name="T30" fmla="*/ 0 w 901"/>
                  <a:gd name="T31" fmla="*/ 0 h 216"/>
                  <a:gd name="T32" fmla="*/ 0 w 901"/>
                  <a:gd name="T33" fmla="*/ 0 h 216"/>
                  <a:gd name="T34" fmla="*/ 0 w 901"/>
                  <a:gd name="T35" fmla="*/ 0 h 216"/>
                  <a:gd name="T36" fmla="*/ 0 w 901"/>
                  <a:gd name="T37" fmla="*/ 0 h 216"/>
                  <a:gd name="T38" fmla="*/ 0 w 901"/>
                  <a:gd name="T39" fmla="*/ 0 h 216"/>
                  <a:gd name="T40" fmla="*/ 0 w 901"/>
                  <a:gd name="T41" fmla="*/ 0 h 216"/>
                  <a:gd name="T42" fmla="*/ 0 w 901"/>
                  <a:gd name="T43" fmla="*/ 0 h 216"/>
                  <a:gd name="T44" fmla="*/ 0 w 901"/>
                  <a:gd name="T45" fmla="*/ 0 h 216"/>
                  <a:gd name="T46" fmla="*/ 0 w 901"/>
                  <a:gd name="T47" fmla="*/ 0 h 216"/>
                  <a:gd name="T48" fmla="*/ 0 w 901"/>
                  <a:gd name="T49" fmla="*/ 0 h 216"/>
                  <a:gd name="T50" fmla="*/ 0 w 901"/>
                  <a:gd name="T51" fmla="*/ 0 h 216"/>
                  <a:gd name="T52" fmla="*/ 0 w 901"/>
                  <a:gd name="T53" fmla="*/ 0 h 216"/>
                  <a:gd name="T54" fmla="*/ 0 w 901"/>
                  <a:gd name="T55" fmla="*/ 0 h 216"/>
                  <a:gd name="T56" fmla="*/ 0 w 901"/>
                  <a:gd name="T57" fmla="*/ 0 h 216"/>
                  <a:gd name="T58" fmla="*/ 0 w 901"/>
                  <a:gd name="T59" fmla="*/ 0 h 216"/>
                  <a:gd name="T60" fmla="*/ 0 w 901"/>
                  <a:gd name="T61" fmla="*/ 0 h 216"/>
                  <a:gd name="T62" fmla="*/ 0 w 901"/>
                  <a:gd name="T63" fmla="*/ 0 h 216"/>
                  <a:gd name="T64" fmla="*/ 0 w 901"/>
                  <a:gd name="T65" fmla="*/ 0 h 216"/>
                  <a:gd name="T66" fmla="*/ 0 w 901"/>
                  <a:gd name="T67" fmla="*/ 0 h 216"/>
                  <a:gd name="T68" fmla="*/ 0 w 901"/>
                  <a:gd name="T69" fmla="*/ 0 h 216"/>
                  <a:gd name="T70" fmla="*/ 0 w 901"/>
                  <a:gd name="T71" fmla="*/ 0 h 216"/>
                  <a:gd name="T72" fmla="*/ 0 w 901"/>
                  <a:gd name="T73" fmla="*/ 0 h 216"/>
                  <a:gd name="T74" fmla="*/ 0 w 901"/>
                  <a:gd name="T75" fmla="*/ 0 h 216"/>
                  <a:gd name="T76" fmla="*/ 0 w 901"/>
                  <a:gd name="T77" fmla="*/ 0 h 216"/>
                  <a:gd name="T78" fmla="*/ 0 w 901"/>
                  <a:gd name="T79" fmla="*/ 0 h 216"/>
                  <a:gd name="T80" fmla="*/ 0 w 901"/>
                  <a:gd name="T81" fmla="*/ 0 h 216"/>
                  <a:gd name="T82" fmla="*/ 0 w 901"/>
                  <a:gd name="T83" fmla="*/ 0 h 216"/>
                  <a:gd name="T84" fmla="*/ 0 w 901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6"/>
                  <a:gd name="T131" fmla="*/ 901 w 901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6">
                    <a:moveTo>
                      <a:pt x="0" y="0"/>
                    </a:moveTo>
                    <a:lnTo>
                      <a:pt x="0" y="76"/>
                    </a:lnTo>
                    <a:lnTo>
                      <a:pt x="17" y="110"/>
                    </a:lnTo>
                    <a:lnTo>
                      <a:pt x="44" y="133"/>
                    </a:lnTo>
                    <a:lnTo>
                      <a:pt x="88" y="158"/>
                    </a:lnTo>
                    <a:lnTo>
                      <a:pt x="145" y="176"/>
                    </a:lnTo>
                    <a:lnTo>
                      <a:pt x="209" y="193"/>
                    </a:lnTo>
                    <a:lnTo>
                      <a:pt x="276" y="205"/>
                    </a:lnTo>
                    <a:lnTo>
                      <a:pt x="339" y="212"/>
                    </a:lnTo>
                    <a:lnTo>
                      <a:pt x="408" y="215"/>
                    </a:lnTo>
                    <a:lnTo>
                      <a:pt x="467" y="216"/>
                    </a:lnTo>
                    <a:lnTo>
                      <a:pt x="528" y="215"/>
                    </a:lnTo>
                    <a:lnTo>
                      <a:pt x="582" y="209"/>
                    </a:lnTo>
                    <a:lnTo>
                      <a:pt x="634" y="203"/>
                    </a:lnTo>
                    <a:lnTo>
                      <a:pt x="685" y="196"/>
                    </a:lnTo>
                    <a:lnTo>
                      <a:pt x="728" y="186"/>
                    </a:lnTo>
                    <a:lnTo>
                      <a:pt x="772" y="173"/>
                    </a:lnTo>
                    <a:lnTo>
                      <a:pt x="816" y="156"/>
                    </a:lnTo>
                    <a:lnTo>
                      <a:pt x="848" y="139"/>
                    </a:lnTo>
                    <a:lnTo>
                      <a:pt x="885" y="107"/>
                    </a:lnTo>
                    <a:lnTo>
                      <a:pt x="901" y="77"/>
                    </a:lnTo>
                    <a:lnTo>
                      <a:pt x="901" y="0"/>
                    </a:lnTo>
                    <a:lnTo>
                      <a:pt x="893" y="18"/>
                    </a:lnTo>
                    <a:lnTo>
                      <a:pt x="872" y="41"/>
                    </a:lnTo>
                    <a:lnTo>
                      <a:pt x="844" y="63"/>
                    </a:lnTo>
                    <a:lnTo>
                      <a:pt x="804" y="83"/>
                    </a:lnTo>
                    <a:lnTo>
                      <a:pt x="756" y="99"/>
                    </a:lnTo>
                    <a:lnTo>
                      <a:pt x="719" y="109"/>
                    </a:lnTo>
                    <a:lnTo>
                      <a:pt x="670" y="119"/>
                    </a:lnTo>
                    <a:lnTo>
                      <a:pt x="619" y="127"/>
                    </a:lnTo>
                    <a:lnTo>
                      <a:pt x="550" y="134"/>
                    </a:lnTo>
                    <a:lnTo>
                      <a:pt x="505" y="138"/>
                    </a:lnTo>
                    <a:lnTo>
                      <a:pt x="450" y="137"/>
                    </a:lnTo>
                    <a:lnTo>
                      <a:pt x="389" y="136"/>
                    </a:lnTo>
                    <a:lnTo>
                      <a:pt x="330" y="132"/>
                    </a:lnTo>
                    <a:lnTo>
                      <a:pt x="270" y="126"/>
                    </a:lnTo>
                    <a:lnTo>
                      <a:pt x="209" y="114"/>
                    </a:lnTo>
                    <a:lnTo>
                      <a:pt x="161" y="105"/>
                    </a:lnTo>
                    <a:lnTo>
                      <a:pt x="120" y="90"/>
                    </a:lnTo>
                    <a:lnTo>
                      <a:pt x="82" y="74"/>
                    </a:lnTo>
                    <a:lnTo>
                      <a:pt x="50" y="60"/>
                    </a:lnTo>
                    <a:lnTo>
                      <a:pt x="17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35" name="Group 132"/>
            <p:cNvGrpSpPr>
              <a:grpSpLocks/>
            </p:cNvGrpSpPr>
            <p:nvPr/>
          </p:nvGrpSpPr>
          <p:grpSpPr bwMode="auto">
            <a:xfrm>
              <a:off x="449" y="2907"/>
              <a:ext cx="181" cy="74"/>
              <a:chOff x="449" y="2907"/>
              <a:chExt cx="181" cy="74"/>
            </a:xfrm>
          </p:grpSpPr>
          <p:sp>
            <p:nvSpPr>
              <p:cNvPr id="10357" name="Oval 130"/>
              <p:cNvSpPr>
                <a:spLocks noChangeArrowheads="1"/>
              </p:cNvSpPr>
              <p:nvPr/>
            </p:nvSpPr>
            <p:spPr bwMode="auto">
              <a:xfrm>
                <a:off x="449" y="2907"/>
                <a:ext cx="181" cy="60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58" name="Freeform 131"/>
              <p:cNvSpPr>
                <a:spLocks/>
              </p:cNvSpPr>
              <p:nvPr/>
            </p:nvSpPr>
            <p:spPr bwMode="auto">
              <a:xfrm>
                <a:off x="449" y="2938"/>
                <a:ext cx="180" cy="43"/>
              </a:xfrm>
              <a:custGeom>
                <a:avLst/>
                <a:gdLst>
                  <a:gd name="T0" fmla="*/ 0 w 902"/>
                  <a:gd name="T1" fmla="*/ 0 h 216"/>
                  <a:gd name="T2" fmla="*/ 0 w 902"/>
                  <a:gd name="T3" fmla="*/ 0 h 216"/>
                  <a:gd name="T4" fmla="*/ 0 w 902"/>
                  <a:gd name="T5" fmla="*/ 0 h 216"/>
                  <a:gd name="T6" fmla="*/ 0 w 902"/>
                  <a:gd name="T7" fmla="*/ 0 h 216"/>
                  <a:gd name="T8" fmla="*/ 0 w 902"/>
                  <a:gd name="T9" fmla="*/ 0 h 216"/>
                  <a:gd name="T10" fmla="*/ 0 w 902"/>
                  <a:gd name="T11" fmla="*/ 0 h 216"/>
                  <a:gd name="T12" fmla="*/ 0 w 902"/>
                  <a:gd name="T13" fmla="*/ 0 h 216"/>
                  <a:gd name="T14" fmla="*/ 0 w 902"/>
                  <a:gd name="T15" fmla="*/ 0 h 216"/>
                  <a:gd name="T16" fmla="*/ 0 w 902"/>
                  <a:gd name="T17" fmla="*/ 0 h 216"/>
                  <a:gd name="T18" fmla="*/ 0 w 902"/>
                  <a:gd name="T19" fmla="*/ 0 h 216"/>
                  <a:gd name="T20" fmla="*/ 0 w 902"/>
                  <a:gd name="T21" fmla="*/ 0 h 216"/>
                  <a:gd name="T22" fmla="*/ 0 w 902"/>
                  <a:gd name="T23" fmla="*/ 0 h 216"/>
                  <a:gd name="T24" fmla="*/ 0 w 902"/>
                  <a:gd name="T25" fmla="*/ 0 h 216"/>
                  <a:gd name="T26" fmla="*/ 0 w 902"/>
                  <a:gd name="T27" fmla="*/ 0 h 216"/>
                  <a:gd name="T28" fmla="*/ 0 w 902"/>
                  <a:gd name="T29" fmla="*/ 0 h 216"/>
                  <a:gd name="T30" fmla="*/ 0 w 902"/>
                  <a:gd name="T31" fmla="*/ 0 h 216"/>
                  <a:gd name="T32" fmla="*/ 0 w 902"/>
                  <a:gd name="T33" fmla="*/ 0 h 216"/>
                  <a:gd name="T34" fmla="*/ 0 w 902"/>
                  <a:gd name="T35" fmla="*/ 0 h 216"/>
                  <a:gd name="T36" fmla="*/ 0 w 902"/>
                  <a:gd name="T37" fmla="*/ 0 h 216"/>
                  <a:gd name="T38" fmla="*/ 0 w 902"/>
                  <a:gd name="T39" fmla="*/ 0 h 216"/>
                  <a:gd name="T40" fmla="*/ 0 w 902"/>
                  <a:gd name="T41" fmla="*/ 0 h 216"/>
                  <a:gd name="T42" fmla="*/ 0 w 902"/>
                  <a:gd name="T43" fmla="*/ 0 h 216"/>
                  <a:gd name="T44" fmla="*/ 0 w 902"/>
                  <a:gd name="T45" fmla="*/ 0 h 216"/>
                  <a:gd name="T46" fmla="*/ 0 w 902"/>
                  <a:gd name="T47" fmla="*/ 0 h 216"/>
                  <a:gd name="T48" fmla="*/ 0 w 902"/>
                  <a:gd name="T49" fmla="*/ 0 h 216"/>
                  <a:gd name="T50" fmla="*/ 0 w 902"/>
                  <a:gd name="T51" fmla="*/ 0 h 216"/>
                  <a:gd name="T52" fmla="*/ 0 w 902"/>
                  <a:gd name="T53" fmla="*/ 0 h 216"/>
                  <a:gd name="T54" fmla="*/ 0 w 902"/>
                  <a:gd name="T55" fmla="*/ 0 h 216"/>
                  <a:gd name="T56" fmla="*/ 0 w 902"/>
                  <a:gd name="T57" fmla="*/ 0 h 216"/>
                  <a:gd name="T58" fmla="*/ 0 w 902"/>
                  <a:gd name="T59" fmla="*/ 0 h 216"/>
                  <a:gd name="T60" fmla="*/ 0 w 902"/>
                  <a:gd name="T61" fmla="*/ 0 h 216"/>
                  <a:gd name="T62" fmla="*/ 0 w 902"/>
                  <a:gd name="T63" fmla="*/ 0 h 216"/>
                  <a:gd name="T64" fmla="*/ 0 w 902"/>
                  <a:gd name="T65" fmla="*/ 0 h 216"/>
                  <a:gd name="T66" fmla="*/ 0 w 902"/>
                  <a:gd name="T67" fmla="*/ 0 h 216"/>
                  <a:gd name="T68" fmla="*/ 0 w 902"/>
                  <a:gd name="T69" fmla="*/ 0 h 216"/>
                  <a:gd name="T70" fmla="*/ 0 w 902"/>
                  <a:gd name="T71" fmla="*/ 0 h 216"/>
                  <a:gd name="T72" fmla="*/ 0 w 902"/>
                  <a:gd name="T73" fmla="*/ 0 h 216"/>
                  <a:gd name="T74" fmla="*/ 0 w 902"/>
                  <a:gd name="T75" fmla="*/ 0 h 216"/>
                  <a:gd name="T76" fmla="*/ 0 w 902"/>
                  <a:gd name="T77" fmla="*/ 0 h 216"/>
                  <a:gd name="T78" fmla="*/ 0 w 902"/>
                  <a:gd name="T79" fmla="*/ 0 h 216"/>
                  <a:gd name="T80" fmla="*/ 0 w 902"/>
                  <a:gd name="T81" fmla="*/ 0 h 216"/>
                  <a:gd name="T82" fmla="*/ 0 w 902"/>
                  <a:gd name="T83" fmla="*/ 0 h 216"/>
                  <a:gd name="T84" fmla="*/ 0 w 902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2"/>
                  <a:gd name="T130" fmla="*/ 0 h 216"/>
                  <a:gd name="T131" fmla="*/ 902 w 902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2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3"/>
                    </a:lnTo>
                    <a:lnTo>
                      <a:pt x="88" y="157"/>
                    </a:lnTo>
                    <a:lnTo>
                      <a:pt x="146" y="176"/>
                    </a:lnTo>
                    <a:lnTo>
                      <a:pt x="209" y="193"/>
                    </a:lnTo>
                    <a:lnTo>
                      <a:pt x="277" y="205"/>
                    </a:lnTo>
                    <a:lnTo>
                      <a:pt x="339" y="211"/>
                    </a:lnTo>
                    <a:lnTo>
                      <a:pt x="409" y="215"/>
                    </a:lnTo>
                    <a:lnTo>
                      <a:pt x="468" y="216"/>
                    </a:lnTo>
                    <a:lnTo>
                      <a:pt x="529" y="215"/>
                    </a:lnTo>
                    <a:lnTo>
                      <a:pt x="583" y="209"/>
                    </a:lnTo>
                    <a:lnTo>
                      <a:pt x="634" y="202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3"/>
                    </a:lnTo>
                    <a:lnTo>
                      <a:pt x="817" y="156"/>
                    </a:lnTo>
                    <a:lnTo>
                      <a:pt x="849" y="139"/>
                    </a:lnTo>
                    <a:lnTo>
                      <a:pt x="885" y="107"/>
                    </a:lnTo>
                    <a:lnTo>
                      <a:pt x="902" y="77"/>
                    </a:lnTo>
                    <a:lnTo>
                      <a:pt x="902" y="0"/>
                    </a:lnTo>
                    <a:lnTo>
                      <a:pt x="894" y="17"/>
                    </a:lnTo>
                    <a:lnTo>
                      <a:pt x="873" y="41"/>
                    </a:lnTo>
                    <a:lnTo>
                      <a:pt x="845" y="63"/>
                    </a:lnTo>
                    <a:lnTo>
                      <a:pt x="805" y="82"/>
                    </a:lnTo>
                    <a:lnTo>
                      <a:pt x="756" y="99"/>
                    </a:lnTo>
                    <a:lnTo>
                      <a:pt x="720" y="109"/>
                    </a:lnTo>
                    <a:lnTo>
                      <a:pt x="671" y="119"/>
                    </a:lnTo>
                    <a:lnTo>
                      <a:pt x="620" y="126"/>
                    </a:lnTo>
                    <a:lnTo>
                      <a:pt x="551" y="134"/>
                    </a:lnTo>
                    <a:lnTo>
                      <a:pt x="506" y="137"/>
                    </a:lnTo>
                    <a:lnTo>
                      <a:pt x="450" y="136"/>
                    </a:lnTo>
                    <a:lnTo>
                      <a:pt x="390" y="135"/>
                    </a:lnTo>
                    <a:lnTo>
                      <a:pt x="331" y="132"/>
                    </a:lnTo>
                    <a:lnTo>
                      <a:pt x="271" y="125"/>
                    </a:lnTo>
                    <a:lnTo>
                      <a:pt x="209" y="113"/>
                    </a:lnTo>
                    <a:lnTo>
                      <a:pt x="162" y="104"/>
                    </a:lnTo>
                    <a:lnTo>
                      <a:pt x="120" y="90"/>
                    </a:lnTo>
                    <a:lnTo>
                      <a:pt x="83" y="74"/>
                    </a:lnTo>
                    <a:lnTo>
                      <a:pt x="51" y="59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36" name="Group 135"/>
            <p:cNvGrpSpPr>
              <a:grpSpLocks/>
            </p:cNvGrpSpPr>
            <p:nvPr/>
          </p:nvGrpSpPr>
          <p:grpSpPr bwMode="auto">
            <a:xfrm>
              <a:off x="452" y="2889"/>
              <a:ext cx="182" cy="74"/>
              <a:chOff x="452" y="2889"/>
              <a:chExt cx="182" cy="74"/>
            </a:xfrm>
          </p:grpSpPr>
          <p:sp>
            <p:nvSpPr>
              <p:cNvPr id="10355" name="Oval 133"/>
              <p:cNvSpPr>
                <a:spLocks noChangeArrowheads="1"/>
              </p:cNvSpPr>
              <p:nvPr/>
            </p:nvSpPr>
            <p:spPr bwMode="auto">
              <a:xfrm>
                <a:off x="453" y="2889"/>
                <a:ext cx="181" cy="60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56" name="Freeform 134"/>
              <p:cNvSpPr>
                <a:spLocks/>
              </p:cNvSpPr>
              <p:nvPr/>
            </p:nvSpPr>
            <p:spPr bwMode="auto">
              <a:xfrm>
                <a:off x="452" y="2920"/>
                <a:ext cx="180" cy="43"/>
              </a:xfrm>
              <a:custGeom>
                <a:avLst/>
                <a:gdLst>
                  <a:gd name="T0" fmla="*/ 0 w 901"/>
                  <a:gd name="T1" fmla="*/ 0 h 215"/>
                  <a:gd name="T2" fmla="*/ 0 w 901"/>
                  <a:gd name="T3" fmla="*/ 0 h 215"/>
                  <a:gd name="T4" fmla="*/ 0 w 901"/>
                  <a:gd name="T5" fmla="*/ 0 h 215"/>
                  <a:gd name="T6" fmla="*/ 0 w 901"/>
                  <a:gd name="T7" fmla="*/ 0 h 215"/>
                  <a:gd name="T8" fmla="*/ 0 w 901"/>
                  <a:gd name="T9" fmla="*/ 0 h 215"/>
                  <a:gd name="T10" fmla="*/ 0 w 901"/>
                  <a:gd name="T11" fmla="*/ 0 h 215"/>
                  <a:gd name="T12" fmla="*/ 0 w 901"/>
                  <a:gd name="T13" fmla="*/ 0 h 215"/>
                  <a:gd name="T14" fmla="*/ 0 w 901"/>
                  <a:gd name="T15" fmla="*/ 0 h 215"/>
                  <a:gd name="T16" fmla="*/ 0 w 901"/>
                  <a:gd name="T17" fmla="*/ 0 h 215"/>
                  <a:gd name="T18" fmla="*/ 0 w 901"/>
                  <a:gd name="T19" fmla="*/ 0 h 215"/>
                  <a:gd name="T20" fmla="*/ 0 w 901"/>
                  <a:gd name="T21" fmla="*/ 0 h 215"/>
                  <a:gd name="T22" fmla="*/ 0 w 901"/>
                  <a:gd name="T23" fmla="*/ 0 h 215"/>
                  <a:gd name="T24" fmla="*/ 0 w 901"/>
                  <a:gd name="T25" fmla="*/ 0 h 215"/>
                  <a:gd name="T26" fmla="*/ 0 w 901"/>
                  <a:gd name="T27" fmla="*/ 0 h 215"/>
                  <a:gd name="T28" fmla="*/ 0 w 901"/>
                  <a:gd name="T29" fmla="*/ 0 h 215"/>
                  <a:gd name="T30" fmla="*/ 0 w 901"/>
                  <a:gd name="T31" fmla="*/ 0 h 215"/>
                  <a:gd name="T32" fmla="*/ 0 w 901"/>
                  <a:gd name="T33" fmla="*/ 0 h 215"/>
                  <a:gd name="T34" fmla="*/ 0 w 901"/>
                  <a:gd name="T35" fmla="*/ 0 h 215"/>
                  <a:gd name="T36" fmla="*/ 0 w 901"/>
                  <a:gd name="T37" fmla="*/ 0 h 215"/>
                  <a:gd name="T38" fmla="*/ 0 w 901"/>
                  <a:gd name="T39" fmla="*/ 0 h 215"/>
                  <a:gd name="T40" fmla="*/ 0 w 901"/>
                  <a:gd name="T41" fmla="*/ 0 h 215"/>
                  <a:gd name="T42" fmla="*/ 0 w 901"/>
                  <a:gd name="T43" fmla="*/ 0 h 215"/>
                  <a:gd name="T44" fmla="*/ 0 w 901"/>
                  <a:gd name="T45" fmla="*/ 0 h 215"/>
                  <a:gd name="T46" fmla="*/ 0 w 901"/>
                  <a:gd name="T47" fmla="*/ 0 h 215"/>
                  <a:gd name="T48" fmla="*/ 0 w 901"/>
                  <a:gd name="T49" fmla="*/ 0 h 215"/>
                  <a:gd name="T50" fmla="*/ 0 w 901"/>
                  <a:gd name="T51" fmla="*/ 0 h 215"/>
                  <a:gd name="T52" fmla="*/ 0 w 901"/>
                  <a:gd name="T53" fmla="*/ 0 h 215"/>
                  <a:gd name="T54" fmla="*/ 0 w 901"/>
                  <a:gd name="T55" fmla="*/ 0 h 215"/>
                  <a:gd name="T56" fmla="*/ 0 w 901"/>
                  <a:gd name="T57" fmla="*/ 0 h 215"/>
                  <a:gd name="T58" fmla="*/ 0 w 901"/>
                  <a:gd name="T59" fmla="*/ 0 h 215"/>
                  <a:gd name="T60" fmla="*/ 0 w 901"/>
                  <a:gd name="T61" fmla="*/ 0 h 215"/>
                  <a:gd name="T62" fmla="*/ 0 w 901"/>
                  <a:gd name="T63" fmla="*/ 0 h 215"/>
                  <a:gd name="T64" fmla="*/ 0 w 901"/>
                  <a:gd name="T65" fmla="*/ 0 h 215"/>
                  <a:gd name="T66" fmla="*/ 0 w 901"/>
                  <a:gd name="T67" fmla="*/ 0 h 215"/>
                  <a:gd name="T68" fmla="*/ 0 w 901"/>
                  <a:gd name="T69" fmla="*/ 0 h 215"/>
                  <a:gd name="T70" fmla="*/ 0 w 901"/>
                  <a:gd name="T71" fmla="*/ 0 h 215"/>
                  <a:gd name="T72" fmla="*/ 0 w 901"/>
                  <a:gd name="T73" fmla="*/ 0 h 215"/>
                  <a:gd name="T74" fmla="*/ 0 w 901"/>
                  <a:gd name="T75" fmla="*/ 0 h 215"/>
                  <a:gd name="T76" fmla="*/ 0 w 901"/>
                  <a:gd name="T77" fmla="*/ 0 h 215"/>
                  <a:gd name="T78" fmla="*/ 0 w 901"/>
                  <a:gd name="T79" fmla="*/ 0 h 215"/>
                  <a:gd name="T80" fmla="*/ 0 w 901"/>
                  <a:gd name="T81" fmla="*/ 0 h 215"/>
                  <a:gd name="T82" fmla="*/ 0 w 901"/>
                  <a:gd name="T83" fmla="*/ 0 h 215"/>
                  <a:gd name="T84" fmla="*/ 0 w 901"/>
                  <a:gd name="T85" fmla="*/ 0 h 21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5"/>
                  <a:gd name="T131" fmla="*/ 901 w 901"/>
                  <a:gd name="T132" fmla="*/ 215 h 21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5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3"/>
                    </a:lnTo>
                    <a:lnTo>
                      <a:pt x="88" y="157"/>
                    </a:lnTo>
                    <a:lnTo>
                      <a:pt x="145" y="176"/>
                    </a:lnTo>
                    <a:lnTo>
                      <a:pt x="209" y="192"/>
                    </a:lnTo>
                    <a:lnTo>
                      <a:pt x="276" y="204"/>
                    </a:lnTo>
                    <a:lnTo>
                      <a:pt x="339" y="211"/>
                    </a:lnTo>
                    <a:lnTo>
                      <a:pt x="408" y="214"/>
                    </a:lnTo>
                    <a:lnTo>
                      <a:pt x="468" y="215"/>
                    </a:lnTo>
                    <a:lnTo>
                      <a:pt x="528" y="214"/>
                    </a:lnTo>
                    <a:lnTo>
                      <a:pt x="582" y="209"/>
                    </a:lnTo>
                    <a:lnTo>
                      <a:pt x="634" y="202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2"/>
                    </a:lnTo>
                    <a:lnTo>
                      <a:pt x="817" y="156"/>
                    </a:lnTo>
                    <a:lnTo>
                      <a:pt x="849" y="138"/>
                    </a:lnTo>
                    <a:lnTo>
                      <a:pt x="885" y="106"/>
                    </a:lnTo>
                    <a:lnTo>
                      <a:pt x="901" y="77"/>
                    </a:lnTo>
                    <a:lnTo>
                      <a:pt x="901" y="0"/>
                    </a:lnTo>
                    <a:lnTo>
                      <a:pt x="894" y="17"/>
                    </a:lnTo>
                    <a:lnTo>
                      <a:pt x="873" y="40"/>
                    </a:lnTo>
                    <a:lnTo>
                      <a:pt x="844" y="62"/>
                    </a:lnTo>
                    <a:lnTo>
                      <a:pt x="804" y="82"/>
                    </a:lnTo>
                    <a:lnTo>
                      <a:pt x="756" y="99"/>
                    </a:lnTo>
                    <a:lnTo>
                      <a:pt x="720" y="109"/>
                    </a:lnTo>
                    <a:lnTo>
                      <a:pt x="670" y="119"/>
                    </a:lnTo>
                    <a:lnTo>
                      <a:pt x="620" y="126"/>
                    </a:lnTo>
                    <a:lnTo>
                      <a:pt x="550" y="134"/>
                    </a:lnTo>
                    <a:lnTo>
                      <a:pt x="505" y="137"/>
                    </a:lnTo>
                    <a:lnTo>
                      <a:pt x="450" y="136"/>
                    </a:lnTo>
                    <a:lnTo>
                      <a:pt x="390" y="135"/>
                    </a:lnTo>
                    <a:lnTo>
                      <a:pt x="330" y="132"/>
                    </a:lnTo>
                    <a:lnTo>
                      <a:pt x="271" y="125"/>
                    </a:lnTo>
                    <a:lnTo>
                      <a:pt x="209" y="113"/>
                    </a:lnTo>
                    <a:lnTo>
                      <a:pt x="162" y="104"/>
                    </a:lnTo>
                    <a:lnTo>
                      <a:pt x="120" y="90"/>
                    </a:lnTo>
                    <a:lnTo>
                      <a:pt x="82" y="73"/>
                    </a:lnTo>
                    <a:lnTo>
                      <a:pt x="51" y="59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37" name="Group 138"/>
            <p:cNvGrpSpPr>
              <a:grpSpLocks/>
            </p:cNvGrpSpPr>
            <p:nvPr/>
          </p:nvGrpSpPr>
          <p:grpSpPr bwMode="auto">
            <a:xfrm>
              <a:off x="463" y="2872"/>
              <a:ext cx="181" cy="73"/>
              <a:chOff x="463" y="2872"/>
              <a:chExt cx="181" cy="73"/>
            </a:xfrm>
          </p:grpSpPr>
          <p:sp>
            <p:nvSpPr>
              <p:cNvPr id="10353" name="Oval 136"/>
              <p:cNvSpPr>
                <a:spLocks noChangeArrowheads="1"/>
              </p:cNvSpPr>
              <p:nvPr/>
            </p:nvSpPr>
            <p:spPr bwMode="auto">
              <a:xfrm>
                <a:off x="464" y="2872"/>
                <a:ext cx="180" cy="59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54" name="Freeform 137"/>
              <p:cNvSpPr>
                <a:spLocks/>
              </p:cNvSpPr>
              <p:nvPr/>
            </p:nvSpPr>
            <p:spPr bwMode="auto">
              <a:xfrm>
                <a:off x="463" y="2902"/>
                <a:ext cx="180" cy="43"/>
              </a:xfrm>
              <a:custGeom>
                <a:avLst/>
                <a:gdLst>
                  <a:gd name="T0" fmla="*/ 0 w 901"/>
                  <a:gd name="T1" fmla="*/ 0 h 216"/>
                  <a:gd name="T2" fmla="*/ 0 w 901"/>
                  <a:gd name="T3" fmla="*/ 0 h 216"/>
                  <a:gd name="T4" fmla="*/ 0 w 901"/>
                  <a:gd name="T5" fmla="*/ 0 h 216"/>
                  <a:gd name="T6" fmla="*/ 0 w 901"/>
                  <a:gd name="T7" fmla="*/ 0 h 216"/>
                  <a:gd name="T8" fmla="*/ 0 w 901"/>
                  <a:gd name="T9" fmla="*/ 0 h 216"/>
                  <a:gd name="T10" fmla="*/ 0 w 901"/>
                  <a:gd name="T11" fmla="*/ 0 h 216"/>
                  <a:gd name="T12" fmla="*/ 0 w 901"/>
                  <a:gd name="T13" fmla="*/ 0 h 216"/>
                  <a:gd name="T14" fmla="*/ 0 w 901"/>
                  <a:gd name="T15" fmla="*/ 0 h 216"/>
                  <a:gd name="T16" fmla="*/ 0 w 901"/>
                  <a:gd name="T17" fmla="*/ 0 h 216"/>
                  <a:gd name="T18" fmla="*/ 0 w 901"/>
                  <a:gd name="T19" fmla="*/ 0 h 216"/>
                  <a:gd name="T20" fmla="*/ 0 w 901"/>
                  <a:gd name="T21" fmla="*/ 0 h 216"/>
                  <a:gd name="T22" fmla="*/ 0 w 901"/>
                  <a:gd name="T23" fmla="*/ 0 h 216"/>
                  <a:gd name="T24" fmla="*/ 0 w 901"/>
                  <a:gd name="T25" fmla="*/ 0 h 216"/>
                  <a:gd name="T26" fmla="*/ 0 w 901"/>
                  <a:gd name="T27" fmla="*/ 0 h 216"/>
                  <a:gd name="T28" fmla="*/ 0 w 901"/>
                  <a:gd name="T29" fmla="*/ 0 h 216"/>
                  <a:gd name="T30" fmla="*/ 0 w 901"/>
                  <a:gd name="T31" fmla="*/ 0 h 216"/>
                  <a:gd name="T32" fmla="*/ 0 w 901"/>
                  <a:gd name="T33" fmla="*/ 0 h 216"/>
                  <a:gd name="T34" fmla="*/ 0 w 901"/>
                  <a:gd name="T35" fmla="*/ 0 h 216"/>
                  <a:gd name="T36" fmla="*/ 0 w 901"/>
                  <a:gd name="T37" fmla="*/ 0 h 216"/>
                  <a:gd name="T38" fmla="*/ 0 w 901"/>
                  <a:gd name="T39" fmla="*/ 0 h 216"/>
                  <a:gd name="T40" fmla="*/ 0 w 901"/>
                  <a:gd name="T41" fmla="*/ 0 h 216"/>
                  <a:gd name="T42" fmla="*/ 0 w 901"/>
                  <a:gd name="T43" fmla="*/ 0 h 216"/>
                  <a:gd name="T44" fmla="*/ 0 w 901"/>
                  <a:gd name="T45" fmla="*/ 0 h 216"/>
                  <a:gd name="T46" fmla="*/ 0 w 901"/>
                  <a:gd name="T47" fmla="*/ 0 h 216"/>
                  <a:gd name="T48" fmla="*/ 0 w 901"/>
                  <a:gd name="T49" fmla="*/ 0 h 216"/>
                  <a:gd name="T50" fmla="*/ 0 w 901"/>
                  <a:gd name="T51" fmla="*/ 0 h 216"/>
                  <a:gd name="T52" fmla="*/ 0 w 901"/>
                  <a:gd name="T53" fmla="*/ 0 h 216"/>
                  <a:gd name="T54" fmla="*/ 0 w 901"/>
                  <a:gd name="T55" fmla="*/ 0 h 216"/>
                  <a:gd name="T56" fmla="*/ 0 w 901"/>
                  <a:gd name="T57" fmla="*/ 0 h 216"/>
                  <a:gd name="T58" fmla="*/ 0 w 901"/>
                  <a:gd name="T59" fmla="*/ 0 h 216"/>
                  <a:gd name="T60" fmla="*/ 0 w 901"/>
                  <a:gd name="T61" fmla="*/ 0 h 216"/>
                  <a:gd name="T62" fmla="*/ 0 w 901"/>
                  <a:gd name="T63" fmla="*/ 0 h 216"/>
                  <a:gd name="T64" fmla="*/ 0 w 901"/>
                  <a:gd name="T65" fmla="*/ 0 h 216"/>
                  <a:gd name="T66" fmla="*/ 0 w 901"/>
                  <a:gd name="T67" fmla="*/ 0 h 216"/>
                  <a:gd name="T68" fmla="*/ 0 w 901"/>
                  <a:gd name="T69" fmla="*/ 0 h 216"/>
                  <a:gd name="T70" fmla="*/ 0 w 901"/>
                  <a:gd name="T71" fmla="*/ 0 h 216"/>
                  <a:gd name="T72" fmla="*/ 0 w 901"/>
                  <a:gd name="T73" fmla="*/ 0 h 216"/>
                  <a:gd name="T74" fmla="*/ 0 w 901"/>
                  <a:gd name="T75" fmla="*/ 0 h 216"/>
                  <a:gd name="T76" fmla="*/ 0 w 901"/>
                  <a:gd name="T77" fmla="*/ 0 h 216"/>
                  <a:gd name="T78" fmla="*/ 0 w 901"/>
                  <a:gd name="T79" fmla="*/ 0 h 216"/>
                  <a:gd name="T80" fmla="*/ 0 w 901"/>
                  <a:gd name="T81" fmla="*/ 0 h 216"/>
                  <a:gd name="T82" fmla="*/ 0 w 901"/>
                  <a:gd name="T83" fmla="*/ 0 h 216"/>
                  <a:gd name="T84" fmla="*/ 0 w 901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6"/>
                  <a:gd name="T131" fmla="*/ 901 w 901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6">
                    <a:moveTo>
                      <a:pt x="0" y="0"/>
                    </a:moveTo>
                    <a:lnTo>
                      <a:pt x="0" y="76"/>
                    </a:lnTo>
                    <a:lnTo>
                      <a:pt x="17" y="111"/>
                    </a:lnTo>
                    <a:lnTo>
                      <a:pt x="44" y="134"/>
                    </a:lnTo>
                    <a:lnTo>
                      <a:pt x="88" y="158"/>
                    </a:lnTo>
                    <a:lnTo>
                      <a:pt x="145" y="177"/>
                    </a:lnTo>
                    <a:lnTo>
                      <a:pt x="209" y="193"/>
                    </a:lnTo>
                    <a:lnTo>
                      <a:pt x="276" y="205"/>
                    </a:lnTo>
                    <a:lnTo>
                      <a:pt x="339" y="212"/>
                    </a:lnTo>
                    <a:lnTo>
                      <a:pt x="408" y="215"/>
                    </a:lnTo>
                    <a:lnTo>
                      <a:pt x="468" y="216"/>
                    </a:lnTo>
                    <a:lnTo>
                      <a:pt x="528" y="215"/>
                    </a:lnTo>
                    <a:lnTo>
                      <a:pt x="582" y="210"/>
                    </a:lnTo>
                    <a:lnTo>
                      <a:pt x="634" y="203"/>
                    </a:lnTo>
                    <a:lnTo>
                      <a:pt x="685" y="196"/>
                    </a:lnTo>
                    <a:lnTo>
                      <a:pt x="728" y="187"/>
                    </a:lnTo>
                    <a:lnTo>
                      <a:pt x="772" y="173"/>
                    </a:lnTo>
                    <a:lnTo>
                      <a:pt x="816" y="157"/>
                    </a:lnTo>
                    <a:lnTo>
                      <a:pt x="848" y="139"/>
                    </a:lnTo>
                    <a:lnTo>
                      <a:pt x="885" y="107"/>
                    </a:lnTo>
                    <a:lnTo>
                      <a:pt x="901" y="77"/>
                    </a:lnTo>
                    <a:lnTo>
                      <a:pt x="901" y="0"/>
                    </a:lnTo>
                    <a:lnTo>
                      <a:pt x="893" y="18"/>
                    </a:lnTo>
                    <a:lnTo>
                      <a:pt x="873" y="41"/>
                    </a:lnTo>
                    <a:lnTo>
                      <a:pt x="844" y="63"/>
                    </a:lnTo>
                    <a:lnTo>
                      <a:pt x="804" y="83"/>
                    </a:lnTo>
                    <a:lnTo>
                      <a:pt x="756" y="100"/>
                    </a:lnTo>
                    <a:lnTo>
                      <a:pt x="720" y="109"/>
                    </a:lnTo>
                    <a:lnTo>
                      <a:pt x="670" y="119"/>
                    </a:lnTo>
                    <a:lnTo>
                      <a:pt x="619" y="127"/>
                    </a:lnTo>
                    <a:lnTo>
                      <a:pt x="550" y="135"/>
                    </a:lnTo>
                    <a:lnTo>
                      <a:pt x="505" y="138"/>
                    </a:lnTo>
                    <a:lnTo>
                      <a:pt x="450" y="137"/>
                    </a:lnTo>
                    <a:lnTo>
                      <a:pt x="389" y="136"/>
                    </a:lnTo>
                    <a:lnTo>
                      <a:pt x="330" y="133"/>
                    </a:lnTo>
                    <a:lnTo>
                      <a:pt x="271" y="126"/>
                    </a:lnTo>
                    <a:lnTo>
                      <a:pt x="209" y="114"/>
                    </a:lnTo>
                    <a:lnTo>
                      <a:pt x="162" y="105"/>
                    </a:lnTo>
                    <a:lnTo>
                      <a:pt x="120" y="91"/>
                    </a:lnTo>
                    <a:lnTo>
                      <a:pt x="82" y="74"/>
                    </a:lnTo>
                    <a:lnTo>
                      <a:pt x="50" y="60"/>
                    </a:lnTo>
                    <a:lnTo>
                      <a:pt x="17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38" name="Group 141"/>
            <p:cNvGrpSpPr>
              <a:grpSpLocks/>
            </p:cNvGrpSpPr>
            <p:nvPr/>
          </p:nvGrpSpPr>
          <p:grpSpPr bwMode="auto">
            <a:xfrm>
              <a:off x="443" y="2854"/>
              <a:ext cx="182" cy="74"/>
              <a:chOff x="443" y="2854"/>
              <a:chExt cx="182" cy="74"/>
            </a:xfrm>
          </p:grpSpPr>
          <p:sp>
            <p:nvSpPr>
              <p:cNvPr id="10351" name="Oval 139"/>
              <p:cNvSpPr>
                <a:spLocks noChangeArrowheads="1"/>
              </p:cNvSpPr>
              <p:nvPr/>
            </p:nvSpPr>
            <p:spPr bwMode="auto">
              <a:xfrm>
                <a:off x="444" y="2854"/>
                <a:ext cx="181" cy="59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52" name="Freeform 140"/>
              <p:cNvSpPr>
                <a:spLocks/>
              </p:cNvSpPr>
              <p:nvPr/>
            </p:nvSpPr>
            <p:spPr bwMode="auto">
              <a:xfrm>
                <a:off x="443" y="2884"/>
                <a:ext cx="181" cy="44"/>
              </a:xfrm>
              <a:custGeom>
                <a:avLst/>
                <a:gdLst>
                  <a:gd name="T0" fmla="*/ 0 w 901"/>
                  <a:gd name="T1" fmla="*/ 0 h 216"/>
                  <a:gd name="T2" fmla="*/ 0 w 901"/>
                  <a:gd name="T3" fmla="*/ 0 h 216"/>
                  <a:gd name="T4" fmla="*/ 0 w 901"/>
                  <a:gd name="T5" fmla="*/ 0 h 216"/>
                  <a:gd name="T6" fmla="*/ 0 w 901"/>
                  <a:gd name="T7" fmla="*/ 0 h 216"/>
                  <a:gd name="T8" fmla="*/ 0 w 901"/>
                  <a:gd name="T9" fmla="*/ 0 h 216"/>
                  <a:gd name="T10" fmla="*/ 0 w 901"/>
                  <a:gd name="T11" fmla="*/ 0 h 216"/>
                  <a:gd name="T12" fmla="*/ 0 w 901"/>
                  <a:gd name="T13" fmla="*/ 0 h 216"/>
                  <a:gd name="T14" fmla="*/ 0 w 901"/>
                  <a:gd name="T15" fmla="*/ 0 h 216"/>
                  <a:gd name="T16" fmla="*/ 0 w 901"/>
                  <a:gd name="T17" fmla="*/ 0 h 216"/>
                  <a:gd name="T18" fmla="*/ 0 w 901"/>
                  <a:gd name="T19" fmla="*/ 0 h 216"/>
                  <a:gd name="T20" fmla="*/ 0 w 901"/>
                  <a:gd name="T21" fmla="*/ 0 h 216"/>
                  <a:gd name="T22" fmla="*/ 0 w 901"/>
                  <a:gd name="T23" fmla="*/ 0 h 216"/>
                  <a:gd name="T24" fmla="*/ 0 w 901"/>
                  <a:gd name="T25" fmla="*/ 0 h 216"/>
                  <a:gd name="T26" fmla="*/ 0 w 901"/>
                  <a:gd name="T27" fmla="*/ 0 h 216"/>
                  <a:gd name="T28" fmla="*/ 0 w 901"/>
                  <a:gd name="T29" fmla="*/ 0 h 216"/>
                  <a:gd name="T30" fmla="*/ 0 w 901"/>
                  <a:gd name="T31" fmla="*/ 0 h 216"/>
                  <a:gd name="T32" fmla="*/ 0 w 901"/>
                  <a:gd name="T33" fmla="*/ 0 h 216"/>
                  <a:gd name="T34" fmla="*/ 0 w 901"/>
                  <a:gd name="T35" fmla="*/ 0 h 216"/>
                  <a:gd name="T36" fmla="*/ 0 w 901"/>
                  <a:gd name="T37" fmla="*/ 0 h 216"/>
                  <a:gd name="T38" fmla="*/ 0 w 901"/>
                  <a:gd name="T39" fmla="*/ 0 h 216"/>
                  <a:gd name="T40" fmla="*/ 0 w 901"/>
                  <a:gd name="T41" fmla="*/ 0 h 216"/>
                  <a:gd name="T42" fmla="*/ 0 w 901"/>
                  <a:gd name="T43" fmla="*/ 0 h 216"/>
                  <a:gd name="T44" fmla="*/ 0 w 901"/>
                  <a:gd name="T45" fmla="*/ 0 h 216"/>
                  <a:gd name="T46" fmla="*/ 0 w 901"/>
                  <a:gd name="T47" fmla="*/ 0 h 216"/>
                  <a:gd name="T48" fmla="*/ 0 w 901"/>
                  <a:gd name="T49" fmla="*/ 0 h 216"/>
                  <a:gd name="T50" fmla="*/ 0 w 901"/>
                  <a:gd name="T51" fmla="*/ 0 h 216"/>
                  <a:gd name="T52" fmla="*/ 0 w 901"/>
                  <a:gd name="T53" fmla="*/ 0 h 216"/>
                  <a:gd name="T54" fmla="*/ 0 w 901"/>
                  <a:gd name="T55" fmla="*/ 0 h 216"/>
                  <a:gd name="T56" fmla="*/ 0 w 901"/>
                  <a:gd name="T57" fmla="*/ 0 h 216"/>
                  <a:gd name="T58" fmla="*/ 0 w 901"/>
                  <a:gd name="T59" fmla="*/ 0 h 216"/>
                  <a:gd name="T60" fmla="*/ 0 w 901"/>
                  <a:gd name="T61" fmla="*/ 0 h 216"/>
                  <a:gd name="T62" fmla="*/ 0 w 901"/>
                  <a:gd name="T63" fmla="*/ 0 h 216"/>
                  <a:gd name="T64" fmla="*/ 0 w 901"/>
                  <a:gd name="T65" fmla="*/ 0 h 216"/>
                  <a:gd name="T66" fmla="*/ 0 w 901"/>
                  <a:gd name="T67" fmla="*/ 0 h 216"/>
                  <a:gd name="T68" fmla="*/ 0 w 901"/>
                  <a:gd name="T69" fmla="*/ 0 h 216"/>
                  <a:gd name="T70" fmla="*/ 0 w 901"/>
                  <a:gd name="T71" fmla="*/ 0 h 216"/>
                  <a:gd name="T72" fmla="*/ 0 w 901"/>
                  <a:gd name="T73" fmla="*/ 0 h 216"/>
                  <a:gd name="T74" fmla="*/ 0 w 901"/>
                  <a:gd name="T75" fmla="*/ 0 h 216"/>
                  <a:gd name="T76" fmla="*/ 0 w 901"/>
                  <a:gd name="T77" fmla="*/ 0 h 216"/>
                  <a:gd name="T78" fmla="*/ 0 w 901"/>
                  <a:gd name="T79" fmla="*/ 0 h 216"/>
                  <a:gd name="T80" fmla="*/ 0 w 901"/>
                  <a:gd name="T81" fmla="*/ 0 h 216"/>
                  <a:gd name="T82" fmla="*/ 0 w 901"/>
                  <a:gd name="T83" fmla="*/ 0 h 216"/>
                  <a:gd name="T84" fmla="*/ 0 w 901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6"/>
                  <a:gd name="T131" fmla="*/ 901 w 901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3"/>
                    </a:lnTo>
                    <a:lnTo>
                      <a:pt x="88" y="158"/>
                    </a:lnTo>
                    <a:lnTo>
                      <a:pt x="145" y="176"/>
                    </a:lnTo>
                    <a:lnTo>
                      <a:pt x="209" y="193"/>
                    </a:lnTo>
                    <a:lnTo>
                      <a:pt x="276" y="205"/>
                    </a:lnTo>
                    <a:lnTo>
                      <a:pt x="339" y="212"/>
                    </a:lnTo>
                    <a:lnTo>
                      <a:pt x="408" y="215"/>
                    </a:lnTo>
                    <a:lnTo>
                      <a:pt x="468" y="216"/>
                    </a:lnTo>
                    <a:lnTo>
                      <a:pt x="528" y="215"/>
                    </a:lnTo>
                    <a:lnTo>
                      <a:pt x="582" y="209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3"/>
                    </a:lnTo>
                    <a:lnTo>
                      <a:pt x="817" y="157"/>
                    </a:lnTo>
                    <a:lnTo>
                      <a:pt x="848" y="139"/>
                    </a:lnTo>
                    <a:lnTo>
                      <a:pt x="885" y="107"/>
                    </a:lnTo>
                    <a:lnTo>
                      <a:pt x="901" y="77"/>
                    </a:lnTo>
                    <a:lnTo>
                      <a:pt x="901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4" y="63"/>
                    </a:lnTo>
                    <a:lnTo>
                      <a:pt x="804" y="83"/>
                    </a:lnTo>
                    <a:lnTo>
                      <a:pt x="756" y="99"/>
                    </a:lnTo>
                    <a:lnTo>
                      <a:pt x="720" y="109"/>
                    </a:lnTo>
                    <a:lnTo>
                      <a:pt x="670" y="119"/>
                    </a:lnTo>
                    <a:lnTo>
                      <a:pt x="620" y="127"/>
                    </a:lnTo>
                    <a:lnTo>
                      <a:pt x="550" y="135"/>
                    </a:lnTo>
                    <a:lnTo>
                      <a:pt x="505" y="138"/>
                    </a:lnTo>
                    <a:lnTo>
                      <a:pt x="450" y="137"/>
                    </a:lnTo>
                    <a:lnTo>
                      <a:pt x="390" y="136"/>
                    </a:lnTo>
                    <a:lnTo>
                      <a:pt x="330" y="132"/>
                    </a:lnTo>
                    <a:lnTo>
                      <a:pt x="271" y="126"/>
                    </a:lnTo>
                    <a:lnTo>
                      <a:pt x="209" y="114"/>
                    </a:lnTo>
                    <a:lnTo>
                      <a:pt x="162" y="105"/>
                    </a:lnTo>
                    <a:lnTo>
                      <a:pt x="120" y="91"/>
                    </a:lnTo>
                    <a:lnTo>
                      <a:pt x="82" y="74"/>
                    </a:lnTo>
                    <a:lnTo>
                      <a:pt x="51" y="60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39" name="Group 144"/>
            <p:cNvGrpSpPr>
              <a:grpSpLocks/>
            </p:cNvGrpSpPr>
            <p:nvPr/>
          </p:nvGrpSpPr>
          <p:grpSpPr bwMode="auto">
            <a:xfrm>
              <a:off x="429" y="2836"/>
              <a:ext cx="182" cy="74"/>
              <a:chOff x="429" y="2836"/>
              <a:chExt cx="182" cy="74"/>
            </a:xfrm>
          </p:grpSpPr>
          <p:sp>
            <p:nvSpPr>
              <p:cNvPr id="10349" name="Oval 142"/>
              <p:cNvSpPr>
                <a:spLocks noChangeArrowheads="1"/>
              </p:cNvSpPr>
              <p:nvPr/>
            </p:nvSpPr>
            <p:spPr bwMode="auto">
              <a:xfrm>
                <a:off x="430" y="2836"/>
                <a:ext cx="181" cy="60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50" name="Freeform 143"/>
              <p:cNvSpPr>
                <a:spLocks/>
              </p:cNvSpPr>
              <p:nvPr/>
            </p:nvSpPr>
            <p:spPr bwMode="auto">
              <a:xfrm>
                <a:off x="429" y="2867"/>
                <a:ext cx="181" cy="43"/>
              </a:xfrm>
              <a:custGeom>
                <a:avLst/>
                <a:gdLst>
                  <a:gd name="T0" fmla="*/ 0 w 902"/>
                  <a:gd name="T1" fmla="*/ 0 h 216"/>
                  <a:gd name="T2" fmla="*/ 0 w 902"/>
                  <a:gd name="T3" fmla="*/ 0 h 216"/>
                  <a:gd name="T4" fmla="*/ 0 w 902"/>
                  <a:gd name="T5" fmla="*/ 0 h 216"/>
                  <a:gd name="T6" fmla="*/ 0 w 902"/>
                  <a:gd name="T7" fmla="*/ 0 h 216"/>
                  <a:gd name="T8" fmla="*/ 0 w 902"/>
                  <a:gd name="T9" fmla="*/ 0 h 216"/>
                  <a:gd name="T10" fmla="*/ 0 w 902"/>
                  <a:gd name="T11" fmla="*/ 0 h 216"/>
                  <a:gd name="T12" fmla="*/ 0 w 902"/>
                  <a:gd name="T13" fmla="*/ 0 h 216"/>
                  <a:gd name="T14" fmla="*/ 0 w 902"/>
                  <a:gd name="T15" fmla="*/ 0 h 216"/>
                  <a:gd name="T16" fmla="*/ 0 w 902"/>
                  <a:gd name="T17" fmla="*/ 0 h 216"/>
                  <a:gd name="T18" fmla="*/ 0 w 902"/>
                  <a:gd name="T19" fmla="*/ 0 h 216"/>
                  <a:gd name="T20" fmla="*/ 0 w 902"/>
                  <a:gd name="T21" fmla="*/ 0 h 216"/>
                  <a:gd name="T22" fmla="*/ 0 w 902"/>
                  <a:gd name="T23" fmla="*/ 0 h 216"/>
                  <a:gd name="T24" fmla="*/ 0 w 902"/>
                  <a:gd name="T25" fmla="*/ 0 h 216"/>
                  <a:gd name="T26" fmla="*/ 0 w 902"/>
                  <a:gd name="T27" fmla="*/ 0 h 216"/>
                  <a:gd name="T28" fmla="*/ 0 w 902"/>
                  <a:gd name="T29" fmla="*/ 0 h 216"/>
                  <a:gd name="T30" fmla="*/ 0 w 902"/>
                  <a:gd name="T31" fmla="*/ 0 h 216"/>
                  <a:gd name="T32" fmla="*/ 0 w 902"/>
                  <a:gd name="T33" fmla="*/ 0 h 216"/>
                  <a:gd name="T34" fmla="*/ 0 w 902"/>
                  <a:gd name="T35" fmla="*/ 0 h 216"/>
                  <a:gd name="T36" fmla="*/ 0 w 902"/>
                  <a:gd name="T37" fmla="*/ 0 h 216"/>
                  <a:gd name="T38" fmla="*/ 0 w 902"/>
                  <a:gd name="T39" fmla="*/ 0 h 216"/>
                  <a:gd name="T40" fmla="*/ 0 w 902"/>
                  <a:gd name="T41" fmla="*/ 0 h 216"/>
                  <a:gd name="T42" fmla="*/ 0 w 902"/>
                  <a:gd name="T43" fmla="*/ 0 h 216"/>
                  <a:gd name="T44" fmla="*/ 0 w 902"/>
                  <a:gd name="T45" fmla="*/ 0 h 216"/>
                  <a:gd name="T46" fmla="*/ 0 w 902"/>
                  <a:gd name="T47" fmla="*/ 0 h 216"/>
                  <a:gd name="T48" fmla="*/ 0 w 902"/>
                  <a:gd name="T49" fmla="*/ 0 h 216"/>
                  <a:gd name="T50" fmla="*/ 0 w 902"/>
                  <a:gd name="T51" fmla="*/ 0 h 216"/>
                  <a:gd name="T52" fmla="*/ 0 w 902"/>
                  <a:gd name="T53" fmla="*/ 0 h 216"/>
                  <a:gd name="T54" fmla="*/ 0 w 902"/>
                  <a:gd name="T55" fmla="*/ 0 h 216"/>
                  <a:gd name="T56" fmla="*/ 0 w 902"/>
                  <a:gd name="T57" fmla="*/ 0 h 216"/>
                  <a:gd name="T58" fmla="*/ 0 w 902"/>
                  <a:gd name="T59" fmla="*/ 0 h 216"/>
                  <a:gd name="T60" fmla="*/ 0 w 902"/>
                  <a:gd name="T61" fmla="*/ 0 h 216"/>
                  <a:gd name="T62" fmla="*/ 0 w 902"/>
                  <a:gd name="T63" fmla="*/ 0 h 216"/>
                  <a:gd name="T64" fmla="*/ 0 w 902"/>
                  <a:gd name="T65" fmla="*/ 0 h 216"/>
                  <a:gd name="T66" fmla="*/ 0 w 902"/>
                  <a:gd name="T67" fmla="*/ 0 h 216"/>
                  <a:gd name="T68" fmla="*/ 0 w 902"/>
                  <a:gd name="T69" fmla="*/ 0 h 216"/>
                  <a:gd name="T70" fmla="*/ 0 w 902"/>
                  <a:gd name="T71" fmla="*/ 0 h 216"/>
                  <a:gd name="T72" fmla="*/ 0 w 902"/>
                  <a:gd name="T73" fmla="*/ 0 h 216"/>
                  <a:gd name="T74" fmla="*/ 0 w 902"/>
                  <a:gd name="T75" fmla="*/ 0 h 216"/>
                  <a:gd name="T76" fmla="*/ 0 w 902"/>
                  <a:gd name="T77" fmla="*/ 0 h 216"/>
                  <a:gd name="T78" fmla="*/ 0 w 902"/>
                  <a:gd name="T79" fmla="*/ 0 h 216"/>
                  <a:gd name="T80" fmla="*/ 0 w 902"/>
                  <a:gd name="T81" fmla="*/ 0 h 216"/>
                  <a:gd name="T82" fmla="*/ 0 w 902"/>
                  <a:gd name="T83" fmla="*/ 0 h 216"/>
                  <a:gd name="T84" fmla="*/ 0 w 902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2"/>
                  <a:gd name="T130" fmla="*/ 0 h 216"/>
                  <a:gd name="T131" fmla="*/ 902 w 902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2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3"/>
                    </a:lnTo>
                    <a:lnTo>
                      <a:pt x="89" y="157"/>
                    </a:lnTo>
                    <a:lnTo>
                      <a:pt x="146" y="176"/>
                    </a:lnTo>
                    <a:lnTo>
                      <a:pt x="210" y="193"/>
                    </a:lnTo>
                    <a:lnTo>
                      <a:pt x="277" y="205"/>
                    </a:lnTo>
                    <a:lnTo>
                      <a:pt x="339" y="211"/>
                    </a:lnTo>
                    <a:lnTo>
                      <a:pt x="409" y="215"/>
                    </a:lnTo>
                    <a:lnTo>
                      <a:pt x="468" y="216"/>
                    </a:lnTo>
                    <a:lnTo>
                      <a:pt x="529" y="215"/>
                    </a:lnTo>
                    <a:lnTo>
                      <a:pt x="583" y="209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3"/>
                    </a:lnTo>
                    <a:lnTo>
                      <a:pt x="817" y="156"/>
                    </a:lnTo>
                    <a:lnTo>
                      <a:pt x="849" y="139"/>
                    </a:lnTo>
                    <a:lnTo>
                      <a:pt x="885" y="107"/>
                    </a:lnTo>
                    <a:lnTo>
                      <a:pt x="902" y="77"/>
                    </a:lnTo>
                    <a:lnTo>
                      <a:pt x="902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5" y="63"/>
                    </a:lnTo>
                    <a:lnTo>
                      <a:pt x="805" y="83"/>
                    </a:lnTo>
                    <a:lnTo>
                      <a:pt x="757" y="99"/>
                    </a:lnTo>
                    <a:lnTo>
                      <a:pt x="720" y="109"/>
                    </a:lnTo>
                    <a:lnTo>
                      <a:pt x="671" y="119"/>
                    </a:lnTo>
                    <a:lnTo>
                      <a:pt x="620" y="127"/>
                    </a:lnTo>
                    <a:lnTo>
                      <a:pt x="551" y="134"/>
                    </a:lnTo>
                    <a:lnTo>
                      <a:pt x="506" y="138"/>
                    </a:lnTo>
                    <a:lnTo>
                      <a:pt x="451" y="137"/>
                    </a:lnTo>
                    <a:lnTo>
                      <a:pt x="390" y="135"/>
                    </a:lnTo>
                    <a:lnTo>
                      <a:pt x="331" y="132"/>
                    </a:lnTo>
                    <a:lnTo>
                      <a:pt x="271" y="126"/>
                    </a:lnTo>
                    <a:lnTo>
                      <a:pt x="210" y="113"/>
                    </a:lnTo>
                    <a:lnTo>
                      <a:pt x="162" y="105"/>
                    </a:lnTo>
                    <a:lnTo>
                      <a:pt x="120" y="90"/>
                    </a:lnTo>
                    <a:lnTo>
                      <a:pt x="83" y="74"/>
                    </a:lnTo>
                    <a:lnTo>
                      <a:pt x="51" y="59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40" name="Group 147"/>
            <p:cNvGrpSpPr>
              <a:grpSpLocks/>
            </p:cNvGrpSpPr>
            <p:nvPr/>
          </p:nvGrpSpPr>
          <p:grpSpPr bwMode="auto">
            <a:xfrm>
              <a:off x="431" y="2820"/>
              <a:ext cx="182" cy="74"/>
              <a:chOff x="431" y="2820"/>
              <a:chExt cx="182" cy="74"/>
            </a:xfrm>
          </p:grpSpPr>
          <p:sp>
            <p:nvSpPr>
              <p:cNvPr id="10347" name="Oval 145"/>
              <p:cNvSpPr>
                <a:spLocks noChangeArrowheads="1"/>
              </p:cNvSpPr>
              <p:nvPr/>
            </p:nvSpPr>
            <p:spPr bwMode="auto">
              <a:xfrm>
                <a:off x="432" y="2820"/>
                <a:ext cx="181" cy="60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48" name="Freeform 146"/>
              <p:cNvSpPr>
                <a:spLocks/>
              </p:cNvSpPr>
              <p:nvPr/>
            </p:nvSpPr>
            <p:spPr bwMode="auto">
              <a:xfrm>
                <a:off x="431" y="2851"/>
                <a:ext cx="180" cy="43"/>
              </a:xfrm>
              <a:custGeom>
                <a:avLst/>
                <a:gdLst>
                  <a:gd name="T0" fmla="*/ 0 w 902"/>
                  <a:gd name="T1" fmla="*/ 0 h 216"/>
                  <a:gd name="T2" fmla="*/ 0 w 902"/>
                  <a:gd name="T3" fmla="*/ 0 h 216"/>
                  <a:gd name="T4" fmla="*/ 0 w 902"/>
                  <a:gd name="T5" fmla="*/ 0 h 216"/>
                  <a:gd name="T6" fmla="*/ 0 w 902"/>
                  <a:gd name="T7" fmla="*/ 0 h 216"/>
                  <a:gd name="T8" fmla="*/ 0 w 902"/>
                  <a:gd name="T9" fmla="*/ 0 h 216"/>
                  <a:gd name="T10" fmla="*/ 0 w 902"/>
                  <a:gd name="T11" fmla="*/ 0 h 216"/>
                  <a:gd name="T12" fmla="*/ 0 w 902"/>
                  <a:gd name="T13" fmla="*/ 0 h 216"/>
                  <a:gd name="T14" fmla="*/ 0 w 902"/>
                  <a:gd name="T15" fmla="*/ 0 h 216"/>
                  <a:gd name="T16" fmla="*/ 0 w 902"/>
                  <a:gd name="T17" fmla="*/ 0 h 216"/>
                  <a:gd name="T18" fmla="*/ 0 w 902"/>
                  <a:gd name="T19" fmla="*/ 0 h 216"/>
                  <a:gd name="T20" fmla="*/ 0 w 902"/>
                  <a:gd name="T21" fmla="*/ 0 h 216"/>
                  <a:gd name="T22" fmla="*/ 0 w 902"/>
                  <a:gd name="T23" fmla="*/ 0 h 216"/>
                  <a:gd name="T24" fmla="*/ 0 w 902"/>
                  <a:gd name="T25" fmla="*/ 0 h 216"/>
                  <a:gd name="T26" fmla="*/ 0 w 902"/>
                  <a:gd name="T27" fmla="*/ 0 h 216"/>
                  <a:gd name="T28" fmla="*/ 0 w 902"/>
                  <a:gd name="T29" fmla="*/ 0 h 216"/>
                  <a:gd name="T30" fmla="*/ 0 w 902"/>
                  <a:gd name="T31" fmla="*/ 0 h 216"/>
                  <a:gd name="T32" fmla="*/ 0 w 902"/>
                  <a:gd name="T33" fmla="*/ 0 h 216"/>
                  <a:gd name="T34" fmla="*/ 0 w 902"/>
                  <a:gd name="T35" fmla="*/ 0 h 216"/>
                  <a:gd name="T36" fmla="*/ 0 w 902"/>
                  <a:gd name="T37" fmla="*/ 0 h 216"/>
                  <a:gd name="T38" fmla="*/ 0 w 902"/>
                  <a:gd name="T39" fmla="*/ 0 h 216"/>
                  <a:gd name="T40" fmla="*/ 0 w 902"/>
                  <a:gd name="T41" fmla="*/ 0 h 216"/>
                  <a:gd name="T42" fmla="*/ 0 w 902"/>
                  <a:gd name="T43" fmla="*/ 0 h 216"/>
                  <a:gd name="T44" fmla="*/ 0 w 902"/>
                  <a:gd name="T45" fmla="*/ 0 h 216"/>
                  <a:gd name="T46" fmla="*/ 0 w 902"/>
                  <a:gd name="T47" fmla="*/ 0 h 216"/>
                  <a:gd name="T48" fmla="*/ 0 w 902"/>
                  <a:gd name="T49" fmla="*/ 0 h 216"/>
                  <a:gd name="T50" fmla="*/ 0 w 902"/>
                  <a:gd name="T51" fmla="*/ 0 h 216"/>
                  <a:gd name="T52" fmla="*/ 0 w 902"/>
                  <a:gd name="T53" fmla="*/ 0 h 216"/>
                  <a:gd name="T54" fmla="*/ 0 w 902"/>
                  <a:gd name="T55" fmla="*/ 0 h 216"/>
                  <a:gd name="T56" fmla="*/ 0 w 902"/>
                  <a:gd name="T57" fmla="*/ 0 h 216"/>
                  <a:gd name="T58" fmla="*/ 0 w 902"/>
                  <a:gd name="T59" fmla="*/ 0 h 216"/>
                  <a:gd name="T60" fmla="*/ 0 w 902"/>
                  <a:gd name="T61" fmla="*/ 0 h 216"/>
                  <a:gd name="T62" fmla="*/ 0 w 902"/>
                  <a:gd name="T63" fmla="*/ 0 h 216"/>
                  <a:gd name="T64" fmla="*/ 0 w 902"/>
                  <a:gd name="T65" fmla="*/ 0 h 216"/>
                  <a:gd name="T66" fmla="*/ 0 w 902"/>
                  <a:gd name="T67" fmla="*/ 0 h 216"/>
                  <a:gd name="T68" fmla="*/ 0 w 902"/>
                  <a:gd name="T69" fmla="*/ 0 h 216"/>
                  <a:gd name="T70" fmla="*/ 0 w 902"/>
                  <a:gd name="T71" fmla="*/ 0 h 216"/>
                  <a:gd name="T72" fmla="*/ 0 w 902"/>
                  <a:gd name="T73" fmla="*/ 0 h 216"/>
                  <a:gd name="T74" fmla="*/ 0 w 902"/>
                  <a:gd name="T75" fmla="*/ 0 h 216"/>
                  <a:gd name="T76" fmla="*/ 0 w 902"/>
                  <a:gd name="T77" fmla="*/ 0 h 216"/>
                  <a:gd name="T78" fmla="*/ 0 w 902"/>
                  <a:gd name="T79" fmla="*/ 0 h 216"/>
                  <a:gd name="T80" fmla="*/ 0 w 902"/>
                  <a:gd name="T81" fmla="*/ 0 h 216"/>
                  <a:gd name="T82" fmla="*/ 0 w 902"/>
                  <a:gd name="T83" fmla="*/ 0 h 216"/>
                  <a:gd name="T84" fmla="*/ 0 w 902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2"/>
                  <a:gd name="T130" fmla="*/ 0 h 216"/>
                  <a:gd name="T131" fmla="*/ 902 w 902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2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3"/>
                    </a:lnTo>
                    <a:lnTo>
                      <a:pt x="88" y="157"/>
                    </a:lnTo>
                    <a:lnTo>
                      <a:pt x="146" y="176"/>
                    </a:lnTo>
                    <a:lnTo>
                      <a:pt x="209" y="192"/>
                    </a:lnTo>
                    <a:lnTo>
                      <a:pt x="277" y="205"/>
                    </a:lnTo>
                    <a:lnTo>
                      <a:pt x="339" y="211"/>
                    </a:lnTo>
                    <a:lnTo>
                      <a:pt x="409" y="214"/>
                    </a:lnTo>
                    <a:lnTo>
                      <a:pt x="468" y="216"/>
                    </a:lnTo>
                    <a:lnTo>
                      <a:pt x="529" y="214"/>
                    </a:lnTo>
                    <a:lnTo>
                      <a:pt x="583" y="209"/>
                    </a:lnTo>
                    <a:lnTo>
                      <a:pt x="634" y="202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3"/>
                    </a:lnTo>
                    <a:lnTo>
                      <a:pt x="817" y="156"/>
                    </a:lnTo>
                    <a:lnTo>
                      <a:pt x="849" y="138"/>
                    </a:lnTo>
                    <a:lnTo>
                      <a:pt x="885" y="107"/>
                    </a:lnTo>
                    <a:lnTo>
                      <a:pt x="902" y="77"/>
                    </a:lnTo>
                    <a:lnTo>
                      <a:pt x="902" y="0"/>
                    </a:lnTo>
                    <a:lnTo>
                      <a:pt x="894" y="17"/>
                    </a:lnTo>
                    <a:lnTo>
                      <a:pt x="873" y="40"/>
                    </a:lnTo>
                    <a:lnTo>
                      <a:pt x="844" y="62"/>
                    </a:lnTo>
                    <a:lnTo>
                      <a:pt x="805" y="82"/>
                    </a:lnTo>
                    <a:lnTo>
                      <a:pt x="756" y="99"/>
                    </a:lnTo>
                    <a:lnTo>
                      <a:pt x="720" y="109"/>
                    </a:lnTo>
                    <a:lnTo>
                      <a:pt x="671" y="119"/>
                    </a:lnTo>
                    <a:lnTo>
                      <a:pt x="620" y="126"/>
                    </a:lnTo>
                    <a:lnTo>
                      <a:pt x="551" y="134"/>
                    </a:lnTo>
                    <a:lnTo>
                      <a:pt x="505" y="137"/>
                    </a:lnTo>
                    <a:lnTo>
                      <a:pt x="450" y="136"/>
                    </a:lnTo>
                    <a:lnTo>
                      <a:pt x="390" y="135"/>
                    </a:lnTo>
                    <a:lnTo>
                      <a:pt x="330" y="132"/>
                    </a:lnTo>
                    <a:lnTo>
                      <a:pt x="271" y="125"/>
                    </a:lnTo>
                    <a:lnTo>
                      <a:pt x="209" y="113"/>
                    </a:lnTo>
                    <a:lnTo>
                      <a:pt x="162" y="104"/>
                    </a:lnTo>
                    <a:lnTo>
                      <a:pt x="120" y="90"/>
                    </a:lnTo>
                    <a:lnTo>
                      <a:pt x="83" y="74"/>
                    </a:lnTo>
                    <a:lnTo>
                      <a:pt x="51" y="59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41" name="Group 150"/>
            <p:cNvGrpSpPr>
              <a:grpSpLocks/>
            </p:cNvGrpSpPr>
            <p:nvPr/>
          </p:nvGrpSpPr>
          <p:grpSpPr bwMode="auto">
            <a:xfrm>
              <a:off x="433" y="2804"/>
              <a:ext cx="181" cy="74"/>
              <a:chOff x="433" y="2804"/>
              <a:chExt cx="181" cy="74"/>
            </a:xfrm>
          </p:grpSpPr>
          <p:sp>
            <p:nvSpPr>
              <p:cNvPr id="10345" name="Oval 148"/>
              <p:cNvSpPr>
                <a:spLocks noChangeArrowheads="1"/>
              </p:cNvSpPr>
              <p:nvPr/>
            </p:nvSpPr>
            <p:spPr bwMode="auto">
              <a:xfrm>
                <a:off x="434" y="2804"/>
                <a:ext cx="180" cy="60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46" name="Freeform 149"/>
              <p:cNvSpPr>
                <a:spLocks/>
              </p:cNvSpPr>
              <p:nvPr/>
            </p:nvSpPr>
            <p:spPr bwMode="auto">
              <a:xfrm>
                <a:off x="433" y="2835"/>
                <a:ext cx="180" cy="43"/>
              </a:xfrm>
              <a:custGeom>
                <a:avLst/>
                <a:gdLst>
                  <a:gd name="T0" fmla="*/ 0 w 901"/>
                  <a:gd name="T1" fmla="*/ 0 h 216"/>
                  <a:gd name="T2" fmla="*/ 0 w 901"/>
                  <a:gd name="T3" fmla="*/ 0 h 216"/>
                  <a:gd name="T4" fmla="*/ 0 w 901"/>
                  <a:gd name="T5" fmla="*/ 0 h 216"/>
                  <a:gd name="T6" fmla="*/ 0 w 901"/>
                  <a:gd name="T7" fmla="*/ 0 h 216"/>
                  <a:gd name="T8" fmla="*/ 0 w 901"/>
                  <a:gd name="T9" fmla="*/ 0 h 216"/>
                  <a:gd name="T10" fmla="*/ 0 w 901"/>
                  <a:gd name="T11" fmla="*/ 0 h 216"/>
                  <a:gd name="T12" fmla="*/ 0 w 901"/>
                  <a:gd name="T13" fmla="*/ 0 h 216"/>
                  <a:gd name="T14" fmla="*/ 0 w 901"/>
                  <a:gd name="T15" fmla="*/ 0 h 216"/>
                  <a:gd name="T16" fmla="*/ 0 w 901"/>
                  <a:gd name="T17" fmla="*/ 0 h 216"/>
                  <a:gd name="T18" fmla="*/ 0 w 901"/>
                  <a:gd name="T19" fmla="*/ 0 h 216"/>
                  <a:gd name="T20" fmla="*/ 0 w 901"/>
                  <a:gd name="T21" fmla="*/ 0 h 216"/>
                  <a:gd name="T22" fmla="*/ 0 w 901"/>
                  <a:gd name="T23" fmla="*/ 0 h 216"/>
                  <a:gd name="T24" fmla="*/ 0 w 901"/>
                  <a:gd name="T25" fmla="*/ 0 h 216"/>
                  <a:gd name="T26" fmla="*/ 0 w 901"/>
                  <a:gd name="T27" fmla="*/ 0 h 216"/>
                  <a:gd name="T28" fmla="*/ 0 w 901"/>
                  <a:gd name="T29" fmla="*/ 0 h 216"/>
                  <a:gd name="T30" fmla="*/ 0 w 901"/>
                  <a:gd name="T31" fmla="*/ 0 h 216"/>
                  <a:gd name="T32" fmla="*/ 0 w 901"/>
                  <a:gd name="T33" fmla="*/ 0 h 216"/>
                  <a:gd name="T34" fmla="*/ 0 w 901"/>
                  <a:gd name="T35" fmla="*/ 0 h 216"/>
                  <a:gd name="T36" fmla="*/ 0 w 901"/>
                  <a:gd name="T37" fmla="*/ 0 h 216"/>
                  <a:gd name="T38" fmla="*/ 0 w 901"/>
                  <a:gd name="T39" fmla="*/ 0 h 216"/>
                  <a:gd name="T40" fmla="*/ 0 w 901"/>
                  <a:gd name="T41" fmla="*/ 0 h 216"/>
                  <a:gd name="T42" fmla="*/ 0 w 901"/>
                  <a:gd name="T43" fmla="*/ 0 h 216"/>
                  <a:gd name="T44" fmla="*/ 0 w 901"/>
                  <a:gd name="T45" fmla="*/ 0 h 216"/>
                  <a:gd name="T46" fmla="*/ 0 w 901"/>
                  <a:gd name="T47" fmla="*/ 0 h 216"/>
                  <a:gd name="T48" fmla="*/ 0 w 901"/>
                  <a:gd name="T49" fmla="*/ 0 h 216"/>
                  <a:gd name="T50" fmla="*/ 0 w 901"/>
                  <a:gd name="T51" fmla="*/ 0 h 216"/>
                  <a:gd name="T52" fmla="*/ 0 w 901"/>
                  <a:gd name="T53" fmla="*/ 0 h 216"/>
                  <a:gd name="T54" fmla="*/ 0 w 901"/>
                  <a:gd name="T55" fmla="*/ 0 h 216"/>
                  <a:gd name="T56" fmla="*/ 0 w 901"/>
                  <a:gd name="T57" fmla="*/ 0 h 216"/>
                  <a:gd name="T58" fmla="*/ 0 w 901"/>
                  <a:gd name="T59" fmla="*/ 0 h 216"/>
                  <a:gd name="T60" fmla="*/ 0 w 901"/>
                  <a:gd name="T61" fmla="*/ 0 h 216"/>
                  <a:gd name="T62" fmla="*/ 0 w 901"/>
                  <a:gd name="T63" fmla="*/ 0 h 216"/>
                  <a:gd name="T64" fmla="*/ 0 w 901"/>
                  <a:gd name="T65" fmla="*/ 0 h 216"/>
                  <a:gd name="T66" fmla="*/ 0 w 901"/>
                  <a:gd name="T67" fmla="*/ 0 h 216"/>
                  <a:gd name="T68" fmla="*/ 0 w 901"/>
                  <a:gd name="T69" fmla="*/ 0 h 216"/>
                  <a:gd name="T70" fmla="*/ 0 w 901"/>
                  <a:gd name="T71" fmla="*/ 0 h 216"/>
                  <a:gd name="T72" fmla="*/ 0 w 901"/>
                  <a:gd name="T73" fmla="*/ 0 h 216"/>
                  <a:gd name="T74" fmla="*/ 0 w 901"/>
                  <a:gd name="T75" fmla="*/ 0 h 216"/>
                  <a:gd name="T76" fmla="*/ 0 w 901"/>
                  <a:gd name="T77" fmla="*/ 0 h 216"/>
                  <a:gd name="T78" fmla="*/ 0 w 901"/>
                  <a:gd name="T79" fmla="*/ 0 h 216"/>
                  <a:gd name="T80" fmla="*/ 0 w 901"/>
                  <a:gd name="T81" fmla="*/ 0 h 216"/>
                  <a:gd name="T82" fmla="*/ 0 w 901"/>
                  <a:gd name="T83" fmla="*/ 0 h 216"/>
                  <a:gd name="T84" fmla="*/ 0 w 901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6"/>
                  <a:gd name="T131" fmla="*/ 901 w 901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1"/>
                    </a:lnTo>
                    <a:lnTo>
                      <a:pt x="44" y="134"/>
                    </a:lnTo>
                    <a:lnTo>
                      <a:pt x="88" y="158"/>
                    </a:lnTo>
                    <a:lnTo>
                      <a:pt x="145" y="177"/>
                    </a:lnTo>
                    <a:lnTo>
                      <a:pt x="209" y="193"/>
                    </a:lnTo>
                    <a:lnTo>
                      <a:pt x="276" y="205"/>
                    </a:lnTo>
                    <a:lnTo>
                      <a:pt x="339" y="212"/>
                    </a:lnTo>
                    <a:lnTo>
                      <a:pt x="408" y="215"/>
                    </a:lnTo>
                    <a:lnTo>
                      <a:pt x="468" y="216"/>
                    </a:lnTo>
                    <a:lnTo>
                      <a:pt x="528" y="215"/>
                    </a:lnTo>
                    <a:lnTo>
                      <a:pt x="582" y="210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9" y="187"/>
                    </a:lnTo>
                    <a:lnTo>
                      <a:pt x="773" y="173"/>
                    </a:lnTo>
                    <a:lnTo>
                      <a:pt x="817" y="157"/>
                    </a:lnTo>
                    <a:lnTo>
                      <a:pt x="849" y="139"/>
                    </a:lnTo>
                    <a:lnTo>
                      <a:pt x="885" y="107"/>
                    </a:lnTo>
                    <a:lnTo>
                      <a:pt x="901" y="78"/>
                    </a:lnTo>
                    <a:lnTo>
                      <a:pt x="901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4" y="63"/>
                    </a:lnTo>
                    <a:lnTo>
                      <a:pt x="805" y="83"/>
                    </a:lnTo>
                    <a:lnTo>
                      <a:pt x="756" y="100"/>
                    </a:lnTo>
                    <a:lnTo>
                      <a:pt x="720" y="109"/>
                    </a:lnTo>
                    <a:lnTo>
                      <a:pt x="670" y="119"/>
                    </a:lnTo>
                    <a:lnTo>
                      <a:pt x="620" y="127"/>
                    </a:lnTo>
                    <a:lnTo>
                      <a:pt x="550" y="135"/>
                    </a:lnTo>
                    <a:lnTo>
                      <a:pt x="505" y="138"/>
                    </a:lnTo>
                    <a:lnTo>
                      <a:pt x="450" y="137"/>
                    </a:lnTo>
                    <a:lnTo>
                      <a:pt x="390" y="136"/>
                    </a:lnTo>
                    <a:lnTo>
                      <a:pt x="330" y="133"/>
                    </a:lnTo>
                    <a:lnTo>
                      <a:pt x="271" y="126"/>
                    </a:lnTo>
                    <a:lnTo>
                      <a:pt x="209" y="114"/>
                    </a:lnTo>
                    <a:lnTo>
                      <a:pt x="162" y="105"/>
                    </a:lnTo>
                    <a:lnTo>
                      <a:pt x="120" y="91"/>
                    </a:lnTo>
                    <a:lnTo>
                      <a:pt x="83" y="74"/>
                    </a:lnTo>
                    <a:lnTo>
                      <a:pt x="51" y="60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342" name="Group 153"/>
            <p:cNvGrpSpPr>
              <a:grpSpLocks/>
            </p:cNvGrpSpPr>
            <p:nvPr/>
          </p:nvGrpSpPr>
          <p:grpSpPr bwMode="auto">
            <a:xfrm>
              <a:off x="447" y="2788"/>
              <a:ext cx="181" cy="74"/>
              <a:chOff x="447" y="2788"/>
              <a:chExt cx="181" cy="74"/>
            </a:xfrm>
          </p:grpSpPr>
          <p:sp>
            <p:nvSpPr>
              <p:cNvPr id="10343" name="Oval 151"/>
              <p:cNvSpPr>
                <a:spLocks noChangeArrowheads="1"/>
              </p:cNvSpPr>
              <p:nvPr/>
            </p:nvSpPr>
            <p:spPr bwMode="auto">
              <a:xfrm>
                <a:off x="448" y="2788"/>
                <a:ext cx="180" cy="60"/>
              </a:xfrm>
              <a:prstGeom prst="ellipse">
                <a:avLst/>
              </a:prstGeom>
              <a:solidFill>
                <a:srgbClr val="676767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44" name="Freeform 152"/>
              <p:cNvSpPr>
                <a:spLocks/>
              </p:cNvSpPr>
              <p:nvPr/>
            </p:nvSpPr>
            <p:spPr bwMode="auto">
              <a:xfrm>
                <a:off x="447" y="2819"/>
                <a:ext cx="180" cy="43"/>
              </a:xfrm>
              <a:custGeom>
                <a:avLst/>
                <a:gdLst>
                  <a:gd name="T0" fmla="*/ 0 w 901"/>
                  <a:gd name="T1" fmla="*/ 0 h 216"/>
                  <a:gd name="T2" fmla="*/ 0 w 901"/>
                  <a:gd name="T3" fmla="*/ 0 h 216"/>
                  <a:gd name="T4" fmla="*/ 0 w 901"/>
                  <a:gd name="T5" fmla="*/ 0 h 216"/>
                  <a:gd name="T6" fmla="*/ 0 w 901"/>
                  <a:gd name="T7" fmla="*/ 0 h 216"/>
                  <a:gd name="T8" fmla="*/ 0 w 901"/>
                  <a:gd name="T9" fmla="*/ 0 h 216"/>
                  <a:gd name="T10" fmla="*/ 0 w 901"/>
                  <a:gd name="T11" fmla="*/ 0 h 216"/>
                  <a:gd name="T12" fmla="*/ 0 w 901"/>
                  <a:gd name="T13" fmla="*/ 0 h 216"/>
                  <a:gd name="T14" fmla="*/ 0 w 901"/>
                  <a:gd name="T15" fmla="*/ 0 h 216"/>
                  <a:gd name="T16" fmla="*/ 0 w 901"/>
                  <a:gd name="T17" fmla="*/ 0 h 216"/>
                  <a:gd name="T18" fmla="*/ 0 w 901"/>
                  <a:gd name="T19" fmla="*/ 0 h 216"/>
                  <a:gd name="T20" fmla="*/ 0 w 901"/>
                  <a:gd name="T21" fmla="*/ 0 h 216"/>
                  <a:gd name="T22" fmla="*/ 0 w 901"/>
                  <a:gd name="T23" fmla="*/ 0 h 216"/>
                  <a:gd name="T24" fmla="*/ 0 w 901"/>
                  <a:gd name="T25" fmla="*/ 0 h 216"/>
                  <a:gd name="T26" fmla="*/ 0 w 901"/>
                  <a:gd name="T27" fmla="*/ 0 h 216"/>
                  <a:gd name="T28" fmla="*/ 0 w 901"/>
                  <a:gd name="T29" fmla="*/ 0 h 216"/>
                  <a:gd name="T30" fmla="*/ 0 w 901"/>
                  <a:gd name="T31" fmla="*/ 0 h 216"/>
                  <a:gd name="T32" fmla="*/ 0 w 901"/>
                  <a:gd name="T33" fmla="*/ 0 h 216"/>
                  <a:gd name="T34" fmla="*/ 0 w 901"/>
                  <a:gd name="T35" fmla="*/ 0 h 216"/>
                  <a:gd name="T36" fmla="*/ 0 w 901"/>
                  <a:gd name="T37" fmla="*/ 0 h 216"/>
                  <a:gd name="T38" fmla="*/ 0 w 901"/>
                  <a:gd name="T39" fmla="*/ 0 h 216"/>
                  <a:gd name="T40" fmla="*/ 0 w 901"/>
                  <a:gd name="T41" fmla="*/ 0 h 216"/>
                  <a:gd name="T42" fmla="*/ 0 w 901"/>
                  <a:gd name="T43" fmla="*/ 0 h 216"/>
                  <a:gd name="T44" fmla="*/ 0 w 901"/>
                  <a:gd name="T45" fmla="*/ 0 h 216"/>
                  <a:gd name="T46" fmla="*/ 0 w 901"/>
                  <a:gd name="T47" fmla="*/ 0 h 216"/>
                  <a:gd name="T48" fmla="*/ 0 w 901"/>
                  <a:gd name="T49" fmla="*/ 0 h 216"/>
                  <a:gd name="T50" fmla="*/ 0 w 901"/>
                  <a:gd name="T51" fmla="*/ 0 h 216"/>
                  <a:gd name="T52" fmla="*/ 0 w 901"/>
                  <a:gd name="T53" fmla="*/ 0 h 216"/>
                  <a:gd name="T54" fmla="*/ 0 w 901"/>
                  <a:gd name="T55" fmla="*/ 0 h 216"/>
                  <a:gd name="T56" fmla="*/ 0 w 901"/>
                  <a:gd name="T57" fmla="*/ 0 h 216"/>
                  <a:gd name="T58" fmla="*/ 0 w 901"/>
                  <a:gd name="T59" fmla="*/ 0 h 216"/>
                  <a:gd name="T60" fmla="*/ 0 w 901"/>
                  <a:gd name="T61" fmla="*/ 0 h 216"/>
                  <a:gd name="T62" fmla="*/ 0 w 901"/>
                  <a:gd name="T63" fmla="*/ 0 h 216"/>
                  <a:gd name="T64" fmla="*/ 0 w 901"/>
                  <a:gd name="T65" fmla="*/ 0 h 216"/>
                  <a:gd name="T66" fmla="*/ 0 w 901"/>
                  <a:gd name="T67" fmla="*/ 0 h 216"/>
                  <a:gd name="T68" fmla="*/ 0 w 901"/>
                  <a:gd name="T69" fmla="*/ 0 h 216"/>
                  <a:gd name="T70" fmla="*/ 0 w 901"/>
                  <a:gd name="T71" fmla="*/ 0 h 216"/>
                  <a:gd name="T72" fmla="*/ 0 w 901"/>
                  <a:gd name="T73" fmla="*/ 0 h 216"/>
                  <a:gd name="T74" fmla="*/ 0 w 901"/>
                  <a:gd name="T75" fmla="*/ 0 h 216"/>
                  <a:gd name="T76" fmla="*/ 0 w 901"/>
                  <a:gd name="T77" fmla="*/ 0 h 216"/>
                  <a:gd name="T78" fmla="*/ 0 w 901"/>
                  <a:gd name="T79" fmla="*/ 0 h 216"/>
                  <a:gd name="T80" fmla="*/ 0 w 901"/>
                  <a:gd name="T81" fmla="*/ 0 h 216"/>
                  <a:gd name="T82" fmla="*/ 0 w 901"/>
                  <a:gd name="T83" fmla="*/ 0 h 216"/>
                  <a:gd name="T84" fmla="*/ 0 w 901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6"/>
                  <a:gd name="T131" fmla="*/ 901 w 901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6">
                    <a:moveTo>
                      <a:pt x="0" y="0"/>
                    </a:moveTo>
                    <a:lnTo>
                      <a:pt x="0" y="76"/>
                    </a:lnTo>
                    <a:lnTo>
                      <a:pt x="17" y="110"/>
                    </a:lnTo>
                    <a:lnTo>
                      <a:pt x="44" y="133"/>
                    </a:lnTo>
                    <a:lnTo>
                      <a:pt x="88" y="158"/>
                    </a:lnTo>
                    <a:lnTo>
                      <a:pt x="145" y="176"/>
                    </a:lnTo>
                    <a:lnTo>
                      <a:pt x="209" y="193"/>
                    </a:lnTo>
                    <a:lnTo>
                      <a:pt x="276" y="205"/>
                    </a:lnTo>
                    <a:lnTo>
                      <a:pt x="339" y="212"/>
                    </a:lnTo>
                    <a:lnTo>
                      <a:pt x="408" y="215"/>
                    </a:lnTo>
                    <a:lnTo>
                      <a:pt x="467" y="216"/>
                    </a:lnTo>
                    <a:lnTo>
                      <a:pt x="528" y="215"/>
                    </a:lnTo>
                    <a:lnTo>
                      <a:pt x="582" y="209"/>
                    </a:lnTo>
                    <a:lnTo>
                      <a:pt x="633" y="203"/>
                    </a:lnTo>
                    <a:lnTo>
                      <a:pt x="685" y="196"/>
                    </a:lnTo>
                    <a:lnTo>
                      <a:pt x="728" y="186"/>
                    </a:lnTo>
                    <a:lnTo>
                      <a:pt x="772" y="173"/>
                    </a:lnTo>
                    <a:lnTo>
                      <a:pt x="816" y="157"/>
                    </a:lnTo>
                    <a:lnTo>
                      <a:pt x="848" y="139"/>
                    </a:lnTo>
                    <a:lnTo>
                      <a:pt x="884" y="107"/>
                    </a:lnTo>
                    <a:lnTo>
                      <a:pt x="901" y="77"/>
                    </a:lnTo>
                    <a:lnTo>
                      <a:pt x="901" y="0"/>
                    </a:lnTo>
                    <a:lnTo>
                      <a:pt x="893" y="18"/>
                    </a:lnTo>
                    <a:lnTo>
                      <a:pt x="872" y="41"/>
                    </a:lnTo>
                    <a:lnTo>
                      <a:pt x="844" y="63"/>
                    </a:lnTo>
                    <a:lnTo>
                      <a:pt x="804" y="83"/>
                    </a:lnTo>
                    <a:lnTo>
                      <a:pt x="756" y="99"/>
                    </a:lnTo>
                    <a:lnTo>
                      <a:pt x="719" y="109"/>
                    </a:lnTo>
                    <a:lnTo>
                      <a:pt x="670" y="119"/>
                    </a:lnTo>
                    <a:lnTo>
                      <a:pt x="619" y="127"/>
                    </a:lnTo>
                    <a:lnTo>
                      <a:pt x="550" y="134"/>
                    </a:lnTo>
                    <a:lnTo>
                      <a:pt x="505" y="138"/>
                    </a:lnTo>
                    <a:lnTo>
                      <a:pt x="450" y="137"/>
                    </a:lnTo>
                    <a:lnTo>
                      <a:pt x="389" y="136"/>
                    </a:lnTo>
                    <a:lnTo>
                      <a:pt x="330" y="132"/>
                    </a:lnTo>
                    <a:lnTo>
                      <a:pt x="270" y="126"/>
                    </a:lnTo>
                    <a:lnTo>
                      <a:pt x="209" y="114"/>
                    </a:lnTo>
                    <a:lnTo>
                      <a:pt x="161" y="105"/>
                    </a:lnTo>
                    <a:lnTo>
                      <a:pt x="119" y="90"/>
                    </a:lnTo>
                    <a:lnTo>
                      <a:pt x="82" y="74"/>
                    </a:lnTo>
                    <a:lnTo>
                      <a:pt x="50" y="60"/>
                    </a:lnTo>
                    <a:lnTo>
                      <a:pt x="17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19191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24" name="Group 194"/>
          <p:cNvGrpSpPr>
            <a:grpSpLocks/>
          </p:cNvGrpSpPr>
          <p:nvPr/>
        </p:nvGrpSpPr>
        <p:grpSpPr bwMode="auto">
          <a:xfrm>
            <a:off x="76200" y="5038725"/>
            <a:ext cx="322263" cy="447675"/>
            <a:chOff x="325" y="2931"/>
            <a:chExt cx="203" cy="282"/>
          </a:xfrm>
        </p:grpSpPr>
        <p:grpSp>
          <p:nvGrpSpPr>
            <p:cNvPr id="10283" name="Group 157"/>
            <p:cNvGrpSpPr>
              <a:grpSpLocks/>
            </p:cNvGrpSpPr>
            <p:nvPr/>
          </p:nvGrpSpPr>
          <p:grpSpPr bwMode="auto">
            <a:xfrm>
              <a:off x="341" y="3139"/>
              <a:ext cx="182" cy="74"/>
              <a:chOff x="341" y="3139"/>
              <a:chExt cx="182" cy="74"/>
            </a:xfrm>
          </p:grpSpPr>
          <p:sp>
            <p:nvSpPr>
              <p:cNvPr id="10320" name="Oval 155"/>
              <p:cNvSpPr>
                <a:spLocks noChangeArrowheads="1"/>
              </p:cNvSpPr>
              <p:nvPr/>
            </p:nvSpPr>
            <p:spPr bwMode="auto">
              <a:xfrm>
                <a:off x="342" y="3139"/>
                <a:ext cx="181" cy="60"/>
              </a:xfrm>
              <a:prstGeom prst="ellipse">
                <a:avLst/>
              </a:prstGeom>
              <a:solidFill>
                <a:srgbClr val="AD69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21" name="Freeform 156"/>
              <p:cNvSpPr>
                <a:spLocks/>
              </p:cNvSpPr>
              <p:nvPr/>
            </p:nvSpPr>
            <p:spPr bwMode="auto">
              <a:xfrm>
                <a:off x="341" y="3170"/>
                <a:ext cx="181" cy="43"/>
              </a:xfrm>
              <a:custGeom>
                <a:avLst/>
                <a:gdLst>
                  <a:gd name="T0" fmla="*/ 0 w 902"/>
                  <a:gd name="T1" fmla="*/ 0 h 216"/>
                  <a:gd name="T2" fmla="*/ 0 w 902"/>
                  <a:gd name="T3" fmla="*/ 0 h 216"/>
                  <a:gd name="T4" fmla="*/ 0 w 902"/>
                  <a:gd name="T5" fmla="*/ 0 h 216"/>
                  <a:gd name="T6" fmla="*/ 0 w 902"/>
                  <a:gd name="T7" fmla="*/ 0 h 216"/>
                  <a:gd name="T8" fmla="*/ 0 w 902"/>
                  <a:gd name="T9" fmla="*/ 0 h 216"/>
                  <a:gd name="T10" fmla="*/ 0 w 902"/>
                  <a:gd name="T11" fmla="*/ 0 h 216"/>
                  <a:gd name="T12" fmla="*/ 0 w 902"/>
                  <a:gd name="T13" fmla="*/ 0 h 216"/>
                  <a:gd name="T14" fmla="*/ 0 w 902"/>
                  <a:gd name="T15" fmla="*/ 0 h 216"/>
                  <a:gd name="T16" fmla="*/ 0 w 902"/>
                  <a:gd name="T17" fmla="*/ 0 h 216"/>
                  <a:gd name="T18" fmla="*/ 0 w 902"/>
                  <a:gd name="T19" fmla="*/ 0 h 216"/>
                  <a:gd name="T20" fmla="*/ 0 w 902"/>
                  <a:gd name="T21" fmla="*/ 0 h 216"/>
                  <a:gd name="T22" fmla="*/ 0 w 902"/>
                  <a:gd name="T23" fmla="*/ 0 h 216"/>
                  <a:gd name="T24" fmla="*/ 0 w 902"/>
                  <a:gd name="T25" fmla="*/ 0 h 216"/>
                  <a:gd name="T26" fmla="*/ 0 w 902"/>
                  <a:gd name="T27" fmla="*/ 0 h 216"/>
                  <a:gd name="T28" fmla="*/ 0 w 902"/>
                  <a:gd name="T29" fmla="*/ 0 h 216"/>
                  <a:gd name="T30" fmla="*/ 0 w 902"/>
                  <a:gd name="T31" fmla="*/ 0 h 216"/>
                  <a:gd name="T32" fmla="*/ 0 w 902"/>
                  <a:gd name="T33" fmla="*/ 0 h 216"/>
                  <a:gd name="T34" fmla="*/ 0 w 902"/>
                  <a:gd name="T35" fmla="*/ 0 h 216"/>
                  <a:gd name="T36" fmla="*/ 0 w 902"/>
                  <a:gd name="T37" fmla="*/ 0 h 216"/>
                  <a:gd name="T38" fmla="*/ 0 w 902"/>
                  <a:gd name="T39" fmla="*/ 0 h 216"/>
                  <a:gd name="T40" fmla="*/ 0 w 902"/>
                  <a:gd name="T41" fmla="*/ 0 h 216"/>
                  <a:gd name="T42" fmla="*/ 0 w 902"/>
                  <a:gd name="T43" fmla="*/ 0 h 216"/>
                  <a:gd name="T44" fmla="*/ 0 w 902"/>
                  <a:gd name="T45" fmla="*/ 0 h 216"/>
                  <a:gd name="T46" fmla="*/ 0 w 902"/>
                  <a:gd name="T47" fmla="*/ 0 h 216"/>
                  <a:gd name="T48" fmla="*/ 0 w 902"/>
                  <a:gd name="T49" fmla="*/ 0 h 216"/>
                  <a:gd name="T50" fmla="*/ 0 w 902"/>
                  <a:gd name="T51" fmla="*/ 0 h 216"/>
                  <a:gd name="T52" fmla="*/ 0 w 902"/>
                  <a:gd name="T53" fmla="*/ 0 h 216"/>
                  <a:gd name="T54" fmla="*/ 0 w 902"/>
                  <a:gd name="T55" fmla="*/ 0 h 216"/>
                  <a:gd name="T56" fmla="*/ 0 w 902"/>
                  <a:gd name="T57" fmla="*/ 0 h 216"/>
                  <a:gd name="T58" fmla="*/ 0 w 902"/>
                  <a:gd name="T59" fmla="*/ 0 h 216"/>
                  <a:gd name="T60" fmla="*/ 0 w 902"/>
                  <a:gd name="T61" fmla="*/ 0 h 216"/>
                  <a:gd name="T62" fmla="*/ 0 w 902"/>
                  <a:gd name="T63" fmla="*/ 0 h 216"/>
                  <a:gd name="T64" fmla="*/ 0 w 902"/>
                  <a:gd name="T65" fmla="*/ 0 h 216"/>
                  <a:gd name="T66" fmla="*/ 0 w 902"/>
                  <a:gd name="T67" fmla="*/ 0 h 216"/>
                  <a:gd name="T68" fmla="*/ 0 w 902"/>
                  <a:gd name="T69" fmla="*/ 0 h 216"/>
                  <a:gd name="T70" fmla="*/ 0 w 902"/>
                  <a:gd name="T71" fmla="*/ 0 h 216"/>
                  <a:gd name="T72" fmla="*/ 0 w 902"/>
                  <a:gd name="T73" fmla="*/ 0 h 216"/>
                  <a:gd name="T74" fmla="*/ 0 w 902"/>
                  <a:gd name="T75" fmla="*/ 0 h 216"/>
                  <a:gd name="T76" fmla="*/ 0 w 902"/>
                  <a:gd name="T77" fmla="*/ 0 h 216"/>
                  <a:gd name="T78" fmla="*/ 0 w 902"/>
                  <a:gd name="T79" fmla="*/ 0 h 216"/>
                  <a:gd name="T80" fmla="*/ 0 w 902"/>
                  <a:gd name="T81" fmla="*/ 0 h 216"/>
                  <a:gd name="T82" fmla="*/ 0 w 902"/>
                  <a:gd name="T83" fmla="*/ 0 h 216"/>
                  <a:gd name="T84" fmla="*/ 0 w 902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2"/>
                  <a:gd name="T130" fmla="*/ 0 h 216"/>
                  <a:gd name="T131" fmla="*/ 902 w 902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2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4"/>
                    </a:lnTo>
                    <a:lnTo>
                      <a:pt x="88" y="158"/>
                    </a:lnTo>
                    <a:lnTo>
                      <a:pt x="145" y="177"/>
                    </a:lnTo>
                    <a:lnTo>
                      <a:pt x="209" y="193"/>
                    </a:lnTo>
                    <a:lnTo>
                      <a:pt x="276" y="205"/>
                    </a:lnTo>
                    <a:lnTo>
                      <a:pt x="339" y="212"/>
                    </a:lnTo>
                    <a:lnTo>
                      <a:pt x="409" y="215"/>
                    </a:lnTo>
                    <a:lnTo>
                      <a:pt x="468" y="216"/>
                    </a:lnTo>
                    <a:lnTo>
                      <a:pt x="529" y="215"/>
                    </a:lnTo>
                    <a:lnTo>
                      <a:pt x="582" y="210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3"/>
                    </a:lnTo>
                    <a:lnTo>
                      <a:pt x="817" y="157"/>
                    </a:lnTo>
                    <a:lnTo>
                      <a:pt x="849" y="139"/>
                    </a:lnTo>
                    <a:lnTo>
                      <a:pt x="885" y="107"/>
                    </a:lnTo>
                    <a:lnTo>
                      <a:pt x="902" y="77"/>
                    </a:lnTo>
                    <a:lnTo>
                      <a:pt x="902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4" y="63"/>
                    </a:lnTo>
                    <a:lnTo>
                      <a:pt x="805" y="83"/>
                    </a:lnTo>
                    <a:lnTo>
                      <a:pt x="756" y="99"/>
                    </a:lnTo>
                    <a:lnTo>
                      <a:pt x="720" y="109"/>
                    </a:lnTo>
                    <a:lnTo>
                      <a:pt x="670" y="119"/>
                    </a:lnTo>
                    <a:lnTo>
                      <a:pt x="620" y="127"/>
                    </a:lnTo>
                    <a:lnTo>
                      <a:pt x="551" y="135"/>
                    </a:lnTo>
                    <a:lnTo>
                      <a:pt x="505" y="138"/>
                    </a:lnTo>
                    <a:lnTo>
                      <a:pt x="450" y="137"/>
                    </a:lnTo>
                    <a:lnTo>
                      <a:pt x="390" y="136"/>
                    </a:lnTo>
                    <a:lnTo>
                      <a:pt x="330" y="132"/>
                    </a:lnTo>
                    <a:lnTo>
                      <a:pt x="271" y="126"/>
                    </a:lnTo>
                    <a:lnTo>
                      <a:pt x="209" y="114"/>
                    </a:lnTo>
                    <a:lnTo>
                      <a:pt x="162" y="105"/>
                    </a:lnTo>
                    <a:lnTo>
                      <a:pt x="120" y="91"/>
                    </a:lnTo>
                    <a:lnTo>
                      <a:pt x="83" y="74"/>
                    </a:lnTo>
                    <a:lnTo>
                      <a:pt x="51" y="60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7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284" name="Group 160"/>
            <p:cNvGrpSpPr>
              <a:grpSpLocks/>
            </p:cNvGrpSpPr>
            <p:nvPr/>
          </p:nvGrpSpPr>
          <p:grpSpPr bwMode="auto">
            <a:xfrm>
              <a:off x="343" y="3123"/>
              <a:ext cx="181" cy="74"/>
              <a:chOff x="343" y="3123"/>
              <a:chExt cx="181" cy="74"/>
            </a:xfrm>
          </p:grpSpPr>
          <p:sp>
            <p:nvSpPr>
              <p:cNvPr id="10318" name="Oval 158"/>
              <p:cNvSpPr>
                <a:spLocks noChangeArrowheads="1"/>
              </p:cNvSpPr>
              <p:nvPr/>
            </p:nvSpPr>
            <p:spPr bwMode="auto">
              <a:xfrm>
                <a:off x="344" y="3123"/>
                <a:ext cx="180" cy="60"/>
              </a:xfrm>
              <a:prstGeom prst="ellipse">
                <a:avLst/>
              </a:prstGeom>
              <a:solidFill>
                <a:srgbClr val="AD69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19" name="Freeform 159"/>
              <p:cNvSpPr>
                <a:spLocks/>
              </p:cNvSpPr>
              <p:nvPr/>
            </p:nvSpPr>
            <p:spPr bwMode="auto">
              <a:xfrm>
                <a:off x="343" y="3154"/>
                <a:ext cx="180" cy="43"/>
              </a:xfrm>
              <a:custGeom>
                <a:avLst/>
                <a:gdLst>
                  <a:gd name="T0" fmla="*/ 0 w 901"/>
                  <a:gd name="T1" fmla="*/ 0 h 216"/>
                  <a:gd name="T2" fmla="*/ 0 w 901"/>
                  <a:gd name="T3" fmla="*/ 0 h 216"/>
                  <a:gd name="T4" fmla="*/ 0 w 901"/>
                  <a:gd name="T5" fmla="*/ 0 h 216"/>
                  <a:gd name="T6" fmla="*/ 0 w 901"/>
                  <a:gd name="T7" fmla="*/ 0 h 216"/>
                  <a:gd name="T8" fmla="*/ 0 w 901"/>
                  <a:gd name="T9" fmla="*/ 0 h 216"/>
                  <a:gd name="T10" fmla="*/ 0 w 901"/>
                  <a:gd name="T11" fmla="*/ 0 h 216"/>
                  <a:gd name="T12" fmla="*/ 0 w 901"/>
                  <a:gd name="T13" fmla="*/ 0 h 216"/>
                  <a:gd name="T14" fmla="*/ 0 w 901"/>
                  <a:gd name="T15" fmla="*/ 0 h 216"/>
                  <a:gd name="T16" fmla="*/ 0 w 901"/>
                  <a:gd name="T17" fmla="*/ 0 h 216"/>
                  <a:gd name="T18" fmla="*/ 0 w 901"/>
                  <a:gd name="T19" fmla="*/ 0 h 216"/>
                  <a:gd name="T20" fmla="*/ 0 w 901"/>
                  <a:gd name="T21" fmla="*/ 0 h 216"/>
                  <a:gd name="T22" fmla="*/ 0 w 901"/>
                  <a:gd name="T23" fmla="*/ 0 h 216"/>
                  <a:gd name="T24" fmla="*/ 0 w 901"/>
                  <a:gd name="T25" fmla="*/ 0 h 216"/>
                  <a:gd name="T26" fmla="*/ 0 w 901"/>
                  <a:gd name="T27" fmla="*/ 0 h 216"/>
                  <a:gd name="T28" fmla="*/ 0 w 901"/>
                  <a:gd name="T29" fmla="*/ 0 h 216"/>
                  <a:gd name="T30" fmla="*/ 0 w 901"/>
                  <a:gd name="T31" fmla="*/ 0 h 216"/>
                  <a:gd name="T32" fmla="*/ 0 w 901"/>
                  <a:gd name="T33" fmla="*/ 0 h 216"/>
                  <a:gd name="T34" fmla="*/ 0 w 901"/>
                  <a:gd name="T35" fmla="*/ 0 h 216"/>
                  <a:gd name="T36" fmla="*/ 0 w 901"/>
                  <a:gd name="T37" fmla="*/ 0 h 216"/>
                  <a:gd name="T38" fmla="*/ 0 w 901"/>
                  <a:gd name="T39" fmla="*/ 0 h 216"/>
                  <a:gd name="T40" fmla="*/ 0 w 901"/>
                  <a:gd name="T41" fmla="*/ 0 h 216"/>
                  <a:gd name="T42" fmla="*/ 0 w 901"/>
                  <a:gd name="T43" fmla="*/ 0 h 216"/>
                  <a:gd name="T44" fmla="*/ 0 w 901"/>
                  <a:gd name="T45" fmla="*/ 0 h 216"/>
                  <a:gd name="T46" fmla="*/ 0 w 901"/>
                  <a:gd name="T47" fmla="*/ 0 h 216"/>
                  <a:gd name="T48" fmla="*/ 0 w 901"/>
                  <a:gd name="T49" fmla="*/ 0 h 216"/>
                  <a:gd name="T50" fmla="*/ 0 w 901"/>
                  <a:gd name="T51" fmla="*/ 0 h 216"/>
                  <a:gd name="T52" fmla="*/ 0 w 901"/>
                  <a:gd name="T53" fmla="*/ 0 h 216"/>
                  <a:gd name="T54" fmla="*/ 0 w 901"/>
                  <a:gd name="T55" fmla="*/ 0 h 216"/>
                  <a:gd name="T56" fmla="*/ 0 w 901"/>
                  <a:gd name="T57" fmla="*/ 0 h 216"/>
                  <a:gd name="T58" fmla="*/ 0 w 901"/>
                  <a:gd name="T59" fmla="*/ 0 h 216"/>
                  <a:gd name="T60" fmla="*/ 0 w 901"/>
                  <a:gd name="T61" fmla="*/ 0 h 216"/>
                  <a:gd name="T62" fmla="*/ 0 w 901"/>
                  <a:gd name="T63" fmla="*/ 0 h 216"/>
                  <a:gd name="T64" fmla="*/ 0 w 901"/>
                  <a:gd name="T65" fmla="*/ 0 h 216"/>
                  <a:gd name="T66" fmla="*/ 0 w 901"/>
                  <a:gd name="T67" fmla="*/ 0 h 216"/>
                  <a:gd name="T68" fmla="*/ 0 w 901"/>
                  <a:gd name="T69" fmla="*/ 0 h 216"/>
                  <a:gd name="T70" fmla="*/ 0 w 901"/>
                  <a:gd name="T71" fmla="*/ 0 h 216"/>
                  <a:gd name="T72" fmla="*/ 0 w 901"/>
                  <a:gd name="T73" fmla="*/ 0 h 216"/>
                  <a:gd name="T74" fmla="*/ 0 w 901"/>
                  <a:gd name="T75" fmla="*/ 0 h 216"/>
                  <a:gd name="T76" fmla="*/ 0 w 901"/>
                  <a:gd name="T77" fmla="*/ 0 h 216"/>
                  <a:gd name="T78" fmla="*/ 0 w 901"/>
                  <a:gd name="T79" fmla="*/ 0 h 216"/>
                  <a:gd name="T80" fmla="*/ 0 w 901"/>
                  <a:gd name="T81" fmla="*/ 0 h 216"/>
                  <a:gd name="T82" fmla="*/ 0 w 901"/>
                  <a:gd name="T83" fmla="*/ 0 h 216"/>
                  <a:gd name="T84" fmla="*/ 0 w 901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6"/>
                  <a:gd name="T131" fmla="*/ 901 w 901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3"/>
                    </a:lnTo>
                    <a:lnTo>
                      <a:pt x="88" y="158"/>
                    </a:lnTo>
                    <a:lnTo>
                      <a:pt x="145" y="176"/>
                    </a:lnTo>
                    <a:lnTo>
                      <a:pt x="209" y="193"/>
                    </a:lnTo>
                    <a:lnTo>
                      <a:pt x="276" y="205"/>
                    </a:lnTo>
                    <a:lnTo>
                      <a:pt x="339" y="211"/>
                    </a:lnTo>
                    <a:lnTo>
                      <a:pt x="408" y="215"/>
                    </a:lnTo>
                    <a:lnTo>
                      <a:pt x="468" y="216"/>
                    </a:lnTo>
                    <a:lnTo>
                      <a:pt x="528" y="215"/>
                    </a:lnTo>
                    <a:lnTo>
                      <a:pt x="582" y="209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3"/>
                    </a:lnTo>
                    <a:lnTo>
                      <a:pt x="817" y="156"/>
                    </a:lnTo>
                    <a:lnTo>
                      <a:pt x="849" y="139"/>
                    </a:lnTo>
                    <a:lnTo>
                      <a:pt x="885" y="107"/>
                    </a:lnTo>
                    <a:lnTo>
                      <a:pt x="901" y="77"/>
                    </a:lnTo>
                    <a:lnTo>
                      <a:pt x="901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4" y="63"/>
                    </a:lnTo>
                    <a:lnTo>
                      <a:pt x="805" y="83"/>
                    </a:lnTo>
                    <a:lnTo>
                      <a:pt x="756" y="99"/>
                    </a:lnTo>
                    <a:lnTo>
                      <a:pt x="720" y="109"/>
                    </a:lnTo>
                    <a:lnTo>
                      <a:pt x="670" y="119"/>
                    </a:lnTo>
                    <a:lnTo>
                      <a:pt x="620" y="127"/>
                    </a:lnTo>
                    <a:lnTo>
                      <a:pt x="550" y="134"/>
                    </a:lnTo>
                    <a:lnTo>
                      <a:pt x="505" y="138"/>
                    </a:lnTo>
                    <a:lnTo>
                      <a:pt x="450" y="137"/>
                    </a:lnTo>
                    <a:lnTo>
                      <a:pt x="390" y="136"/>
                    </a:lnTo>
                    <a:lnTo>
                      <a:pt x="330" y="132"/>
                    </a:lnTo>
                    <a:lnTo>
                      <a:pt x="271" y="126"/>
                    </a:lnTo>
                    <a:lnTo>
                      <a:pt x="209" y="113"/>
                    </a:lnTo>
                    <a:lnTo>
                      <a:pt x="162" y="105"/>
                    </a:lnTo>
                    <a:lnTo>
                      <a:pt x="120" y="90"/>
                    </a:lnTo>
                    <a:lnTo>
                      <a:pt x="83" y="74"/>
                    </a:lnTo>
                    <a:lnTo>
                      <a:pt x="51" y="60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7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285" name="Group 163"/>
            <p:cNvGrpSpPr>
              <a:grpSpLocks/>
            </p:cNvGrpSpPr>
            <p:nvPr/>
          </p:nvGrpSpPr>
          <p:grpSpPr bwMode="auto">
            <a:xfrm>
              <a:off x="334" y="3103"/>
              <a:ext cx="182" cy="74"/>
              <a:chOff x="334" y="3103"/>
              <a:chExt cx="182" cy="74"/>
            </a:xfrm>
          </p:grpSpPr>
          <p:sp>
            <p:nvSpPr>
              <p:cNvPr id="10316" name="Oval 161"/>
              <p:cNvSpPr>
                <a:spLocks noChangeArrowheads="1"/>
              </p:cNvSpPr>
              <p:nvPr/>
            </p:nvSpPr>
            <p:spPr bwMode="auto">
              <a:xfrm>
                <a:off x="335" y="3103"/>
                <a:ext cx="181" cy="60"/>
              </a:xfrm>
              <a:prstGeom prst="ellipse">
                <a:avLst/>
              </a:prstGeom>
              <a:solidFill>
                <a:srgbClr val="AD69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17" name="Freeform 162"/>
              <p:cNvSpPr>
                <a:spLocks/>
              </p:cNvSpPr>
              <p:nvPr/>
            </p:nvSpPr>
            <p:spPr bwMode="auto">
              <a:xfrm>
                <a:off x="334" y="3134"/>
                <a:ext cx="180" cy="43"/>
              </a:xfrm>
              <a:custGeom>
                <a:avLst/>
                <a:gdLst>
                  <a:gd name="T0" fmla="*/ 0 w 901"/>
                  <a:gd name="T1" fmla="*/ 0 h 216"/>
                  <a:gd name="T2" fmla="*/ 0 w 901"/>
                  <a:gd name="T3" fmla="*/ 0 h 216"/>
                  <a:gd name="T4" fmla="*/ 0 w 901"/>
                  <a:gd name="T5" fmla="*/ 0 h 216"/>
                  <a:gd name="T6" fmla="*/ 0 w 901"/>
                  <a:gd name="T7" fmla="*/ 0 h 216"/>
                  <a:gd name="T8" fmla="*/ 0 w 901"/>
                  <a:gd name="T9" fmla="*/ 0 h 216"/>
                  <a:gd name="T10" fmla="*/ 0 w 901"/>
                  <a:gd name="T11" fmla="*/ 0 h 216"/>
                  <a:gd name="T12" fmla="*/ 0 w 901"/>
                  <a:gd name="T13" fmla="*/ 0 h 216"/>
                  <a:gd name="T14" fmla="*/ 0 w 901"/>
                  <a:gd name="T15" fmla="*/ 0 h 216"/>
                  <a:gd name="T16" fmla="*/ 0 w 901"/>
                  <a:gd name="T17" fmla="*/ 0 h 216"/>
                  <a:gd name="T18" fmla="*/ 0 w 901"/>
                  <a:gd name="T19" fmla="*/ 0 h 216"/>
                  <a:gd name="T20" fmla="*/ 0 w 901"/>
                  <a:gd name="T21" fmla="*/ 0 h 216"/>
                  <a:gd name="T22" fmla="*/ 0 w 901"/>
                  <a:gd name="T23" fmla="*/ 0 h 216"/>
                  <a:gd name="T24" fmla="*/ 0 w 901"/>
                  <a:gd name="T25" fmla="*/ 0 h 216"/>
                  <a:gd name="T26" fmla="*/ 0 w 901"/>
                  <a:gd name="T27" fmla="*/ 0 h 216"/>
                  <a:gd name="T28" fmla="*/ 0 w 901"/>
                  <a:gd name="T29" fmla="*/ 0 h 216"/>
                  <a:gd name="T30" fmla="*/ 0 w 901"/>
                  <a:gd name="T31" fmla="*/ 0 h 216"/>
                  <a:gd name="T32" fmla="*/ 0 w 901"/>
                  <a:gd name="T33" fmla="*/ 0 h 216"/>
                  <a:gd name="T34" fmla="*/ 0 w 901"/>
                  <a:gd name="T35" fmla="*/ 0 h 216"/>
                  <a:gd name="T36" fmla="*/ 0 w 901"/>
                  <a:gd name="T37" fmla="*/ 0 h 216"/>
                  <a:gd name="T38" fmla="*/ 0 w 901"/>
                  <a:gd name="T39" fmla="*/ 0 h 216"/>
                  <a:gd name="T40" fmla="*/ 0 w 901"/>
                  <a:gd name="T41" fmla="*/ 0 h 216"/>
                  <a:gd name="T42" fmla="*/ 0 w 901"/>
                  <a:gd name="T43" fmla="*/ 0 h 216"/>
                  <a:gd name="T44" fmla="*/ 0 w 901"/>
                  <a:gd name="T45" fmla="*/ 0 h 216"/>
                  <a:gd name="T46" fmla="*/ 0 w 901"/>
                  <a:gd name="T47" fmla="*/ 0 h 216"/>
                  <a:gd name="T48" fmla="*/ 0 w 901"/>
                  <a:gd name="T49" fmla="*/ 0 h 216"/>
                  <a:gd name="T50" fmla="*/ 0 w 901"/>
                  <a:gd name="T51" fmla="*/ 0 h 216"/>
                  <a:gd name="T52" fmla="*/ 0 w 901"/>
                  <a:gd name="T53" fmla="*/ 0 h 216"/>
                  <a:gd name="T54" fmla="*/ 0 w 901"/>
                  <a:gd name="T55" fmla="*/ 0 h 216"/>
                  <a:gd name="T56" fmla="*/ 0 w 901"/>
                  <a:gd name="T57" fmla="*/ 0 h 216"/>
                  <a:gd name="T58" fmla="*/ 0 w 901"/>
                  <a:gd name="T59" fmla="*/ 0 h 216"/>
                  <a:gd name="T60" fmla="*/ 0 w 901"/>
                  <a:gd name="T61" fmla="*/ 0 h 216"/>
                  <a:gd name="T62" fmla="*/ 0 w 901"/>
                  <a:gd name="T63" fmla="*/ 0 h 216"/>
                  <a:gd name="T64" fmla="*/ 0 w 901"/>
                  <a:gd name="T65" fmla="*/ 0 h 216"/>
                  <a:gd name="T66" fmla="*/ 0 w 901"/>
                  <a:gd name="T67" fmla="*/ 0 h 216"/>
                  <a:gd name="T68" fmla="*/ 0 w 901"/>
                  <a:gd name="T69" fmla="*/ 0 h 216"/>
                  <a:gd name="T70" fmla="*/ 0 w 901"/>
                  <a:gd name="T71" fmla="*/ 0 h 216"/>
                  <a:gd name="T72" fmla="*/ 0 w 901"/>
                  <a:gd name="T73" fmla="*/ 0 h 216"/>
                  <a:gd name="T74" fmla="*/ 0 w 901"/>
                  <a:gd name="T75" fmla="*/ 0 h 216"/>
                  <a:gd name="T76" fmla="*/ 0 w 901"/>
                  <a:gd name="T77" fmla="*/ 0 h 216"/>
                  <a:gd name="T78" fmla="*/ 0 w 901"/>
                  <a:gd name="T79" fmla="*/ 0 h 216"/>
                  <a:gd name="T80" fmla="*/ 0 w 901"/>
                  <a:gd name="T81" fmla="*/ 0 h 216"/>
                  <a:gd name="T82" fmla="*/ 0 w 901"/>
                  <a:gd name="T83" fmla="*/ 0 h 216"/>
                  <a:gd name="T84" fmla="*/ 0 w 901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6"/>
                  <a:gd name="T131" fmla="*/ 901 w 901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3"/>
                    </a:lnTo>
                    <a:lnTo>
                      <a:pt x="88" y="157"/>
                    </a:lnTo>
                    <a:lnTo>
                      <a:pt x="145" y="176"/>
                    </a:lnTo>
                    <a:lnTo>
                      <a:pt x="209" y="193"/>
                    </a:lnTo>
                    <a:lnTo>
                      <a:pt x="276" y="205"/>
                    </a:lnTo>
                    <a:lnTo>
                      <a:pt x="339" y="211"/>
                    </a:lnTo>
                    <a:lnTo>
                      <a:pt x="408" y="215"/>
                    </a:lnTo>
                    <a:lnTo>
                      <a:pt x="468" y="216"/>
                    </a:lnTo>
                    <a:lnTo>
                      <a:pt x="528" y="215"/>
                    </a:lnTo>
                    <a:lnTo>
                      <a:pt x="582" y="209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3"/>
                    </a:lnTo>
                    <a:lnTo>
                      <a:pt x="817" y="156"/>
                    </a:lnTo>
                    <a:lnTo>
                      <a:pt x="849" y="139"/>
                    </a:lnTo>
                    <a:lnTo>
                      <a:pt x="885" y="107"/>
                    </a:lnTo>
                    <a:lnTo>
                      <a:pt x="901" y="77"/>
                    </a:lnTo>
                    <a:lnTo>
                      <a:pt x="901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4" y="63"/>
                    </a:lnTo>
                    <a:lnTo>
                      <a:pt x="805" y="83"/>
                    </a:lnTo>
                    <a:lnTo>
                      <a:pt x="756" y="99"/>
                    </a:lnTo>
                    <a:lnTo>
                      <a:pt x="720" y="109"/>
                    </a:lnTo>
                    <a:lnTo>
                      <a:pt x="670" y="119"/>
                    </a:lnTo>
                    <a:lnTo>
                      <a:pt x="620" y="127"/>
                    </a:lnTo>
                    <a:lnTo>
                      <a:pt x="550" y="134"/>
                    </a:lnTo>
                    <a:lnTo>
                      <a:pt x="505" y="138"/>
                    </a:lnTo>
                    <a:lnTo>
                      <a:pt x="450" y="137"/>
                    </a:lnTo>
                    <a:lnTo>
                      <a:pt x="390" y="135"/>
                    </a:lnTo>
                    <a:lnTo>
                      <a:pt x="330" y="132"/>
                    </a:lnTo>
                    <a:lnTo>
                      <a:pt x="271" y="125"/>
                    </a:lnTo>
                    <a:lnTo>
                      <a:pt x="209" y="113"/>
                    </a:lnTo>
                    <a:lnTo>
                      <a:pt x="162" y="105"/>
                    </a:lnTo>
                    <a:lnTo>
                      <a:pt x="120" y="90"/>
                    </a:lnTo>
                    <a:lnTo>
                      <a:pt x="83" y="74"/>
                    </a:lnTo>
                    <a:lnTo>
                      <a:pt x="51" y="59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7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286" name="Group 166"/>
            <p:cNvGrpSpPr>
              <a:grpSpLocks/>
            </p:cNvGrpSpPr>
            <p:nvPr/>
          </p:nvGrpSpPr>
          <p:grpSpPr bwMode="auto">
            <a:xfrm>
              <a:off x="347" y="3088"/>
              <a:ext cx="181" cy="74"/>
              <a:chOff x="347" y="3088"/>
              <a:chExt cx="181" cy="74"/>
            </a:xfrm>
          </p:grpSpPr>
          <p:sp>
            <p:nvSpPr>
              <p:cNvPr id="10314" name="Oval 164"/>
              <p:cNvSpPr>
                <a:spLocks noChangeArrowheads="1"/>
              </p:cNvSpPr>
              <p:nvPr/>
            </p:nvSpPr>
            <p:spPr bwMode="auto">
              <a:xfrm>
                <a:off x="347" y="3088"/>
                <a:ext cx="181" cy="59"/>
              </a:xfrm>
              <a:prstGeom prst="ellipse">
                <a:avLst/>
              </a:prstGeom>
              <a:solidFill>
                <a:srgbClr val="AD69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15" name="Freeform 165"/>
              <p:cNvSpPr>
                <a:spLocks/>
              </p:cNvSpPr>
              <p:nvPr/>
            </p:nvSpPr>
            <p:spPr bwMode="auto">
              <a:xfrm>
                <a:off x="347" y="3118"/>
                <a:ext cx="180" cy="44"/>
              </a:xfrm>
              <a:custGeom>
                <a:avLst/>
                <a:gdLst>
                  <a:gd name="T0" fmla="*/ 0 w 901"/>
                  <a:gd name="T1" fmla="*/ 0 h 216"/>
                  <a:gd name="T2" fmla="*/ 0 w 901"/>
                  <a:gd name="T3" fmla="*/ 0 h 216"/>
                  <a:gd name="T4" fmla="*/ 0 w 901"/>
                  <a:gd name="T5" fmla="*/ 0 h 216"/>
                  <a:gd name="T6" fmla="*/ 0 w 901"/>
                  <a:gd name="T7" fmla="*/ 0 h 216"/>
                  <a:gd name="T8" fmla="*/ 0 w 901"/>
                  <a:gd name="T9" fmla="*/ 0 h 216"/>
                  <a:gd name="T10" fmla="*/ 0 w 901"/>
                  <a:gd name="T11" fmla="*/ 0 h 216"/>
                  <a:gd name="T12" fmla="*/ 0 w 901"/>
                  <a:gd name="T13" fmla="*/ 0 h 216"/>
                  <a:gd name="T14" fmla="*/ 0 w 901"/>
                  <a:gd name="T15" fmla="*/ 0 h 216"/>
                  <a:gd name="T16" fmla="*/ 0 w 901"/>
                  <a:gd name="T17" fmla="*/ 0 h 216"/>
                  <a:gd name="T18" fmla="*/ 0 w 901"/>
                  <a:gd name="T19" fmla="*/ 0 h 216"/>
                  <a:gd name="T20" fmla="*/ 0 w 901"/>
                  <a:gd name="T21" fmla="*/ 0 h 216"/>
                  <a:gd name="T22" fmla="*/ 0 w 901"/>
                  <a:gd name="T23" fmla="*/ 0 h 216"/>
                  <a:gd name="T24" fmla="*/ 0 w 901"/>
                  <a:gd name="T25" fmla="*/ 0 h 216"/>
                  <a:gd name="T26" fmla="*/ 0 w 901"/>
                  <a:gd name="T27" fmla="*/ 0 h 216"/>
                  <a:gd name="T28" fmla="*/ 0 w 901"/>
                  <a:gd name="T29" fmla="*/ 0 h 216"/>
                  <a:gd name="T30" fmla="*/ 0 w 901"/>
                  <a:gd name="T31" fmla="*/ 0 h 216"/>
                  <a:gd name="T32" fmla="*/ 0 w 901"/>
                  <a:gd name="T33" fmla="*/ 0 h 216"/>
                  <a:gd name="T34" fmla="*/ 0 w 901"/>
                  <a:gd name="T35" fmla="*/ 0 h 216"/>
                  <a:gd name="T36" fmla="*/ 0 w 901"/>
                  <a:gd name="T37" fmla="*/ 0 h 216"/>
                  <a:gd name="T38" fmla="*/ 0 w 901"/>
                  <a:gd name="T39" fmla="*/ 0 h 216"/>
                  <a:gd name="T40" fmla="*/ 0 w 901"/>
                  <a:gd name="T41" fmla="*/ 0 h 216"/>
                  <a:gd name="T42" fmla="*/ 0 w 901"/>
                  <a:gd name="T43" fmla="*/ 0 h 216"/>
                  <a:gd name="T44" fmla="*/ 0 w 901"/>
                  <a:gd name="T45" fmla="*/ 0 h 216"/>
                  <a:gd name="T46" fmla="*/ 0 w 901"/>
                  <a:gd name="T47" fmla="*/ 0 h 216"/>
                  <a:gd name="T48" fmla="*/ 0 w 901"/>
                  <a:gd name="T49" fmla="*/ 0 h 216"/>
                  <a:gd name="T50" fmla="*/ 0 w 901"/>
                  <a:gd name="T51" fmla="*/ 0 h 216"/>
                  <a:gd name="T52" fmla="*/ 0 w 901"/>
                  <a:gd name="T53" fmla="*/ 0 h 216"/>
                  <a:gd name="T54" fmla="*/ 0 w 901"/>
                  <a:gd name="T55" fmla="*/ 0 h 216"/>
                  <a:gd name="T56" fmla="*/ 0 w 901"/>
                  <a:gd name="T57" fmla="*/ 0 h 216"/>
                  <a:gd name="T58" fmla="*/ 0 w 901"/>
                  <a:gd name="T59" fmla="*/ 0 h 216"/>
                  <a:gd name="T60" fmla="*/ 0 w 901"/>
                  <a:gd name="T61" fmla="*/ 0 h 216"/>
                  <a:gd name="T62" fmla="*/ 0 w 901"/>
                  <a:gd name="T63" fmla="*/ 0 h 216"/>
                  <a:gd name="T64" fmla="*/ 0 w 901"/>
                  <a:gd name="T65" fmla="*/ 0 h 216"/>
                  <a:gd name="T66" fmla="*/ 0 w 901"/>
                  <a:gd name="T67" fmla="*/ 0 h 216"/>
                  <a:gd name="T68" fmla="*/ 0 w 901"/>
                  <a:gd name="T69" fmla="*/ 0 h 216"/>
                  <a:gd name="T70" fmla="*/ 0 w 901"/>
                  <a:gd name="T71" fmla="*/ 0 h 216"/>
                  <a:gd name="T72" fmla="*/ 0 w 901"/>
                  <a:gd name="T73" fmla="*/ 0 h 216"/>
                  <a:gd name="T74" fmla="*/ 0 w 901"/>
                  <a:gd name="T75" fmla="*/ 0 h 216"/>
                  <a:gd name="T76" fmla="*/ 0 w 901"/>
                  <a:gd name="T77" fmla="*/ 0 h 216"/>
                  <a:gd name="T78" fmla="*/ 0 w 901"/>
                  <a:gd name="T79" fmla="*/ 0 h 216"/>
                  <a:gd name="T80" fmla="*/ 0 w 901"/>
                  <a:gd name="T81" fmla="*/ 0 h 216"/>
                  <a:gd name="T82" fmla="*/ 0 w 901"/>
                  <a:gd name="T83" fmla="*/ 0 h 216"/>
                  <a:gd name="T84" fmla="*/ 0 w 901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6"/>
                  <a:gd name="T131" fmla="*/ 901 w 901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6">
                    <a:moveTo>
                      <a:pt x="0" y="0"/>
                    </a:moveTo>
                    <a:lnTo>
                      <a:pt x="0" y="76"/>
                    </a:lnTo>
                    <a:lnTo>
                      <a:pt x="17" y="110"/>
                    </a:lnTo>
                    <a:lnTo>
                      <a:pt x="44" y="133"/>
                    </a:lnTo>
                    <a:lnTo>
                      <a:pt x="88" y="157"/>
                    </a:lnTo>
                    <a:lnTo>
                      <a:pt x="145" y="176"/>
                    </a:lnTo>
                    <a:lnTo>
                      <a:pt x="209" y="192"/>
                    </a:lnTo>
                    <a:lnTo>
                      <a:pt x="276" y="204"/>
                    </a:lnTo>
                    <a:lnTo>
                      <a:pt x="339" y="211"/>
                    </a:lnTo>
                    <a:lnTo>
                      <a:pt x="408" y="214"/>
                    </a:lnTo>
                    <a:lnTo>
                      <a:pt x="467" y="216"/>
                    </a:lnTo>
                    <a:lnTo>
                      <a:pt x="528" y="214"/>
                    </a:lnTo>
                    <a:lnTo>
                      <a:pt x="582" y="209"/>
                    </a:lnTo>
                    <a:lnTo>
                      <a:pt x="634" y="202"/>
                    </a:lnTo>
                    <a:lnTo>
                      <a:pt x="685" y="196"/>
                    </a:lnTo>
                    <a:lnTo>
                      <a:pt x="728" y="186"/>
                    </a:lnTo>
                    <a:lnTo>
                      <a:pt x="772" y="173"/>
                    </a:lnTo>
                    <a:lnTo>
                      <a:pt x="816" y="156"/>
                    </a:lnTo>
                    <a:lnTo>
                      <a:pt x="848" y="138"/>
                    </a:lnTo>
                    <a:lnTo>
                      <a:pt x="885" y="106"/>
                    </a:lnTo>
                    <a:lnTo>
                      <a:pt x="901" y="77"/>
                    </a:lnTo>
                    <a:lnTo>
                      <a:pt x="901" y="0"/>
                    </a:lnTo>
                    <a:lnTo>
                      <a:pt x="893" y="17"/>
                    </a:lnTo>
                    <a:lnTo>
                      <a:pt x="872" y="40"/>
                    </a:lnTo>
                    <a:lnTo>
                      <a:pt x="844" y="62"/>
                    </a:lnTo>
                    <a:lnTo>
                      <a:pt x="804" y="82"/>
                    </a:lnTo>
                    <a:lnTo>
                      <a:pt x="756" y="99"/>
                    </a:lnTo>
                    <a:lnTo>
                      <a:pt x="719" y="109"/>
                    </a:lnTo>
                    <a:lnTo>
                      <a:pt x="670" y="119"/>
                    </a:lnTo>
                    <a:lnTo>
                      <a:pt x="619" y="126"/>
                    </a:lnTo>
                    <a:lnTo>
                      <a:pt x="550" y="134"/>
                    </a:lnTo>
                    <a:lnTo>
                      <a:pt x="505" y="137"/>
                    </a:lnTo>
                    <a:lnTo>
                      <a:pt x="450" y="136"/>
                    </a:lnTo>
                    <a:lnTo>
                      <a:pt x="389" y="135"/>
                    </a:lnTo>
                    <a:lnTo>
                      <a:pt x="330" y="132"/>
                    </a:lnTo>
                    <a:lnTo>
                      <a:pt x="270" y="125"/>
                    </a:lnTo>
                    <a:lnTo>
                      <a:pt x="209" y="113"/>
                    </a:lnTo>
                    <a:lnTo>
                      <a:pt x="161" y="104"/>
                    </a:lnTo>
                    <a:lnTo>
                      <a:pt x="120" y="90"/>
                    </a:lnTo>
                    <a:lnTo>
                      <a:pt x="82" y="73"/>
                    </a:lnTo>
                    <a:lnTo>
                      <a:pt x="50" y="59"/>
                    </a:lnTo>
                    <a:lnTo>
                      <a:pt x="17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7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287" name="Group 169"/>
            <p:cNvGrpSpPr>
              <a:grpSpLocks/>
            </p:cNvGrpSpPr>
            <p:nvPr/>
          </p:nvGrpSpPr>
          <p:grpSpPr bwMode="auto">
            <a:xfrm>
              <a:off x="325" y="3068"/>
              <a:ext cx="182" cy="74"/>
              <a:chOff x="325" y="3068"/>
              <a:chExt cx="182" cy="74"/>
            </a:xfrm>
          </p:grpSpPr>
          <p:sp>
            <p:nvSpPr>
              <p:cNvPr id="10312" name="Oval 167"/>
              <p:cNvSpPr>
                <a:spLocks noChangeArrowheads="1"/>
              </p:cNvSpPr>
              <p:nvPr/>
            </p:nvSpPr>
            <p:spPr bwMode="auto">
              <a:xfrm>
                <a:off x="326" y="3068"/>
                <a:ext cx="181" cy="59"/>
              </a:xfrm>
              <a:prstGeom prst="ellipse">
                <a:avLst/>
              </a:prstGeom>
              <a:solidFill>
                <a:srgbClr val="AD69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13" name="Freeform 168"/>
              <p:cNvSpPr>
                <a:spLocks/>
              </p:cNvSpPr>
              <p:nvPr/>
            </p:nvSpPr>
            <p:spPr bwMode="auto">
              <a:xfrm>
                <a:off x="325" y="3099"/>
                <a:ext cx="181" cy="43"/>
              </a:xfrm>
              <a:custGeom>
                <a:avLst/>
                <a:gdLst>
                  <a:gd name="T0" fmla="*/ 0 w 901"/>
                  <a:gd name="T1" fmla="*/ 0 h 215"/>
                  <a:gd name="T2" fmla="*/ 0 w 901"/>
                  <a:gd name="T3" fmla="*/ 0 h 215"/>
                  <a:gd name="T4" fmla="*/ 0 w 901"/>
                  <a:gd name="T5" fmla="*/ 0 h 215"/>
                  <a:gd name="T6" fmla="*/ 0 w 901"/>
                  <a:gd name="T7" fmla="*/ 0 h 215"/>
                  <a:gd name="T8" fmla="*/ 0 w 901"/>
                  <a:gd name="T9" fmla="*/ 0 h 215"/>
                  <a:gd name="T10" fmla="*/ 0 w 901"/>
                  <a:gd name="T11" fmla="*/ 0 h 215"/>
                  <a:gd name="T12" fmla="*/ 0 w 901"/>
                  <a:gd name="T13" fmla="*/ 0 h 215"/>
                  <a:gd name="T14" fmla="*/ 0 w 901"/>
                  <a:gd name="T15" fmla="*/ 0 h 215"/>
                  <a:gd name="T16" fmla="*/ 0 w 901"/>
                  <a:gd name="T17" fmla="*/ 0 h 215"/>
                  <a:gd name="T18" fmla="*/ 0 w 901"/>
                  <a:gd name="T19" fmla="*/ 0 h 215"/>
                  <a:gd name="T20" fmla="*/ 0 w 901"/>
                  <a:gd name="T21" fmla="*/ 0 h 215"/>
                  <a:gd name="T22" fmla="*/ 0 w 901"/>
                  <a:gd name="T23" fmla="*/ 0 h 215"/>
                  <a:gd name="T24" fmla="*/ 0 w 901"/>
                  <a:gd name="T25" fmla="*/ 0 h 215"/>
                  <a:gd name="T26" fmla="*/ 0 w 901"/>
                  <a:gd name="T27" fmla="*/ 0 h 215"/>
                  <a:gd name="T28" fmla="*/ 0 w 901"/>
                  <a:gd name="T29" fmla="*/ 0 h 215"/>
                  <a:gd name="T30" fmla="*/ 0 w 901"/>
                  <a:gd name="T31" fmla="*/ 0 h 215"/>
                  <a:gd name="T32" fmla="*/ 0 w 901"/>
                  <a:gd name="T33" fmla="*/ 0 h 215"/>
                  <a:gd name="T34" fmla="*/ 0 w 901"/>
                  <a:gd name="T35" fmla="*/ 0 h 215"/>
                  <a:gd name="T36" fmla="*/ 0 w 901"/>
                  <a:gd name="T37" fmla="*/ 0 h 215"/>
                  <a:gd name="T38" fmla="*/ 0 w 901"/>
                  <a:gd name="T39" fmla="*/ 0 h 215"/>
                  <a:gd name="T40" fmla="*/ 0 w 901"/>
                  <a:gd name="T41" fmla="*/ 0 h 215"/>
                  <a:gd name="T42" fmla="*/ 0 w 901"/>
                  <a:gd name="T43" fmla="*/ 0 h 215"/>
                  <a:gd name="T44" fmla="*/ 0 w 901"/>
                  <a:gd name="T45" fmla="*/ 0 h 215"/>
                  <a:gd name="T46" fmla="*/ 0 w 901"/>
                  <a:gd name="T47" fmla="*/ 0 h 215"/>
                  <a:gd name="T48" fmla="*/ 0 w 901"/>
                  <a:gd name="T49" fmla="*/ 0 h 215"/>
                  <a:gd name="T50" fmla="*/ 0 w 901"/>
                  <a:gd name="T51" fmla="*/ 0 h 215"/>
                  <a:gd name="T52" fmla="*/ 0 w 901"/>
                  <a:gd name="T53" fmla="*/ 0 h 215"/>
                  <a:gd name="T54" fmla="*/ 0 w 901"/>
                  <a:gd name="T55" fmla="*/ 0 h 215"/>
                  <a:gd name="T56" fmla="*/ 0 w 901"/>
                  <a:gd name="T57" fmla="*/ 0 h 215"/>
                  <a:gd name="T58" fmla="*/ 0 w 901"/>
                  <a:gd name="T59" fmla="*/ 0 h 215"/>
                  <a:gd name="T60" fmla="*/ 0 w 901"/>
                  <a:gd name="T61" fmla="*/ 0 h 215"/>
                  <a:gd name="T62" fmla="*/ 0 w 901"/>
                  <a:gd name="T63" fmla="*/ 0 h 215"/>
                  <a:gd name="T64" fmla="*/ 0 w 901"/>
                  <a:gd name="T65" fmla="*/ 0 h 215"/>
                  <a:gd name="T66" fmla="*/ 0 w 901"/>
                  <a:gd name="T67" fmla="*/ 0 h 215"/>
                  <a:gd name="T68" fmla="*/ 0 w 901"/>
                  <a:gd name="T69" fmla="*/ 0 h 215"/>
                  <a:gd name="T70" fmla="*/ 0 w 901"/>
                  <a:gd name="T71" fmla="*/ 0 h 215"/>
                  <a:gd name="T72" fmla="*/ 0 w 901"/>
                  <a:gd name="T73" fmla="*/ 0 h 215"/>
                  <a:gd name="T74" fmla="*/ 0 w 901"/>
                  <a:gd name="T75" fmla="*/ 0 h 215"/>
                  <a:gd name="T76" fmla="*/ 0 w 901"/>
                  <a:gd name="T77" fmla="*/ 0 h 215"/>
                  <a:gd name="T78" fmla="*/ 0 w 901"/>
                  <a:gd name="T79" fmla="*/ 0 h 215"/>
                  <a:gd name="T80" fmla="*/ 0 w 901"/>
                  <a:gd name="T81" fmla="*/ 0 h 215"/>
                  <a:gd name="T82" fmla="*/ 0 w 901"/>
                  <a:gd name="T83" fmla="*/ 0 h 215"/>
                  <a:gd name="T84" fmla="*/ 0 w 901"/>
                  <a:gd name="T85" fmla="*/ 0 h 215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5"/>
                  <a:gd name="T131" fmla="*/ 901 w 901"/>
                  <a:gd name="T132" fmla="*/ 215 h 215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5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3"/>
                    </a:lnTo>
                    <a:lnTo>
                      <a:pt x="88" y="157"/>
                    </a:lnTo>
                    <a:lnTo>
                      <a:pt x="145" y="176"/>
                    </a:lnTo>
                    <a:lnTo>
                      <a:pt x="209" y="192"/>
                    </a:lnTo>
                    <a:lnTo>
                      <a:pt x="276" y="204"/>
                    </a:lnTo>
                    <a:lnTo>
                      <a:pt x="339" y="211"/>
                    </a:lnTo>
                    <a:lnTo>
                      <a:pt x="408" y="214"/>
                    </a:lnTo>
                    <a:lnTo>
                      <a:pt x="468" y="215"/>
                    </a:lnTo>
                    <a:lnTo>
                      <a:pt x="528" y="214"/>
                    </a:lnTo>
                    <a:lnTo>
                      <a:pt x="582" y="209"/>
                    </a:lnTo>
                    <a:lnTo>
                      <a:pt x="634" y="202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2"/>
                    </a:lnTo>
                    <a:lnTo>
                      <a:pt x="817" y="156"/>
                    </a:lnTo>
                    <a:lnTo>
                      <a:pt x="849" y="138"/>
                    </a:lnTo>
                    <a:lnTo>
                      <a:pt x="885" y="106"/>
                    </a:lnTo>
                    <a:lnTo>
                      <a:pt x="901" y="77"/>
                    </a:lnTo>
                    <a:lnTo>
                      <a:pt x="901" y="0"/>
                    </a:lnTo>
                    <a:lnTo>
                      <a:pt x="894" y="17"/>
                    </a:lnTo>
                    <a:lnTo>
                      <a:pt x="873" y="40"/>
                    </a:lnTo>
                    <a:lnTo>
                      <a:pt x="844" y="62"/>
                    </a:lnTo>
                    <a:lnTo>
                      <a:pt x="805" y="82"/>
                    </a:lnTo>
                    <a:lnTo>
                      <a:pt x="756" y="99"/>
                    </a:lnTo>
                    <a:lnTo>
                      <a:pt x="720" y="109"/>
                    </a:lnTo>
                    <a:lnTo>
                      <a:pt x="670" y="118"/>
                    </a:lnTo>
                    <a:lnTo>
                      <a:pt x="620" y="126"/>
                    </a:lnTo>
                    <a:lnTo>
                      <a:pt x="550" y="134"/>
                    </a:lnTo>
                    <a:lnTo>
                      <a:pt x="505" y="137"/>
                    </a:lnTo>
                    <a:lnTo>
                      <a:pt x="450" y="136"/>
                    </a:lnTo>
                    <a:lnTo>
                      <a:pt x="390" y="135"/>
                    </a:lnTo>
                    <a:lnTo>
                      <a:pt x="330" y="132"/>
                    </a:lnTo>
                    <a:lnTo>
                      <a:pt x="271" y="125"/>
                    </a:lnTo>
                    <a:lnTo>
                      <a:pt x="209" y="113"/>
                    </a:lnTo>
                    <a:lnTo>
                      <a:pt x="162" y="104"/>
                    </a:lnTo>
                    <a:lnTo>
                      <a:pt x="120" y="90"/>
                    </a:lnTo>
                    <a:lnTo>
                      <a:pt x="82" y="73"/>
                    </a:lnTo>
                    <a:lnTo>
                      <a:pt x="51" y="59"/>
                    </a:lnTo>
                    <a:lnTo>
                      <a:pt x="18" y="3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7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288" name="Group 172"/>
            <p:cNvGrpSpPr>
              <a:grpSpLocks/>
            </p:cNvGrpSpPr>
            <p:nvPr/>
          </p:nvGrpSpPr>
          <p:grpSpPr bwMode="auto">
            <a:xfrm>
              <a:off x="331" y="3050"/>
              <a:ext cx="181" cy="74"/>
              <a:chOff x="331" y="3050"/>
              <a:chExt cx="181" cy="74"/>
            </a:xfrm>
          </p:grpSpPr>
          <p:sp>
            <p:nvSpPr>
              <p:cNvPr id="10310" name="Oval 170"/>
              <p:cNvSpPr>
                <a:spLocks noChangeArrowheads="1"/>
              </p:cNvSpPr>
              <p:nvPr/>
            </p:nvSpPr>
            <p:spPr bwMode="auto">
              <a:xfrm>
                <a:off x="331" y="3050"/>
                <a:ext cx="181" cy="60"/>
              </a:xfrm>
              <a:prstGeom prst="ellipse">
                <a:avLst/>
              </a:prstGeom>
              <a:solidFill>
                <a:srgbClr val="AD69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11" name="Freeform 171"/>
              <p:cNvSpPr>
                <a:spLocks/>
              </p:cNvSpPr>
              <p:nvPr/>
            </p:nvSpPr>
            <p:spPr bwMode="auto">
              <a:xfrm>
                <a:off x="331" y="3081"/>
                <a:ext cx="180" cy="43"/>
              </a:xfrm>
              <a:custGeom>
                <a:avLst/>
                <a:gdLst>
                  <a:gd name="T0" fmla="*/ 0 w 902"/>
                  <a:gd name="T1" fmla="*/ 0 h 216"/>
                  <a:gd name="T2" fmla="*/ 0 w 902"/>
                  <a:gd name="T3" fmla="*/ 0 h 216"/>
                  <a:gd name="T4" fmla="*/ 0 w 902"/>
                  <a:gd name="T5" fmla="*/ 0 h 216"/>
                  <a:gd name="T6" fmla="*/ 0 w 902"/>
                  <a:gd name="T7" fmla="*/ 0 h 216"/>
                  <a:gd name="T8" fmla="*/ 0 w 902"/>
                  <a:gd name="T9" fmla="*/ 0 h 216"/>
                  <a:gd name="T10" fmla="*/ 0 w 902"/>
                  <a:gd name="T11" fmla="*/ 0 h 216"/>
                  <a:gd name="T12" fmla="*/ 0 w 902"/>
                  <a:gd name="T13" fmla="*/ 0 h 216"/>
                  <a:gd name="T14" fmla="*/ 0 w 902"/>
                  <a:gd name="T15" fmla="*/ 0 h 216"/>
                  <a:gd name="T16" fmla="*/ 0 w 902"/>
                  <a:gd name="T17" fmla="*/ 0 h 216"/>
                  <a:gd name="T18" fmla="*/ 0 w 902"/>
                  <a:gd name="T19" fmla="*/ 0 h 216"/>
                  <a:gd name="T20" fmla="*/ 0 w 902"/>
                  <a:gd name="T21" fmla="*/ 0 h 216"/>
                  <a:gd name="T22" fmla="*/ 0 w 902"/>
                  <a:gd name="T23" fmla="*/ 0 h 216"/>
                  <a:gd name="T24" fmla="*/ 0 w 902"/>
                  <a:gd name="T25" fmla="*/ 0 h 216"/>
                  <a:gd name="T26" fmla="*/ 0 w 902"/>
                  <a:gd name="T27" fmla="*/ 0 h 216"/>
                  <a:gd name="T28" fmla="*/ 0 w 902"/>
                  <a:gd name="T29" fmla="*/ 0 h 216"/>
                  <a:gd name="T30" fmla="*/ 0 w 902"/>
                  <a:gd name="T31" fmla="*/ 0 h 216"/>
                  <a:gd name="T32" fmla="*/ 0 w 902"/>
                  <a:gd name="T33" fmla="*/ 0 h 216"/>
                  <a:gd name="T34" fmla="*/ 0 w 902"/>
                  <a:gd name="T35" fmla="*/ 0 h 216"/>
                  <a:gd name="T36" fmla="*/ 0 w 902"/>
                  <a:gd name="T37" fmla="*/ 0 h 216"/>
                  <a:gd name="T38" fmla="*/ 0 w 902"/>
                  <a:gd name="T39" fmla="*/ 0 h 216"/>
                  <a:gd name="T40" fmla="*/ 0 w 902"/>
                  <a:gd name="T41" fmla="*/ 0 h 216"/>
                  <a:gd name="T42" fmla="*/ 0 w 902"/>
                  <a:gd name="T43" fmla="*/ 0 h 216"/>
                  <a:gd name="T44" fmla="*/ 0 w 902"/>
                  <a:gd name="T45" fmla="*/ 0 h 216"/>
                  <a:gd name="T46" fmla="*/ 0 w 902"/>
                  <a:gd name="T47" fmla="*/ 0 h 216"/>
                  <a:gd name="T48" fmla="*/ 0 w 902"/>
                  <a:gd name="T49" fmla="*/ 0 h 216"/>
                  <a:gd name="T50" fmla="*/ 0 w 902"/>
                  <a:gd name="T51" fmla="*/ 0 h 216"/>
                  <a:gd name="T52" fmla="*/ 0 w 902"/>
                  <a:gd name="T53" fmla="*/ 0 h 216"/>
                  <a:gd name="T54" fmla="*/ 0 w 902"/>
                  <a:gd name="T55" fmla="*/ 0 h 216"/>
                  <a:gd name="T56" fmla="*/ 0 w 902"/>
                  <a:gd name="T57" fmla="*/ 0 h 216"/>
                  <a:gd name="T58" fmla="*/ 0 w 902"/>
                  <a:gd name="T59" fmla="*/ 0 h 216"/>
                  <a:gd name="T60" fmla="*/ 0 w 902"/>
                  <a:gd name="T61" fmla="*/ 0 h 216"/>
                  <a:gd name="T62" fmla="*/ 0 w 902"/>
                  <a:gd name="T63" fmla="*/ 0 h 216"/>
                  <a:gd name="T64" fmla="*/ 0 w 902"/>
                  <a:gd name="T65" fmla="*/ 0 h 216"/>
                  <a:gd name="T66" fmla="*/ 0 w 902"/>
                  <a:gd name="T67" fmla="*/ 0 h 216"/>
                  <a:gd name="T68" fmla="*/ 0 w 902"/>
                  <a:gd name="T69" fmla="*/ 0 h 216"/>
                  <a:gd name="T70" fmla="*/ 0 w 902"/>
                  <a:gd name="T71" fmla="*/ 0 h 216"/>
                  <a:gd name="T72" fmla="*/ 0 w 902"/>
                  <a:gd name="T73" fmla="*/ 0 h 216"/>
                  <a:gd name="T74" fmla="*/ 0 w 902"/>
                  <a:gd name="T75" fmla="*/ 0 h 216"/>
                  <a:gd name="T76" fmla="*/ 0 w 902"/>
                  <a:gd name="T77" fmla="*/ 0 h 216"/>
                  <a:gd name="T78" fmla="*/ 0 w 902"/>
                  <a:gd name="T79" fmla="*/ 0 h 216"/>
                  <a:gd name="T80" fmla="*/ 0 w 902"/>
                  <a:gd name="T81" fmla="*/ 0 h 216"/>
                  <a:gd name="T82" fmla="*/ 0 w 902"/>
                  <a:gd name="T83" fmla="*/ 0 h 216"/>
                  <a:gd name="T84" fmla="*/ 0 w 902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2"/>
                  <a:gd name="T130" fmla="*/ 0 h 216"/>
                  <a:gd name="T131" fmla="*/ 902 w 902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2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4"/>
                    </a:lnTo>
                    <a:lnTo>
                      <a:pt x="88" y="158"/>
                    </a:lnTo>
                    <a:lnTo>
                      <a:pt x="146" y="177"/>
                    </a:lnTo>
                    <a:lnTo>
                      <a:pt x="209" y="193"/>
                    </a:lnTo>
                    <a:lnTo>
                      <a:pt x="277" y="205"/>
                    </a:lnTo>
                    <a:lnTo>
                      <a:pt x="339" y="212"/>
                    </a:lnTo>
                    <a:lnTo>
                      <a:pt x="409" y="215"/>
                    </a:lnTo>
                    <a:lnTo>
                      <a:pt x="468" y="216"/>
                    </a:lnTo>
                    <a:lnTo>
                      <a:pt x="529" y="215"/>
                    </a:lnTo>
                    <a:lnTo>
                      <a:pt x="583" y="210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3"/>
                    </a:lnTo>
                    <a:lnTo>
                      <a:pt x="817" y="157"/>
                    </a:lnTo>
                    <a:lnTo>
                      <a:pt x="849" y="139"/>
                    </a:lnTo>
                    <a:lnTo>
                      <a:pt x="885" y="107"/>
                    </a:lnTo>
                    <a:lnTo>
                      <a:pt x="902" y="77"/>
                    </a:lnTo>
                    <a:lnTo>
                      <a:pt x="902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5" y="63"/>
                    </a:lnTo>
                    <a:lnTo>
                      <a:pt x="805" y="83"/>
                    </a:lnTo>
                    <a:lnTo>
                      <a:pt x="757" y="99"/>
                    </a:lnTo>
                    <a:lnTo>
                      <a:pt x="720" y="109"/>
                    </a:lnTo>
                    <a:lnTo>
                      <a:pt x="671" y="119"/>
                    </a:lnTo>
                    <a:lnTo>
                      <a:pt x="620" y="127"/>
                    </a:lnTo>
                    <a:lnTo>
                      <a:pt x="551" y="135"/>
                    </a:lnTo>
                    <a:lnTo>
                      <a:pt x="506" y="138"/>
                    </a:lnTo>
                    <a:lnTo>
                      <a:pt x="451" y="137"/>
                    </a:lnTo>
                    <a:lnTo>
                      <a:pt x="390" y="136"/>
                    </a:lnTo>
                    <a:lnTo>
                      <a:pt x="331" y="133"/>
                    </a:lnTo>
                    <a:lnTo>
                      <a:pt x="271" y="126"/>
                    </a:lnTo>
                    <a:lnTo>
                      <a:pt x="209" y="114"/>
                    </a:lnTo>
                    <a:lnTo>
                      <a:pt x="162" y="105"/>
                    </a:lnTo>
                    <a:lnTo>
                      <a:pt x="120" y="91"/>
                    </a:lnTo>
                    <a:lnTo>
                      <a:pt x="83" y="74"/>
                    </a:lnTo>
                    <a:lnTo>
                      <a:pt x="51" y="60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7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289" name="Group 175"/>
            <p:cNvGrpSpPr>
              <a:grpSpLocks/>
            </p:cNvGrpSpPr>
            <p:nvPr/>
          </p:nvGrpSpPr>
          <p:grpSpPr bwMode="auto">
            <a:xfrm>
              <a:off x="339" y="3034"/>
              <a:ext cx="182" cy="74"/>
              <a:chOff x="339" y="3034"/>
              <a:chExt cx="182" cy="74"/>
            </a:xfrm>
          </p:grpSpPr>
          <p:sp>
            <p:nvSpPr>
              <p:cNvPr id="10308" name="Oval 173"/>
              <p:cNvSpPr>
                <a:spLocks noChangeArrowheads="1"/>
              </p:cNvSpPr>
              <p:nvPr/>
            </p:nvSpPr>
            <p:spPr bwMode="auto">
              <a:xfrm>
                <a:off x="340" y="3034"/>
                <a:ext cx="181" cy="60"/>
              </a:xfrm>
              <a:prstGeom prst="ellipse">
                <a:avLst/>
              </a:prstGeom>
              <a:solidFill>
                <a:srgbClr val="AD69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09" name="Freeform 174"/>
              <p:cNvSpPr>
                <a:spLocks/>
              </p:cNvSpPr>
              <p:nvPr/>
            </p:nvSpPr>
            <p:spPr bwMode="auto">
              <a:xfrm>
                <a:off x="339" y="3065"/>
                <a:ext cx="181" cy="43"/>
              </a:xfrm>
              <a:custGeom>
                <a:avLst/>
                <a:gdLst>
                  <a:gd name="T0" fmla="*/ 0 w 902"/>
                  <a:gd name="T1" fmla="*/ 0 h 216"/>
                  <a:gd name="T2" fmla="*/ 0 w 902"/>
                  <a:gd name="T3" fmla="*/ 0 h 216"/>
                  <a:gd name="T4" fmla="*/ 0 w 902"/>
                  <a:gd name="T5" fmla="*/ 0 h 216"/>
                  <a:gd name="T6" fmla="*/ 0 w 902"/>
                  <a:gd name="T7" fmla="*/ 0 h 216"/>
                  <a:gd name="T8" fmla="*/ 0 w 902"/>
                  <a:gd name="T9" fmla="*/ 0 h 216"/>
                  <a:gd name="T10" fmla="*/ 0 w 902"/>
                  <a:gd name="T11" fmla="*/ 0 h 216"/>
                  <a:gd name="T12" fmla="*/ 0 w 902"/>
                  <a:gd name="T13" fmla="*/ 0 h 216"/>
                  <a:gd name="T14" fmla="*/ 0 w 902"/>
                  <a:gd name="T15" fmla="*/ 0 h 216"/>
                  <a:gd name="T16" fmla="*/ 0 w 902"/>
                  <a:gd name="T17" fmla="*/ 0 h 216"/>
                  <a:gd name="T18" fmla="*/ 0 w 902"/>
                  <a:gd name="T19" fmla="*/ 0 h 216"/>
                  <a:gd name="T20" fmla="*/ 0 w 902"/>
                  <a:gd name="T21" fmla="*/ 0 h 216"/>
                  <a:gd name="T22" fmla="*/ 0 w 902"/>
                  <a:gd name="T23" fmla="*/ 0 h 216"/>
                  <a:gd name="T24" fmla="*/ 0 w 902"/>
                  <a:gd name="T25" fmla="*/ 0 h 216"/>
                  <a:gd name="T26" fmla="*/ 0 w 902"/>
                  <a:gd name="T27" fmla="*/ 0 h 216"/>
                  <a:gd name="T28" fmla="*/ 0 w 902"/>
                  <a:gd name="T29" fmla="*/ 0 h 216"/>
                  <a:gd name="T30" fmla="*/ 0 w 902"/>
                  <a:gd name="T31" fmla="*/ 0 h 216"/>
                  <a:gd name="T32" fmla="*/ 0 w 902"/>
                  <a:gd name="T33" fmla="*/ 0 h 216"/>
                  <a:gd name="T34" fmla="*/ 0 w 902"/>
                  <a:gd name="T35" fmla="*/ 0 h 216"/>
                  <a:gd name="T36" fmla="*/ 0 w 902"/>
                  <a:gd name="T37" fmla="*/ 0 h 216"/>
                  <a:gd name="T38" fmla="*/ 0 w 902"/>
                  <a:gd name="T39" fmla="*/ 0 h 216"/>
                  <a:gd name="T40" fmla="*/ 0 w 902"/>
                  <a:gd name="T41" fmla="*/ 0 h 216"/>
                  <a:gd name="T42" fmla="*/ 0 w 902"/>
                  <a:gd name="T43" fmla="*/ 0 h 216"/>
                  <a:gd name="T44" fmla="*/ 0 w 902"/>
                  <a:gd name="T45" fmla="*/ 0 h 216"/>
                  <a:gd name="T46" fmla="*/ 0 w 902"/>
                  <a:gd name="T47" fmla="*/ 0 h 216"/>
                  <a:gd name="T48" fmla="*/ 0 w 902"/>
                  <a:gd name="T49" fmla="*/ 0 h 216"/>
                  <a:gd name="T50" fmla="*/ 0 w 902"/>
                  <a:gd name="T51" fmla="*/ 0 h 216"/>
                  <a:gd name="T52" fmla="*/ 0 w 902"/>
                  <a:gd name="T53" fmla="*/ 0 h 216"/>
                  <a:gd name="T54" fmla="*/ 0 w 902"/>
                  <a:gd name="T55" fmla="*/ 0 h 216"/>
                  <a:gd name="T56" fmla="*/ 0 w 902"/>
                  <a:gd name="T57" fmla="*/ 0 h 216"/>
                  <a:gd name="T58" fmla="*/ 0 w 902"/>
                  <a:gd name="T59" fmla="*/ 0 h 216"/>
                  <a:gd name="T60" fmla="*/ 0 w 902"/>
                  <a:gd name="T61" fmla="*/ 0 h 216"/>
                  <a:gd name="T62" fmla="*/ 0 w 902"/>
                  <a:gd name="T63" fmla="*/ 0 h 216"/>
                  <a:gd name="T64" fmla="*/ 0 w 902"/>
                  <a:gd name="T65" fmla="*/ 0 h 216"/>
                  <a:gd name="T66" fmla="*/ 0 w 902"/>
                  <a:gd name="T67" fmla="*/ 0 h 216"/>
                  <a:gd name="T68" fmla="*/ 0 w 902"/>
                  <a:gd name="T69" fmla="*/ 0 h 216"/>
                  <a:gd name="T70" fmla="*/ 0 w 902"/>
                  <a:gd name="T71" fmla="*/ 0 h 216"/>
                  <a:gd name="T72" fmla="*/ 0 w 902"/>
                  <a:gd name="T73" fmla="*/ 0 h 216"/>
                  <a:gd name="T74" fmla="*/ 0 w 902"/>
                  <a:gd name="T75" fmla="*/ 0 h 216"/>
                  <a:gd name="T76" fmla="*/ 0 w 902"/>
                  <a:gd name="T77" fmla="*/ 0 h 216"/>
                  <a:gd name="T78" fmla="*/ 0 w 902"/>
                  <a:gd name="T79" fmla="*/ 0 h 216"/>
                  <a:gd name="T80" fmla="*/ 0 w 902"/>
                  <a:gd name="T81" fmla="*/ 0 h 216"/>
                  <a:gd name="T82" fmla="*/ 0 w 902"/>
                  <a:gd name="T83" fmla="*/ 0 h 216"/>
                  <a:gd name="T84" fmla="*/ 0 w 902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2"/>
                  <a:gd name="T130" fmla="*/ 0 h 216"/>
                  <a:gd name="T131" fmla="*/ 902 w 902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2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3"/>
                    </a:lnTo>
                    <a:lnTo>
                      <a:pt x="88" y="158"/>
                    </a:lnTo>
                    <a:lnTo>
                      <a:pt x="146" y="176"/>
                    </a:lnTo>
                    <a:lnTo>
                      <a:pt x="210" y="193"/>
                    </a:lnTo>
                    <a:lnTo>
                      <a:pt x="277" y="205"/>
                    </a:lnTo>
                    <a:lnTo>
                      <a:pt x="339" y="212"/>
                    </a:lnTo>
                    <a:lnTo>
                      <a:pt x="409" y="215"/>
                    </a:lnTo>
                    <a:lnTo>
                      <a:pt x="468" y="216"/>
                    </a:lnTo>
                    <a:lnTo>
                      <a:pt x="529" y="215"/>
                    </a:lnTo>
                    <a:lnTo>
                      <a:pt x="583" y="209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3"/>
                    </a:lnTo>
                    <a:lnTo>
                      <a:pt x="817" y="156"/>
                    </a:lnTo>
                    <a:lnTo>
                      <a:pt x="849" y="139"/>
                    </a:lnTo>
                    <a:lnTo>
                      <a:pt x="885" y="107"/>
                    </a:lnTo>
                    <a:lnTo>
                      <a:pt x="902" y="77"/>
                    </a:lnTo>
                    <a:lnTo>
                      <a:pt x="902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5" y="63"/>
                    </a:lnTo>
                    <a:lnTo>
                      <a:pt x="805" y="83"/>
                    </a:lnTo>
                    <a:lnTo>
                      <a:pt x="757" y="99"/>
                    </a:lnTo>
                    <a:lnTo>
                      <a:pt x="720" y="109"/>
                    </a:lnTo>
                    <a:lnTo>
                      <a:pt x="671" y="119"/>
                    </a:lnTo>
                    <a:lnTo>
                      <a:pt x="620" y="127"/>
                    </a:lnTo>
                    <a:lnTo>
                      <a:pt x="551" y="134"/>
                    </a:lnTo>
                    <a:lnTo>
                      <a:pt x="506" y="138"/>
                    </a:lnTo>
                    <a:lnTo>
                      <a:pt x="451" y="137"/>
                    </a:lnTo>
                    <a:lnTo>
                      <a:pt x="390" y="136"/>
                    </a:lnTo>
                    <a:lnTo>
                      <a:pt x="331" y="132"/>
                    </a:lnTo>
                    <a:lnTo>
                      <a:pt x="271" y="126"/>
                    </a:lnTo>
                    <a:lnTo>
                      <a:pt x="210" y="114"/>
                    </a:lnTo>
                    <a:lnTo>
                      <a:pt x="162" y="105"/>
                    </a:lnTo>
                    <a:lnTo>
                      <a:pt x="120" y="90"/>
                    </a:lnTo>
                    <a:lnTo>
                      <a:pt x="83" y="74"/>
                    </a:lnTo>
                    <a:lnTo>
                      <a:pt x="51" y="60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7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290" name="Group 178"/>
            <p:cNvGrpSpPr>
              <a:grpSpLocks/>
            </p:cNvGrpSpPr>
            <p:nvPr/>
          </p:nvGrpSpPr>
          <p:grpSpPr bwMode="auto">
            <a:xfrm>
              <a:off x="331" y="3014"/>
              <a:ext cx="181" cy="74"/>
              <a:chOff x="331" y="3014"/>
              <a:chExt cx="181" cy="74"/>
            </a:xfrm>
          </p:grpSpPr>
          <p:sp>
            <p:nvSpPr>
              <p:cNvPr id="10306" name="Oval 176"/>
              <p:cNvSpPr>
                <a:spLocks noChangeArrowheads="1"/>
              </p:cNvSpPr>
              <p:nvPr/>
            </p:nvSpPr>
            <p:spPr bwMode="auto">
              <a:xfrm>
                <a:off x="331" y="3014"/>
                <a:ext cx="181" cy="60"/>
              </a:xfrm>
              <a:prstGeom prst="ellipse">
                <a:avLst/>
              </a:prstGeom>
              <a:solidFill>
                <a:srgbClr val="AD69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07" name="Freeform 177"/>
              <p:cNvSpPr>
                <a:spLocks/>
              </p:cNvSpPr>
              <p:nvPr/>
            </p:nvSpPr>
            <p:spPr bwMode="auto">
              <a:xfrm>
                <a:off x="331" y="3045"/>
                <a:ext cx="180" cy="43"/>
              </a:xfrm>
              <a:custGeom>
                <a:avLst/>
                <a:gdLst>
                  <a:gd name="T0" fmla="*/ 0 w 902"/>
                  <a:gd name="T1" fmla="*/ 0 h 216"/>
                  <a:gd name="T2" fmla="*/ 0 w 902"/>
                  <a:gd name="T3" fmla="*/ 0 h 216"/>
                  <a:gd name="T4" fmla="*/ 0 w 902"/>
                  <a:gd name="T5" fmla="*/ 0 h 216"/>
                  <a:gd name="T6" fmla="*/ 0 w 902"/>
                  <a:gd name="T7" fmla="*/ 0 h 216"/>
                  <a:gd name="T8" fmla="*/ 0 w 902"/>
                  <a:gd name="T9" fmla="*/ 0 h 216"/>
                  <a:gd name="T10" fmla="*/ 0 w 902"/>
                  <a:gd name="T11" fmla="*/ 0 h 216"/>
                  <a:gd name="T12" fmla="*/ 0 w 902"/>
                  <a:gd name="T13" fmla="*/ 0 h 216"/>
                  <a:gd name="T14" fmla="*/ 0 w 902"/>
                  <a:gd name="T15" fmla="*/ 0 h 216"/>
                  <a:gd name="T16" fmla="*/ 0 w 902"/>
                  <a:gd name="T17" fmla="*/ 0 h 216"/>
                  <a:gd name="T18" fmla="*/ 0 w 902"/>
                  <a:gd name="T19" fmla="*/ 0 h 216"/>
                  <a:gd name="T20" fmla="*/ 0 w 902"/>
                  <a:gd name="T21" fmla="*/ 0 h 216"/>
                  <a:gd name="T22" fmla="*/ 0 w 902"/>
                  <a:gd name="T23" fmla="*/ 0 h 216"/>
                  <a:gd name="T24" fmla="*/ 0 w 902"/>
                  <a:gd name="T25" fmla="*/ 0 h 216"/>
                  <a:gd name="T26" fmla="*/ 0 w 902"/>
                  <a:gd name="T27" fmla="*/ 0 h 216"/>
                  <a:gd name="T28" fmla="*/ 0 w 902"/>
                  <a:gd name="T29" fmla="*/ 0 h 216"/>
                  <a:gd name="T30" fmla="*/ 0 w 902"/>
                  <a:gd name="T31" fmla="*/ 0 h 216"/>
                  <a:gd name="T32" fmla="*/ 0 w 902"/>
                  <a:gd name="T33" fmla="*/ 0 h 216"/>
                  <a:gd name="T34" fmla="*/ 0 w 902"/>
                  <a:gd name="T35" fmla="*/ 0 h 216"/>
                  <a:gd name="T36" fmla="*/ 0 w 902"/>
                  <a:gd name="T37" fmla="*/ 0 h 216"/>
                  <a:gd name="T38" fmla="*/ 0 w 902"/>
                  <a:gd name="T39" fmla="*/ 0 h 216"/>
                  <a:gd name="T40" fmla="*/ 0 w 902"/>
                  <a:gd name="T41" fmla="*/ 0 h 216"/>
                  <a:gd name="T42" fmla="*/ 0 w 902"/>
                  <a:gd name="T43" fmla="*/ 0 h 216"/>
                  <a:gd name="T44" fmla="*/ 0 w 902"/>
                  <a:gd name="T45" fmla="*/ 0 h 216"/>
                  <a:gd name="T46" fmla="*/ 0 w 902"/>
                  <a:gd name="T47" fmla="*/ 0 h 216"/>
                  <a:gd name="T48" fmla="*/ 0 w 902"/>
                  <a:gd name="T49" fmla="*/ 0 h 216"/>
                  <a:gd name="T50" fmla="*/ 0 w 902"/>
                  <a:gd name="T51" fmla="*/ 0 h 216"/>
                  <a:gd name="T52" fmla="*/ 0 w 902"/>
                  <a:gd name="T53" fmla="*/ 0 h 216"/>
                  <a:gd name="T54" fmla="*/ 0 w 902"/>
                  <a:gd name="T55" fmla="*/ 0 h 216"/>
                  <a:gd name="T56" fmla="*/ 0 w 902"/>
                  <a:gd name="T57" fmla="*/ 0 h 216"/>
                  <a:gd name="T58" fmla="*/ 0 w 902"/>
                  <a:gd name="T59" fmla="*/ 0 h 216"/>
                  <a:gd name="T60" fmla="*/ 0 w 902"/>
                  <a:gd name="T61" fmla="*/ 0 h 216"/>
                  <a:gd name="T62" fmla="*/ 0 w 902"/>
                  <a:gd name="T63" fmla="*/ 0 h 216"/>
                  <a:gd name="T64" fmla="*/ 0 w 902"/>
                  <a:gd name="T65" fmla="*/ 0 h 216"/>
                  <a:gd name="T66" fmla="*/ 0 w 902"/>
                  <a:gd name="T67" fmla="*/ 0 h 216"/>
                  <a:gd name="T68" fmla="*/ 0 w 902"/>
                  <a:gd name="T69" fmla="*/ 0 h 216"/>
                  <a:gd name="T70" fmla="*/ 0 w 902"/>
                  <a:gd name="T71" fmla="*/ 0 h 216"/>
                  <a:gd name="T72" fmla="*/ 0 w 902"/>
                  <a:gd name="T73" fmla="*/ 0 h 216"/>
                  <a:gd name="T74" fmla="*/ 0 w 902"/>
                  <a:gd name="T75" fmla="*/ 0 h 216"/>
                  <a:gd name="T76" fmla="*/ 0 w 902"/>
                  <a:gd name="T77" fmla="*/ 0 h 216"/>
                  <a:gd name="T78" fmla="*/ 0 w 902"/>
                  <a:gd name="T79" fmla="*/ 0 h 216"/>
                  <a:gd name="T80" fmla="*/ 0 w 902"/>
                  <a:gd name="T81" fmla="*/ 0 h 216"/>
                  <a:gd name="T82" fmla="*/ 0 w 902"/>
                  <a:gd name="T83" fmla="*/ 0 h 216"/>
                  <a:gd name="T84" fmla="*/ 0 w 902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2"/>
                  <a:gd name="T130" fmla="*/ 0 h 216"/>
                  <a:gd name="T131" fmla="*/ 902 w 902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2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3"/>
                    </a:lnTo>
                    <a:lnTo>
                      <a:pt x="88" y="157"/>
                    </a:lnTo>
                    <a:lnTo>
                      <a:pt x="146" y="176"/>
                    </a:lnTo>
                    <a:lnTo>
                      <a:pt x="209" y="193"/>
                    </a:lnTo>
                    <a:lnTo>
                      <a:pt x="277" y="205"/>
                    </a:lnTo>
                    <a:lnTo>
                      <a:pt x="339" y="211"/>
                    </a:lnTo>
                    <a:lnTo>
                      <a:pt x="409" y="215"/>
                    </a:lnTo>
                    <a:lnTo>
                      <a:pt x="468" y="216"/>
                    </a:lnTo>
                    <a:lnTo>
                      <a:pt x="529" y="215"/>
                    </a:lnTo>
                    <a:lnTo>
                      <a:pt x="583" y="209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3"/>
                    </a:lnTo>
                    <a:lnTo>
                      <a:pt x="817" y="156"/>
                    </a:lnTo>
                    <a:lnTo>
                      <a:pt x="849" y="139"/>
                    </a:lnTo>
                    <a:lnTo>
                      <a:pt x="885" y="107"/>
                    </a:lnTo>
                    <a:lnTo>
                      <a:pt x="902" y="77"/>
                    </a:lnTo>
                    <a:lnTo>
                      <a:pt x="902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5" y="63"/>
                    </a:lnTo>
                    <a:lnTo>
                      <a:pt x="805" y="83"/>
                    </a:lnTo>
                    <a:lnTo>
                      <a:pt x="757" y="99"/>
                    </a:lnTo>
                    <a:lnTo>
                      <a:pt x="720" y="109"/>
                    </a:lnTo>
                    <a:lnTo>
                      <a:pt x="671" y="119"/>
                    </a:lnTo>
                    <a:lnTo>
                      <a:pt x="620" y="127"/>
                    </a:lnTo>
                    <a:lnTo>
                      <a:pt x="551" y="134"/>
                    </a:lnTo>
                    <a:lnTo>
                      <a:pt x="506" y="138"/>
                    </a:lnTo>
                    <a:lnTo>
                      <a:pt x="451" y="137"/>
                    </a:lnTo>
                    <a:lnTo>
                      <a:pt x="390" y="135"/>
                    </a:lnTo>
                    <a:lnTo>
                      <a:pt x="331" y="132"/>
                    </a:lnTo>
                    <a:lnTo>
                      <a:pt x="271" y="126"/>
                    </a:lnTo>
                    <a:lnTo>
                      <a:pt x="209" y="113"/>
                    </a:lnTo>
                    <a:lnTo>
                      <a:pt x="162" y="105"/>
                    </a:lnTo>
                    <a:lnTo>
                      <a:pt x="120" y="90"/>
                    </a:lnTo>
                    <a:lnTo>
                      <a:pt x="83" y="74"/>
                    </a:lnTo>
                    <a:lnTo>
                      <a:pt x="51" y="59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7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291" name="Group 181"/>
            <p:cNvGrpSpPr>
              <a:grpSpLocks/>
            </p:cNvGrpSpPr>
            <p:nvPr/>
          </p:nvGrpSpPr>
          <p:grpSpPr bwMode="auto">
            <a:xfrm>
              <a:off x="334" y="2992"/>
              <a:ext cx="182" cy="74"/>
              <a:chOff x="334" y="2992"/>
              <a:chExt cx="182" cy="74"/>
            </a:xfrm>
          </p:grpSpPr>
          <p:sp>
            <p:nvSpPr>
              <p:cNvPr id="10304" name="Oval 179"/>
              <p:cNvSpPr>
                <a:spLocks noChangeArrowheads="1"/>
              </p:cNvSpPr>
              <p:nvPr/>
            </p:nvSpPr>
            <p:spPr bwMode="auto">
              <a:xfrm>
                <a:off x="335" y="2992"/>
                <a:ext cx="181" cy="60"/>
              </a:xfrm>
              <a:prstGeom prst="ellipse">
                <a:avLst/>
              </a:prstGeom>
              <a:solidFill>
                <a:srgbClr val="AD69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05" name="Freeform 180"/>
              <p:cNvSpPr>
                <a:spLocks/>
              </p:cNvSpPr>
              <p:nvPr/>
            </p:nvSpPr>
            <p:spPr bwMode="auto">
              <a:xfrm>
                <a:off x="334" y="3023"/>
                <a:ext cx="180" cy="43"/>
              </a:xfrm>
              <a:custGeom>
                <a:avLst/>
                <a:gdLst>
                  <a:gd name="T0" fmla="*/ 0 w 901"/>
                  <a:gd name="T1" fmla="*/ 0 h 216"/>
                  <a:gd name="T2" fmla="*/ 0 w 901"/>
                  <a:gd name="T3" fmla="*/ 0 h 216"/>
                  <a:gd name="T4" fmla="*/ 0 w 901"/>
                  <a:gd name="T5" fmla="*/ 0 h 216"/>
                  <a:gd name="T6" fmla="*/ 0 w 901"/>
                  <a:gd name="T7" fmla="*/ 0 h 216"/>
                  <a:gd name="T8" fmla="*/ 0 w 901"/>
                  <a:gd name="T9" fmla="*/ 0 h 216"/>
                  <a:gd name="T10" fmla="*/ 0 w 901"/>
                  <a:gd name="T11" fmla="*/ 0 h 216"/>
                  <a:gd name="T12" fmla="*/ 0 w 901"/>
                  <a:gd name="T13" fmla="*/ 0 h 216"/>
                  <a:gd name="T14" fmla="*/ 0 w 901"/>
                  <a:gd name="T15" fmla="*/ 0 h 216"/>
                  <a:gd name="T16" fmla="*/ 0 w 901"/>
                  <a:gd name="T17" fmla="*/ 0 h 216"/>
                  <a:gd name="T18" fmla="*/ 0 w 901"/>
                  <a:gd name="T19" fmla="*/ 0 h 216"/>
                  <a:gd name="T20" fmla="*/ 0 w 901"/>
                  <a:gd name="T21" fmla="*/ 0 h 216"/>
                  <a:gd name="T22" fmla="*/ 0 w 901"/>
                  <a:gd name="T23" fmla="*/ 0 h 216"/>
                  <a:gd name="T24" fmla="*/ 0 w 901"/>
                  <a:gd name="T25" fmla="*/ 0 h 216"/>
                  <a:gd name="T26" fmla="*/ 0 w 901"/>
                  <a:gd name="T27" fmla="*/ 0 h 216"/>
                  <a:gd name="T28" fmla="*/ 0 w 901"/>
                  <a:gd name="T29" fmla="*/ 0 h 216"/>
                  <a:gd name="T30" fmla="*/ 0 w 901"/>
                  <a:gd name="T31" fmla="*/ 0 h 216"/>
                  <a:gd name="T32" fmla="*/ 0 w 901"/>
                  <a:gd name="T33" fmla="*/ 0 h 216"/>
                  <a:gd name="T34" fmla="*/ 0 w 901"/>
                  <a:gd name="T35" fmla="*/ 0 h 216"/>
                  <a:gd name="T36" fmla="*/ 0 w 901"/>
                  <a:gd name="T37" fmla="*/ 0 h 216"/>
                  <a:gd name="T38" fmla="*/ 0 w 901"/>
                  <a:gd name="T39" fmla="*/ 0 h 216"/>
                  <a:gd name="T40" fmla="*/ 0 w 901"/>
                  <a:gd name="T41" fmla="*/ 0 h 216"/>
                  <a:gd name="T42" fmla="*/ 0 w 901"/>
                  <a:gd name="T43" fmla="*/ 0 h 216"/>
                  <a:gd name="T44" fmla="*/ 0 w 901"/>
                  <a:gd name="T45" fmla="*/ 0 h 216"/>
                  <a:gd name="T46" fmla="*/ 0 w 901"/>
                  <a:gd name="T47" fmla="*/ 0 h 216"/>
                  <a:gd name="T48" fmla="*/ 0 w 901"/>
                  <a:gd name="T49" fmla="*/ 0 h 216"/>
                  <a:gd name="T50" fmla="*/ 0 w 901"/>
                  <a:gd name="T51" fmla="*/ 0 h 216"/>
                  <a:gd name="T52" fmla="*/ 0 w 901"/>
                  <a:gd name="T53" fmla="*/ 0 h 216"/>
                  <a:gd name="T54" fmla="*/ 0 w 901"/>
                  <a:gd name="T55" fmla="*/ 0 h 216"/>
                  <a:gd name="T56" fmla="*/ 0 w 901"/>
                  <a:gd name="T57" fmla="*/ 0 h 216"/>
                  <a:gd name="T58" fmla="*/ 0 w 901"/>
                  <a:gd name="T59" fmla="*/ 0 h 216"/>
                  <a:gd name="T60" fmla="*/ 0 w 901"/>
                  <a:gd name="T61" fmla="*/ 0 h 216"/>
                  <a:gd name="T62" fmla="*/ 0 w 901"/>
                  <a:gd name="T63" fmla="*/ 0 h 216"/>
                  <a:gd name="T64" fmla="*/ 0 w 901"/>
                  <a:gd name="T65" fmla="*/ 0 h 216"/>
                  <a:gd name="T66" fmla="*/ 0 w 901"/>
                  <a:gd name="T67" fmla="*/ 0 h 216"/>
                  <a:gd name="T68" fmla="*/ 0 w 901"/>
                  <a:gd name="T69" fmla="*/ 0 h 216"/>
                  <a:gd name="T70" fmla="*/ 0 w 901"/>
                  <a:gd name="T71" fmla="*/ 0 h 216"/>
                  <a:gd name="T72" fmla="*/ 0 w 901"/>
                  <a:gd name="T73" fmla="*/ 0 h 216"/>
                  <a:gd name="T74" fmla="*/ 0 w 901"/>
                  <a:gd name="T75" fmla="*/ 0 h 216"/>
                  <a:gd name="T76" fmla="*/ 0 w 901"/>
                  <a:gd name="T77" fmla="*/ 0 h 216"/>
                  <a:gd name="T78" fmla="*/ 0 w 901"/>
                  <a:gd name="T79" fmla="*/ 0 h 216"/>
                  <a:gd name="T80" fmla="*/ 0 w 901"/>
                  <a:gd name="T81" fmla="*/ 0 h 216"/>
                  <a:gd name="T82" fmla="*/ 0 w 901"/>
                  <a:gd name="T83" fmla="*/ 0 h 216"/>
                  <a:gd name="T84" fmla="*/ 0 w 901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6"/>
                  <a:gd name="T131" fmla="*/ 901 w 901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3"/>
                    </a:lnTo>
                    <a:lnTo>
                      <a:pt x="88" y="157"/>
                    </a:lnTo>
                    <a:lnTo>
                      <a:pt x="145" y="176"/>
                    </a:lnTo>
                    <a:lnTo>
                      <a:pt x="209" y="193"/>
                    </a:lnTo>
                    <a:lnTo>
                      <a:pt x="276" y="205"/>
                    </a:lnTo>
                    <a:lnTo>
                      <a:pt x="339" y="211"/>
                    </a:lnTo>
                    <a:lnTo>
                      <a:pt x="408" y="215"/>
                    </a:lnTo>
                    <a:lnTo>
                      <a:pt x="468" y="216"/>
                    </a:lnTo>
                    <a:lnTo>
                      <a:pt x="528" y="215"/>
                    </a:lnTo>
                    <a:lnTo>
                      <a:pt x="582" y="209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3"/>
                    </a:lnTo>
                    <a:lnTo>
                      <a:pt x="817" y="156"/>
                    </a:lnTo>
                    <a:lnTo>
                      <a:pt x="849" y="139"/>
                    </a:lnTo>
                    <a:lnTo>
                      <a:pt x="885" y="107"/>
                    </a:lnTo>
                    <a:lnTo>
                      <a:pt x="901" y="77"/>
                    </a:lnTo>
                    <a:lnTo>
                      <a:pt x="901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4" y="63"/>
                    </a:lnTo>
                    <a:lnTo>
                      <a:pt x="805" y="83"/>
                    </a:lnTo>
                    <a:lnTo>
                      <a:pt x="756" y="99"/>
                    </a:lnTo>
                    <a:lnTo>
                      <a:pt x="720" y="109"/>
                    </a:lnTo>
                    <a:lnTo>
                      <a:pt x="670" y="119"/>
                    </a:lnTo>
                    <a:lnTo>
                      <a:pt x="620" y="127"/>
                    </a:lnTo>
                    <a:lnTo>
                      <a:pt x="550" y="134"/>
                    </a:lnTo>
                    <a:lnTo>
                      <a:pt x="505" y="138"/>
                    </a:lnTo>
                    <a:lnTo>
                      <a:pt x="450" y="137"/>
                    </a:lnTo>
                    <a:lnTo>
                      <a:pt x="390" y="135"/>
                    </a:lnTo>
                    <a:lnTo>
                      <a:pt x="330" y="132"/>
                    </a:lnTo>
                    <a:lnTo>
                      <a:pt x="271" y="125"/>
                    </a:lnTo>
                    <a:lnTo>
                      <a:pt x="209" y="113"/>
                    </a:lnTo>
                    <a:lnTo>
                      <a:pt x="162" y="105"/>
                    </a:lnTo>
                    <a:lnTo>
                      <a:pt x="120" y="90"/>
                    </a:lnTo>
                    <a:lnTo>
                      <a:pt x="83" y="74"/>
                    </a:lnTo>
                    <a:lnTo>
                      <a:pt x="51" y="59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7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292" name="Group 184"/>
            <p:cNvGrpSpPr>
              <a:grpSpLocks/>
            </p:cNvGrpSpPr>
            <p:nvPr/>
          </p:nvGrpSpPr>
          <p:grpSpPr bwMode="auto">
            <a:xfrm>
              <a:off x="345" y="2977"/>
              <a:ext cx="181" cy="74"/>
              <a:chOff x="345" y="2977"/>
              <a:chExt cx="181" cy="74"/>
            </a:xfrm>
          </p:grpSpPr>
          <p:sp>
            <p:nvSpPr>
              <p:cNvPr id="10302" name="Oval 182"/>
              <p:cNvSpPr>
                <a:spLocks noChangeArrowheads="1"/>
              </p:cNvSpPr>
              <p:nvPr/>
            </p:nvSpPr>
            <p:spPr bwMode="auto">
              <a:xfrm>
                <a:off x="346" y="2977"/>
                <a:ext cx="180" cy="59"/>
              </a:xfrm>
              <a:prstGeom prst="ellipse">
                <a:avLst/>
              </a:prstGeom>
              <a:solidFill>
                <a:srgbClr val="AD69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03" name="Freeform 183"/>
              <p:cNvSpPr>
                <a:spLocks/>
              </p:cNvSpPr>
              <p:nvPr/>
            </p:nvSpPr>
            <p:spPr bwMode="auto">
              <a:xfrm>
                <a:off x="345" y="3007"/>
                <a:ext cx="180" cy="44"/>
              </a:xfrm>
              <a:custGeom>
                <a:avLst/>
                <a:gdLst>
                  <a:gd name="T0" fmla="*/ 0 w 901"/>
                  <a:gd name="T1" fmla="*/ 0 h 216"/>
                  <a:gd name="T2" fmla="*/ 0 w 901"/>
                  <a:gd name="T3" fmla="*/ 0 h 216"/>
                  <a:gd name="T4" fmla="*/ 0 w 901"/>
                  <a:gd name="T5" fmla="*/ 0 h 216"/>
                  <a:gd name="T6" fmla="*/ 0 w 901"/>
                  <a:gd name="T7" fmla="*/ 0 h 216"/>
                  <a:gd name="T8" fmla="*/ 0 w 901"/>
                  <a:gd name="T9" fmla="*/ 0 h 216"/>
                  <a:gd name="T10" fmla="*/ 0 w 901"/>
                  <a:gd name="T11" fmla="*/ 0 h 216"/>
                  <a:gd name="T12" fmla="*/ 0 w 901"/>
                  <a:gd name="T13" fmla="*/ 0 h 216"/>
                  <a:gd name="T14" fmla="*/ 0 w 901"/>
                  <a:gd name="T15" fmla="*/ 0 h 216"/>
                  <a:gd name="T16" fmla="*/ 0 w 901"/>
                  <a:gd name="T17" fmla="*/ 0 h 216"/>
                  <a:gd name="T18" fmla="*/ 0 w 901"/>
                  <a:gd name="T19" fmla="*/ 0 h 216"/>
                  <a:gd name="T20" fmla="*/ 0 w 901"/>
                  <a:gd name="T21" fmla="*/ 0 h 216"/>
                  <a:gd name="T22" fmla="*/ 0 w 901"/>
                  <a:gd name="T23" fmla="*/ 0 h 216"/>
                  <a:gd name="T24" fmla="*/ 0 w 901"/>
                  <a:gd name="T25" fmla="*/ 0 h 216"/>
                  <a:gd name="T26" fmla="*/ 0 w 901"/>
                  <a:gd name="T27" fmla="*/ 0 h 216"/>
                  <a:gd name="T28" fmla="*/ 0 w 901"/>
                  <a:gd name="T29" fmla="*/ 0 h 216"/>
                  <a:gd name="T30" fmla="*/ 0 w 901"/>
                  <a:gd name="T31" fmla="*/ 0 h 216"/>
                  <a:gd name="T32" fmla="*/ 0 w 901"/>
                  <a:gd name="T33" fmla="*/ 0 h 216"/>
                  <a:gd name="T34" fmla="*/ 0 w 901"/>
                  <a:gd name="T35" fmla="*/ 0 h 216"/>
                  <a:gd name="T36" fmla="*/ 0 w 901"/>
                  <a:gd name="T37" fmla="*/ 0 h 216"/>
                  <a:gd name="T38" fmla="*/ 0 w 901"/>
                  <a:gd name="T39" fmla="*/ 0 h 216"/>
                  <a:gd name="T40" fmla="*/ 0 w 901"/>
                  <a:gd name="T41" fmla="*/ 0 h 216"/>
                  <a:gd name="T42" fmla="*/ 0 w 901"/>
                  <a:gd name="T43" fmla="*/ 0 h 216"/>
                  <a:gd name="T44" fmla="*/ 0 w 901"/>
                  <a:gd name="T45" fmla="*/ 0 h 216"/>
                  <a:gd name="T46" fmla="*/ 0 w 901"/>
                  <a:gd name="T47" fmla="*/ 0 h 216"/>
                  <a:gd name="T48" fmla="*/ 0 w 901"/>
                  <a:gd name="T49" fmla="*/ 0 h 216"/>
                  <a:gd name="T50" fmla="*/ 0 w 901"/>
                  <a:gd name="T51" fmla="*/ 0 h 216"/>
                  <a:gd name="T52" fmla="*/ 0 w 901"/>
                  <a:gd name="T53" fmla="*/ 0 h 216"/>
                  <a:gd name="T54" fmla="*/ 0 w 901"/>
                  <a:gd name="T55" fmla="*/ 0 h 216"/>
                  <a:gd name="T56" fmla="*/ 0 w 901"/>
                  <a:gd name="T57" fmla="*/ 0 h 216"/>
                  <a:gd name="T58" fmla="*/ 0 w 901"/>
                  <a:gd name="T59" fmla="*/ 0 h 216"/>
                  <a:gd name="T60" fmla="*/ 0 w 901"/>
                  <a:gd name="T61" fmla="*/ 0 h 216"/>
                  <a:gd name="T62" fmla="*/ 0 w 901"/>
                  <a:gd name="T63" fmla="*/ 0 h 216"/>
                  <a:gd name="T64" fmla="*/ 0 w 901"/>
                  <a:gd name="T65" fmla="*/ 0 h 216"/>
                  <a:gd name="T66" fmla="*/ 0 w 901"/>
                  <a:gd name="T67" fmla="*/ 0 h 216"/>
                  <a:gd name="T68" fmla="*/ 0 w 901"/>
                  <a:gd name="T69" fmla="*/ 0 h 216"/>
                  <a:gd name="T70" fmla="*/ 0 w 901"/>
                  <a:gd name="T71" fmla="*/ 0 h 216"/>
                  <a:gd name="T72" fmla="*/ 0 w 901"/>
                  <a:gd name="T73" fmla="*/ 0 h 216"/>
                  <a:gd name="T74" fmla="*/ 0 w 901"/>
                  <a:gd name="T75" fmla="*/ 0 h 216"/>
                  <a:gd name="T76" fmla="*/ 0 w 901"/>
                  <a:gd name="T77" fmla="*/ 0 h 216"/>
                  <a:gd name="T78" fmla="*/ 0 w 901"/>
                  <a:gd name="T79" fmla="*/ 0 h 216"/>
                  <a:gd name="T80" fmla="*/ 0 w 901"/>
                  <a:gd name="T81" fmla="*/ 0 h 216"/>
                  <a:gd name="T82" fmla="*/ 0 w 901"/>
                  <a:gd name="T83" fmla="*/ 0 h 216"/>
                  <a:gd name="T84" fmla="*/ 0 w 901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6"/>
                  <a:gd name="T131" fmla="*/ 901 w 901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6">
                    <a:moveTo>
                      <a:pt x="0" y="0"/>
                    </a:moveTo>
                    <a:lnTo>
                      <a:pt x="0" y="76"/>
                    </a:lnTo>
                    <a:lnTo>
                      <a:pt x="17" y="110"/>
                    </a:lnTo>
                    <a:lnTo>
                      <a:pt x="44" y="133"/>
                    </a:lnTo>
                    <a:lnTo>
                      <a:pt x="88" y="157"/>
                    </a:lnTo>
                    <a:lnTo>
                      <a:pt x="145" y="176"/>
                    </a:lnTo>
                    <a:lnTo>
                      <a:pt x="209" y="192"/>
                    </a:lnTo>
                    <a:lnTo>
                      <a:pt x="276" y="204"/>
                    </a:lnTo>
                    <a:lnTo>
                      <a:pt x="339" y="211"/>
                    </a:lnTo>
                    <a:lnTo>
                      <a:pt x="408" y="214"/>
                    </a:lnTo>
                    <a:lnTo>
                      <a:pt x="468" y="216"/>
                    </a:lnTo>
                    <a:lnTo>
                      <a:pt x="528" y="214"/>
                    </a:lnTo>
                    <a:lnTo>
                      <a:pt x="582" y="209"/>
                    </a:lnTo>
                    <a:lnTo>
                      <a:pt x="634" y="202"/>
                    </a:lnTo>
                    <a:lnTo>
                      <a:pt x="686" y="196"/>
                    </a:lnTo>
                    <a:lnTo>
                      <a:pt x="728" y="186"/>
                    </a:lnTo>
                    <a:lnTo>
                      <a:pt x="772" y="173"/>
                    </a:lnTo>
                    <a:lnTo>
                      <a:pt x="816" y="156"/>
                    </a:lnTo>
                    <a:lnTo>
                      <a:pt x="848" y="138"/>
                    </a:lnTo>
                    <a:lnTo>
                      <a:pt x="885" y="106"/>
                    </a:lnTo>
                    <a:lnTo>
                      <a:pt x="901" y="77"/>
                    </a:lnTo>
                    <a:lnTo>
                      <a:pt x="901" y="0"/>
                    </a:lnTo>
                    <a:lnTo>
                      <a:pt x="894" y="17"/>
                    </a:lnTo>
                    <a:lnTo>
                      <a:pt x="873" y="40"/>
                    </a:lnTo>
                    <a:lnTo>
                      <a:pt x="844" y="62"/>
                    </a:lnTo>
                    <a:lnTo>
                      <a:pt x="804" y="82"/>
                    </a:lnTo>
                    <a:lnTo>
                      <a:pt x="756" y="99"/>
                    </a:lnTo>
                    <a:lnTo>
                      <a:pt x="720" y="109"/>
                    </a:lnTo>
                    <a:lnTo>
                      <a:pt x="670" y="119"/>
                    </a:lnTo>
                    <a:lnTo>
                      <a:pt x="619" y="126"/>
                    </a:lnTo>
                    <a:lnTo>
                      <a:pt x="550" y="134"/>
                    </a:lnTo>
                    <a:lnTo>
                      <a:pt x="505" y="137"/>
                    </a:lnTo>
                    <a:lnTo>
                      <a:pt x="450" y="136"/>
                    </a:lnTo>
                    <a:lnTo>
                      <a:pt x="389" y="135"/>
                    </a:lnTo>
                    <a:lnTo>
                      <a:pt x="330" y="132"/>
                    </a:lnTo>
                    <a:lnTo>
                      <a:pt x="271" y="125"/>
                    </a:lnTo>
                    <a:lnTo>
                      <a:pt x="209" y="113"/>
                    </a:lnTo>
                    <a:lnTo>
                      <a:pt x="162" y="104"/>
                    </a:lnTo>
                    <a:lnTo>
                      <a:pt x="120" y="90"/>
                    </a:lnTo>
                    <a:lnTo>
                      <a:pt x="82" y="73"/>
                    </a:lnTo>
                    <a:lnTo>
                      <a:pt x="50" y="59"/>
                    </a:lnTo>
                    <a:lnTo>
                      <a:pt x="17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7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293" name="Group 187"/>
            <p:cNvGrpSpPr>
              <a:grpSpLocks/>
            </p:cNvGrpSpPr>
            <p:nvPr/>
          </p:nvGrpSpPr>
          <p:grpSpPr bwMode="auto">
            <a:xfrm>
              <a:off x="347" y="2963"/>
              <a:ext cx="181" cy="74"/>
              <a:chOff x="347" y="2963"/>
              <a:chExt cx="181" cy="74"/>
            </a:xfrm>
          </p:grpSpPr>
          <p:sp>
            <p:nvSpPr>
              <p:cNvPr id="10300" name="Oval 185"/>
              <p:cNvSpPr>
                <a:spLocks noChangeArrowheads="1"/>
              </p:cNvSpPr>
              <p:nvPr/>
            </p:nvSpPr>
            <p:spPr bwMode="auto">
              <a:xfrm>
                <a:off x="347" y="2963"/>
                <a:ext cx="181" cy="59"/>
              </a:xfrm>
              <a:prstGeom prst="ellipse">
                <a:avLst/>
              </a:prstGeom>
              <a:solidFill>
                <a:srgbClr val="AD69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301" name="Freeform 186"/>
              <p:cNvSpPr>
                <a:spLocks/>
              </p:cNvSpPr>
              <p:nvPr/>
            </p:nvSpPr>
            <p:spPr bwMode="auto">
              <a:xfrm>
                <a:off x="347" y="2993"/>
                <a:ext cx="180" cy="44"/>
              </a:xfrm>
              <a:custGeom>
                <a:avLst/>
                <a:gdLst>
                  <a:gd name="T0" fmla="*/ 0 w 901"/>
                  <a:gd name="T1" fmla="*/ 0 h 216"/>
                  <a:gd name="T2" fmla="*/ 0 w 901"/>
                  <a:gd name="T3" fmla="*/ 0 h 216"/>
                  <a:gd name="T4" fmla="*/ 0 w 901"/>
                  <a:gd name="T5" fmla="*/ 0 h 216"/>
                  <a:gd name="T6" fmla="*/ 0 w 901"/>
                  <a:gd name="T7" fmla="*/ 0 h 216"/>
                  <a:gd name="T8" fmla="*/ 0 w 901"/>
                  <a:gd name="T9" fmla="*/ 0 h 216"/>
                  <a:gd name="T10" fmla="*/ 0 w 901"/>
                  <a:gd name="T11" fmla="*/ 0 h 216"/>
                  <a:gd name="T12" fmla="*/ 0 w 901"/>
                  <a:gd name="T13" fmla="*/ 0 h 216"/>
                  <a:gd name="T14" fmla="*/ 0 w 901"/>
                  <a:gd name="T15" fmla="*/ 0 h 216"/>
                  <a:gd name="T16" fmla="*/ 0 w 901"/>
                  <a:gd name="T17" fmla="*/ 0 h 216"/>
                  <a:gd name="T18" fmla="*/ 0 w 901"/>
                  <a:gd name="T19" fmla="*/ 0 h 216"/>
                  <a:gd name="T20" fmla="*/ 0 w 901"/>
                  <a:gd name="T21" fmla="*/ 0 h 216"/>
                  <a:gd name="T22" fmla="*/ 0 w 901"/>
                  <a:gd name="T23" fmla="*/ 0 h 216"/>
                  <a:gd name="T24" fmla="*/ 0 w 901"/>
                  <a:gd name="T25" fmla="*/ 0 h 216"/>
                  <a:gd name="T26" fmla="*/ 0 w 901"/>
                  <a:gd name="T27" fmla="*/ 0 h 216"/>
                  <a:gd name="T28" fmla="*/ 0 w 901"/>
                  <a:gd name="T29" fmla="*/ 0 h 216"/>
                  <a:gd name="T30" fmla="*/ 0 w 901"/>
                  <a:gd name="T31" fmla="*/ 0 h 216"/>
                  <a:gd name="T32" fmla="*/ 0 w 901"/>
                  <a:gd name="T33" fmla="*/ 0 h 216"/>
                  <a:gd name="T34" fmla="*/ 0 w 901"/>
                  <a:gd name="T35" fmla="*/ 0 h 216"/>
                  <a:gd name="T36" fmla="*/ 0 w 901"/>
                  <a:gd name="T37" fmla="*/ 0 h 216"/>
                  <a:gd name="T38" fmla="*/ 0 w 901"/>
                  <a:gd name="T39" fmla="*/ 0 h 216"/>
                  <a:gd name="T40" fmla="*/ 0 w 901"/>
                  <a:gd name="T41" fmla="*/ 0 h 216"/>
                  <a:gd name="T42" fmla="*/ 0 w 901"/>
                  <a:gd name="T43" fmla="*/ 0 h 216"/>
                  <a:gd name="T44" fmla="*/ 0 w 901"/>
                  <a:gd name="T45" fmla="*/ 0 h 216"/>
                  <a:gd name="T46" fmla="*/ 0 w 901"/>
                  <a:gd name="T47" fmla="*/ 0 h 216"/>
                  <a:gd name="T48" fmla="*/ 0 w 901"/>
                  <a:gd name="T49" fmla="*/ 0 h 216"/>
                  <a:gd name="T50" fmla="*/ 0 w 901"/>
                  <a:gd name="T51" fmla="*/ 0 h 216"/>
                  <a:gd name="T52" fmla="*/ 0 w 901"/>
                  <a:gd name="T53" fmla="*/ 0 h 216"/>
                  <a:gd name="T54" fmla="*/ 0 w 901"/>
                  <a:gd name="T55" fmla="*/ 0 h 216"/>
                  <a:gd name="T56" fmla="*/ 0 w 901"/>
                  <a:gd name="T57" fmla="*/ 0 h 216"/>
                  <a:gd name="T58" fmla="*/ 0 w 901"/>
                  <a:gd name="T59" fmla="*/ 0 h 216"/>
                  <a:gd name="T60" fmla="*/ 0 w 901"/>
                  <a:gd name="T61" fmla="*/ 0 h 216"/>
                  <a:gd name="T62" fmla="*/ 0 w 901"/>
                  <a:gd name="T63" fmla="*/ 0 h 216"/>
                  <a:gd name="T64" fmla="*/ 0 w 901"/>
                  <a:gd name="T65" fmla="*/ 0 h 216"/>
                  <a:gd name="T66" fmla="*/ 0 w 901"/>
                  <a:gd name="T67" fmla="*/ 0 h 216"/>
                  <a:gd name="T68" fmla="*/ 0 w 901"/>
                  <a:gd name="T69" fmla="*/ 0 h 216"/>
                  <a:gd name="T70" fmla="*/ 0 w 901"/>
                  <a:gd name="T71" fmla="*/ 0 h 216"/>
                  <a:gd name="T72" fmla="*/ 0 w 901"/>
                  <a:gd name="T73" fmla="*/ 0 h 216"/>
                  <a:gd name="T74" fmla="*/ 0 w 901"/>
                  <a:gd name="T75" fmla="*/ 0 h 216"/>
                  <a:gd name="T76" fmla="*/ 0 w 901"/>
                  <a:gd name="T77" fmla="*/ 0 h 216"/>
                  <a:gd name="T78" fmla="*/ 0 w 901"/>
                  <a:gd name="T79" fmla="*/ 0 h 216"/>
                  <a:gd name="T80" fmla="*/ 0 w 901"/>
                  <a:gd name="T81" fmla="*/ 0 h 216"/>
                  <a:gd name="T82" fmla="*/ 0 w 901"/>
                  <a:gd name="T83" fmla="*/ 0 h 216"/>
                  <a:gd name="T84" fmla="*/ 0 w 901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6"/>
                  <a:gd name="T131" fmla="*/ 901 w 901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6">
                    <a:moveTo>
                      <a:pt x="0" y="0"/>
                    </a:moveTo>
                    <a:lnTo>
                      <a:pt x="0" y="76"/>
                    </a:lnTo>
                    <a:lnTo>
                      <a:pt x="17" y="110"/>
                    </a:lnTo>
                    <a:lnTo>
                      <a:pt x="44" y="134"/>
                    </a:lnTo>
                    <a:lnTo>
                      <a:pt x="88" y="158"/>
                    </a:lnTo>
                    <a:lnTo>
                      <a:pt x="145" y="176"/>
                    </a:lnTo>
                    <a:lnTo>
                      <a:pt x="209" y="193"/>
                    </a:lnTo>
                    <a:lnTo>
                      <a:pt x="276" y="205"/>
                    </a:lnTo>
                    <a:lnTo>
                      <a:pt x="339" y="212"/>
                    </a:lnTo>
                    <a:lnTo>
                      <a:pt x="408" y="215"/>
                    </a:lnTo>
                    <a:lnTo>
                      <a:pt x="467" y="216"/>
                    </a:lnTo>
                    <a:lnTo>
                      <a:pt x="528" y="215"/>
                    </a:lnTo>
                    <a:lnTo>
                      <a:pt x="582" y="210"/>
                    </a:lnTo>
                    <a:lnTo>
                      <a:pt x="634" y="203"/>
                    </a:lnTo>
                    <a:lnTo>
                      <a:pt x="685" y="196"/>
                    </a:lnTo>
                    <a:lnTo>
                      <a:pt x="728" y="186"/>
                    </a:lnTo>
                    <a:lnTo>
                      <a:pt x="772" y="173"/>
                    </a:lnTo>
                    <a:lnTo>
                      <a:pt x="816" y="157"/>
                    </a:lnTo>
                    <a:lnTo>
                      <a:pt x="848" y="139"/>
                    </a:lnTo>
                    <a:lnTo>
                      <a:pt x="885" y="107"/>
                    </a:lnTo>
                    <a:lnTo>
                      <a:pt x="901" y="77"/>
                    </a:lnTo>
                    <a:lnTo>
                      <a:pt x="901" y="0"/>
                    </a:lnTo>
                    <a:lnTo>
                      <a:pt x="893" y="18"/>
                    </a:lnTo>
                    <a:lnTo>
                      <a:pt x="872" y="41"/>
                    </a:lnTo>
                    <a:lnTo>
                      <a:pt x="844" y="63"/>
                    </a:lnTo>
                    <a:lnTo>
                      <a:pt x="804" y="83"/>
                    </a:lnTo>
                    <a:lnTo>
                      <a:pt x="756" y="99"/>
                    </a:lnTo>
                    <a:lnTo>
                      <a:pt x="719" y="109"/>
                    </a:lnTo>
                    <a:lnTo>
                      <a:pt x="670" y="119"/>
                    </a:lnTo>
                    <a:lnTo>
                      <a:pt x="619" y="127"/>
                    </a:lnTo>
                    <a:lnTo>
                      <a:pt x="550" y="135"/>
                    </a:lnTo>
                    <a:lnTo>
                      <a:pt x="505" y="138"/>
                    </a:lnTo>
                    <a:lnTo>
                      <a:pt x="450" y="137"/>
                    </a:lnTo>
                    <a:lnTo>
                      <a:pt x="389" y="136"/>
                    </a:lnTo>
                    <a:lnTo>
                      <a:pt x="330" y="132"/>
                    </a:lnTo>
                    <a:lnTo>
                      <a:pt x="270" y="126"/>
                    </a:lnTo>
                    <a:lnTo>
                      <a:pt x="209" y="114"/>
                    </a:lnTo>
                    <a:lnTo>
                      <a:pt x="161" y="105"/>
                    </a:lnTo>
                    <a:lnTo>
                      <a:pt x="120" y="91"/>
                    </a:lnTo>
                    <a:lnTo>
                      <a:pt x="82" y="74"/>
                    </a:lnTo>
                    <a:lnTo>
                      <a:pt x="50" y="60"/>
                    </a:lnTo>
                    <a:lnTo>
                      <a:pt x="17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7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294" name="Group 190"/>
            <p:cNvGrpSpPr>
              <a:grpSpLocks/>
            </p:cNvGrpSpPr>
            <p:nvPr/>
          </p:nvGrpSpPr>
          <p:grpSpPr bwMode="auto">
            <a:xfrm>
              <a:off x="345" y="2947"/>
              <a:ext cx="181" cy="74"/>
              <a:chOff x="345" y="2947"/>
              <a:chExt cx="181" cy="74"/>
            </a:xfrm>
          </p:grpSpPr>
          <p:sp>
            <p:nvSpPr>
              <p:cNvPr id="10298" name="Oval 188"/>
              <p:cNvSpPr>
                <a:spLocks noChangeArrowheads="1"/>
              </p:cNvSpPr>
              <p:nvPr/>
            </p:nvSpPr>
            <p:spPr bwMode="auto">
              <a:xfrm>
                <a:off x="346" y="2947"/>
                <a:ext cx="180" cy="60"/>
              </a:xfrm>
              <a:prstGeom prst="ellipse">
                <a:avLst/>
              </a:prstGeom>
              <a:solidFill>
                <a:srgbClr val="AD69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99" name="Freeform 189"/>
              <p:cNvSpPr>
                <a:spLocks/>
              </p:cNvSpPr>
              <p:nvPr/>
            </p:nvSpPr>
            <p:spPr bwMode="auto">
              <a:xfrm>
                <a:off x="345" y="2978"/>
                <a:ext cx="180" cy="43"/>
              </a:xfrm>
              <a:custGeom>
                <a:avLst/>
                <a:gdLst>
                  <a:gd name="T0" fmla="*/ 0 w 901"/>
                  <a:gd name="T1" fmla="*/ 0 h 216"/>
                  <a:gd name="T2" fmla="*/ 0 w 901"/>
                  <a:gd name="T3" fmla="*/ 0 h 216"/>
                  <a:gd name="T4" fmla="*/ 0 w 901"/>
                  <a:gd name="T5" fmla="*/ 0 h 216"/>
                  <a:gd name="T6" fmla="*/ 0 w 901"/>
                  <a:gd name="T7" fmla="*/ 0 h 216"/>
                  <a:gd name="T8" fmla="*/ 0 w 901"/>
                  <a:gd name="T9" fmla="*/ 0 h 216"/>
                  <a:gd name="T10" fmla="*/ 0 w 901"/>
                  <a:gd name="T11" fmla="*/ 0 h 216"/>
                  <a:gd name="T12" fmla="*/ 0 w 901"/>
                  <a:gd name="T13" fmla="*/ 0 h 216"/>
                  <a:gd name="T14" fmla="*/ 0 w 901"/>
                  <a:gd name="T15" fmla="*/ 0 h 216"/>
                  <a:gd name="T16" fmla="*/ 0 w 901"/>
                  <a:gd name="T17" fmla="*/ 0 h 216"/>
                  <a:gd name="T18" fmla="*/ 0 w 901"/>
                  <a:gd name="T19" fmla="*/ 0 h 216"/>
                  <a:gd name="T20" fmla="*/ 0 w 901"/>
                  <a:gd name="T21" fmla="*/ 0 h 216"/>
                  <a:gd name="T22" fmla="*/ 0 w 901"/>
                  <a:gd name="T23" fmla="*/ 0 h 216"/>
                  <a:gd name="T24" fmla="*/ 0 w 901"/>
                  <a:gd name="T25" fmla="*/ 0 h 216"/>
                  <a:gd name="T26" fmla="*/ 0 w 901"/>
                  <a:gd name="T27" fmla="*/ 0 h 216"/>
                  <a:gd name="T28" fmla="*/ 0 w 901"/>
                  <a:gd name="T29" fmla="*/ 0 h 216"/>
                  <a:gd name="T30" fmla="*/ 0 w 901"/>
                  <a:gd name="T31" fmla="*/ 0 h 216"/>
                  <a:gd name="T32" fmla="*/ 0 w 901"/>
                  <a:gd name="T33" fmla="*/ 0 h 216"/>
                  <a:gd name="T34" fmla="*/ 0 w 901"/>
                  <a:gd name="T35" fmla="*/ 0 h 216"/>
                  <a:gd name="T36" fmla="*/ 0 w 901"/>
                  <a:gd name="T37" fmla="*/ 0 h 216"/>
                  <a:gd name="T38" fmla="*/ 0 w 901"/>
                  <a:gd name="T39" fmla="*/ 0 h 216"/>
                  <a:gd name="T40" fmla="*/ 0 w 901"/>
                  <a:gd name="T41" fmla="*/ 0 h 216"/>
                  <a:gd name="T42" fmla="*/ 0 w 901"/>
                  <a:gd name="T43" fmla="*/ 0 h 216"/>
                  <a:gd name="T44" fmla="*/ 0 w 901"/>
                  <a:gd name="T45" fmla="*/ 0 h 216"/>
                  <a:gd name="T46" fmla="*/ 0 w 901"/>
                  <a:gd name="T47" fmla="*/ 0 h 216"/>
                  <a:gd name="T48" fmla="*/ 0 w 901"/>
                  <a:gd name="T49" fmla="*/ 0 h 216"/>
                  <a:gd name="T50" fmla="*/ 0 w 901"/>
                  <a:gd name="T51" fmla="*/ 0 h 216"/>
                  <a:gd name="T52" fmla="*/ 0 w 901"/>
                  <a:gd name="T53" fmla="*/ 0 h 216"/>
                  <a:gd name="T54" fmla="*/ 0 w 901"/>
                  <a:gd name="T55" fmla="*/ 0 h 216"/>
                  <a:gd name="T56" fmla="*/ 0 w 901"/>
                  <a:gd name="T57" fmla="*/ 0 h 216"/>
                  <a:gd name="T58" fmla="*/ 0 w 901"/>
                  <a:gd name="T59" fmla="*/ 0 h 216"/>
                  <a:gd name="T60" fmla="*/ 0 w 901"/>
                  <a:gd name="T61" fmla="*/ 0 h 216"/>
                  <a:gd name="T62" fmla="*/ 0 w 901"/>
                  <a:gd name="T63" fmla="*/ 0 h 216"/>
                  <a:gd name="T64" fmla="*/ 0 w 901"/>
                  <a:gd name="T65" fmla="*/ 0 h 216"/>
                  <a:gd name="T66" fmla="*/ 0 w 901"/>
                  <a:gd name="T67" fmla="*/ 0 h 216"/>
                  <a:gd name="T68" fmla="*/ 0 w 901"/>
                  <a:gd name="T69" fmla="*/ 0 h 216"/>
                  <a:gd name="T70" fmla="*/ 0 w 901"/>
                  <a:gd name="T71" fmla="*/ 0 h 216"/>
                  <a:gd name="T72" fmla="*/ 0 w 901"/>
                  <a:gd name="T73" fmla="*/ 0 h 216"/>
                  <a:gd name="T74" fmla="*/ 0 w 901"/>
                  <a:gd name="T75" fmla="*/ 0 h 216"/>
                  <a:gd name="T76" fmla="*/ 0 w 901"/>
                  <a:gd name="T77" fmla="*/ 0 h 216"/>
                  <a:gd name="T78" fmla="*/ 0 w 901"/>
                  <a:gd name="T79" fmla="*/ 0 h 216"/>
                  <a:gd name="T80" fmla="*/ 0 w 901"/>
                  <a:gd name="T81" fmla="*/ 0 h 216"/>
                  <a:gd name="T82" fmla="*/ 0 w 901"/>
                  <a:gd name="T83" fmla="*/ 0 h 216"/>
                  <a:gd name="T84" fmla="*/ 0 w 901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1"/>
                  <a:gd name="T130" fmla="*/ 0 h 216"/>
                  <a:gd name="T131" fmla="*/ 901 w 901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1" h="216">
                    <a:moveTo>
                      <a:pt x="0" y="0"/>
                    </a:moveTo>
                    <a:lnTo>
                      <a:pt x="0" y="76"/>
                    </a:lnTo>
                    <a:lnTo>
                      <a:pt x="17" y="110"/>
                    </a:lnTo>
                    <a:lnTo>
                      <a:pt x="44" y="133"/>
                    </a:lnTo>
                    <a:lnTo>
                      <a:pt x="88" y="157"/>
                    </a:lnTo>
                    <a:lnTo>
                      <a:pt x="145" y="176"/>
                    </a:lnTo>
                    <a:lnTo>
                      <a:pt x="209" y="193"/>
                    </a:lnTo>
                    <a:lnTo>
                      <a:pt x="276" y="205"/>
                    </a:lnTo>
                    <a:lnTo>
                      <a:pt x="339" y="211"/>
                    </a:lnTo>
                    <a:lnTo>
                      <a:pt x="408" y="215"/>
                    </a:lnTo>
                    <a:lnTo>
                      <a:pt x="468" y="216"/>
                    </a:lnTo>
                    <a:lnTo>
                      <a:pt x="528" y="215"/>
                    </a:lnTo>
                    <a:lnTo>
                      <a:pt x="582" y="209"/>
                    </a:lnTo>
                    <a:lnTo>
                      <a:pt x="634" y="203"/>
                    </a:lnTo>
                    <a:lnTo>
                      <a:pt x="686" y="196"/>
                    </a:lnTo>
                    <a:lnTo>
                      <a:pt x="728" y="186"/>
                    </a:lnTo>
                    <a:lnTo>
                      <a:pt x="772" y="173"/>
                    </a:lnTo>
                    <a:lnTo>
                      <a:pt x="816" y="156"/>
                    </a:lnTo>
                    <a:lnTo>
                      <a:pt x="848" y="139"/>
                    </a:lnTo>
                    <a:lnTo>
                      <a:pt x="885" y="107"/>
                    </a:lnTo>
                    <a:lnTo>
                      <a:pt x="901" y="77"/>
                    </a:lnTo>
                    <a:lnTo>
                      <a:pt x="901" y="0"/>
                    </a:lnTo>
                    <a:lnTo>
                      <a:pt x="894" y="18"/>
                    </a:lnTo>
                    <a:lnTo>
                      <a:pt x="873" y="41"/>
                    </a:lnTo>
                    <a:lnTo>
                      <a:pt x="844" y="63"/>
                    </a:lnTo>
                    <a:lnTo>
                      <a:pt x="804" y="83"/>
                    </a:lnTo>
                    <a:lnTo>
                      <a:pt x="756" y="99"/>
                    </a:lnTo>
                    <a:lnTo>
                      <a:pt x="720" y="109"/>
                    </a:lnTo>
                    <a:lnTo>
                      <a:pt x="670" y="119"/>
                    </a:lnTo>
                    <a:lnTo>
                      <a:pt x="619" y="127"/>
                    </a:lnTo>
                    <a:lnTo>
                      <a:pt x="550" y="134"/>
                    </a:lnTo>
                    <a:lnTo>
                      <a:pt x="505" y="138"/>
                    </a:lnTo>
                    <a:lnTo>
                      <a:pt x="450" y="137"/>
                    </a:lnTo>
                    <a:lnTo>
                      <a:pt x="389" y="135"/>
                    </a:lnTo>
                    <a:lnTo>
                      <a:pt x="330" y="132"/>
                    </a:lnTo>
                    <a:lnTo>
                      <a:pt x="271" y="126"/>
                    </a:lnTo>
                    <a:lnTo>
                      <a:pt x="209" y="113"/>
                    </a:lnTo>
                    <a:lnTo>
                      <a:pt x="162" y="105"/>
                    </a:lnTo>
                    <a:lnTo>
                      <a:pt x="120" y="90"/>
                    </a:lnTo>
                    <a:lnTo>
                      <a:pt x="82" y="74"/>
                    </a:lnTo>
                    <a:lnTo>
                      <a:pt x="50" y="59"/>
                    </a:lnTo>
                    <a:lnTo>
                      <a:pt x="17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7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0295" name="Group 193"/>
            <p:cNvGrpSpPr>
              <a:grpSpLocks/>
            </p:cNvGrpSpPr>
            <p:nvPr/>
          </p:nvGrpSpPr>
          <p:grpSpPr bwMode="auto">
            <a:xfrm>
              <a:off x="339" y="2931"/>
              <a:ext cx="182" cy="74"/>
              <a:chOff x="339" y="2931"/>
              <a:chExt cx="182" cy="74"/>
            </a:xfrm>
          </p:grpSpPr>
          <p:sp>
            <p:nvSpPr>
              <p:cNvPr id="10296" name="Oval 191"/>
              <p:cNvSpPr>
                <a:spLocks noChangeArrowheads="1"/>
              </p:cNvSpPr>
              <p:nvPr/>
            </p:nvSpPr>
            <p:spPr bwMode="auto">
              <a:xfrm>
                <a:off x="340" y="2931"/>
                <a:ext cx="181" cy="60"/>
              </a:xfrm>
              <a:prstGeom prst="ellipse">
                <a:avLst/>
              </a:prstGeom>
              <a:solidFill>
                <a:srgbClr val="AD69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97" name="Freeform 192"/>
              <p:cNvSpPr>
                <a:spLocks/>
              </p:cNvSpPr>
              <p:nvPr/>
            </p:nvSpPr>
            <p:spPr bwMode="auto">
              <a:xfrm>
                <a:off x="339" y="2962"/>
                <a:ext cx="181" cy="43"/>
              </a:xfrm>
              <a:custGeom>
                <a:avLst/>
                <a:gdLst>
                  <a:gd name="T0" fmla="*/ 0 w 902"/>
                  <a:gd name="T1" fmla="*/ 0 h 216"/>
                  <a:gd name="T2" fmla="*/ 0 w 902"/>
                  <a:gd name="T3" fmla="*/ 0 h 216"/>
                  <a:gd name="T4" fmla="*/ 0 w 902"/>
                  <a:gd name="T5" fmla="*/ 0 h 216"/>
                  <a:gd name="T6" fmla="*/ 0 w 902"/>
                  <a:gd name="T7" fmla="*/ 0 h 216"/>
                  <a:gd name="T8" fmla="*/ 0 w 902"/>
                  <a:gd name="T9" fmla="*/ 0 h 216"/>
                  <a:gd name="T10" fmla="*/ 0 w 902"/>
                  <a:gd name="T11" fmla="*/ 0 h 216"/>
                  <a:gd name="T12" fmla="*/ 0 w 902"/>
                  <a:gd name="T13" fmla="*/ 0 h 216"/>
                  <a:gd name="T14" fmla="*/ 0 w 902"/>
                  <a:gd name="T15" fmla="*/ 0 h 216"/>
                  <a:gd name="T16" fmla="*/ 0 w 902"/>
                  <a:gd name="T17" fmla="*/ 0 h 216"/>
                  <a:gd name="T18" fmla="*/ 0 w 902"/>
                  <a:gd name="T19" fmla="*/ 0 h 216"/>
                  <a:gd name="T20" fmla="*/ 0 w 902"/>
                  <a:gd name="T21" fmla="*/ 0 h 216"/>
                  <a:gd name="T22" fmla="*/ 0 w 902"/>
                  <a:gd name="T23" fmla="*/ 0 h 216"/>
                  <a:gd name="T24" fmla="*/ 0 w 902"/>
                  <a:gd name="T25" fmla="*/ 0 h 216"/>
                  <a:gd name="T26" fmla="*/ 0 w 902"/>
                  <a:gd name="T27" fmla="*/ 0 h 216"/>
                  <a:gd name="T28" fmla="*/ 0 w 902"/>
                  <a:gd name="T29" fmla="*/ 0 h 216"/>
                  <a:gd name="T30" fmla="*/ 0 w 902"/>
                  <a:gd name="T31" fmla="*/ 0 h 216"/>
                  <a:gd name="T32" fmla="*/ 0 w 902"/>
                  <a:gd name="T33" fmla="*/ 0 h 216"/>
                  <a:gd name="T34" fmla="*/ 0 w 902"/>
                  <a:gd name="T35" fmla="*/ 0 h 216"/>
                  <a:gd name="T36" fmla="*/ 0 w 902"/>
                  <a:gd name="T37" fmla="*/ 0 h 216"/>
                  <a:gd name="T38" fmla="*/ 0 w 902"/>
                  <a:gd name="T39" fmla="*/ 0 h 216"/>
                  <a:gd name="T40" fmla="*/ 0 w 902"/>
                  <a:gd name="T41" fmla="*/ 0 h 216"/>
                  <a:gd name="T42" fmla="*/ 0 w 902"/>
                  <a:gd name="T43" fmla="*/ 0 h 216"/>
                  <a:gd name="T44" fmla="*/ 0 w 902"/>
                  <a:gd name="T45" fmla="*/ 0 h 216"/>
                  <a:gd name="T46" fmla="*/ 0 w 902"/>
                  <a:gd name="T47" fmla="*/ 0 h 216"/>
                  <a:gd name="T48" fmla="*/ 0 w 902"/>
                  <a:gd name="T49" fmla="*/ 0 h 216"/>
                  <a:gd name="T50" fmla="*/ 0 w 902"/>
                  <a:gd name="T51" fmla="*/ 0 h 216"/>
                  <a:gd name="T52" fmla="*/ 0 w 902"/>
                  <a:gd name="T53" fmla="*/ 0 h 216"/>
                  <a:gd name="T54" fmla="*/ 0 w 902"/>
                  <a:gd name="T55" fmla="*/ 0 h 216"/>
                  <a:gd name="T56" fmla="*/ 0 w 902"/>
                  <a:gd name="T57" fmla="*/ 0 h 216"/>
                  <a:gd name="T58" fmla="*/ 0 w 902"/>
                  <a:gd name="T59" fmla="*/ 0 h 216"/>
                  <a:gd name="T60" fmla="*/ 0 w 902"/>
                  <a:gd name="T61" fmla="*/ 0 h 216"/>
                  <a:gd name="T62" fmla="*/ 0 w 902"/>
                  <a:gd name="T63" fmla="*/ 0 h 216"/>
                  <a:gd name="T64" fmla="*/ 0 w 902"/>
                  <a:gd name="T65" fmla="*/ 0 h 216"/>
                  <a:gd name="T66" fmla="*/ 0 w 902"/>
                  <a:gd name="T67" fmla="*/ 0 h 216"/>
                  <a:gd name="T68" fmla="*/ 0 w 902"/>
                  <a:gd name="T69" fmla="*/ 0 h 216"/>
                  <a:gd name="T70" fmla="*/ 0 w 902"/>
                  <a:gd name="T71" fmla="*/ 0 h 216"/>
                  <a:gd name="T72" fmla="*/ 0 w 902"/>
                  <a:gd name="T73" fmla="*/ 0 h 216"/>
                  <a:gd name="T74" fmla="*/ 0 w 902"/>
                  <a:gd name="T75" fmla="*/ 0 h 216"/>
                  <a:gd name="T76" fmla="*/ 0 w 902"/>
                  <a:gd name="T77" fmla="*/ 0 h 216"/>
                  <a:gd name="T78" fmla="*/ 0 w 902"/>
                  <a:gd name="T79" fmla="*/ 0 h 216"/>
                  <a:gd name="T80" fmla="*/ 0 w 902"/>
                  <a:gd name="T81" fmla="*/ 0 h 216"/>
                  <a:gd name="T82" fmla="*/ 0 w 902"/>
                  <a:gd name="T83" fmla="*/ 0 h 216"/>
                  <a:gd name="T84" fmla="*/ 0 w 902"/>
                  <a:gd name="T85" fmla="*/ 0 h 21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902"/>
                  <a:gd name="T130" fmla="*/ 0 h 216"/>
                  <a:gd name="T131" fmla="*/ 902 w 902"/>
                  <a:gd name="T132" fmla="*/ 216 h 21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902" h="216">
                    <a:moveTo>
                      <a:pt x="0" y="0"/>
                    </a:moveTo>
                    <a:lnTo>
                      <a:pt x="0" y="76"/>
                    </a:lnTo>
                    <a:lnTo>
                      <a:pt x="18" y="110"/>
                    </a:lnTo>
                    <a:lnTo>
                      <a:pt x="44" y="133"/>
                    </a:lnTo>
                    <a:lnTo>
                      <a:pt x="88" y="157"/>
                    </a:lnTo>
                    <a:lnTo>
                      <a:pt x="146" y="176"/>
                    </a:lnTo>
                    <a:lnTo>
                      <a:pt x="210" y="192"/>
                    </a:lnTo>
                    <a:lnTo>
                      <a:pt x="277" y="205"/>
                    </a:lnTo>
                    <a:lnTo>
                      <a:pt x="339" y="211"/>
                    </a:lnTo>
                    <a:lnTo>
                      <a:pt x="409" y="214"/>
                    </a:lnTo>
                    <a:lnTo>
                      <a:pt x="468" y="216"/>
                    </a:lnTo>
                    <a:lnTo>
                      <a:pt x="529" y="214"/>
                    </a:lnTo>
                    <a:lnTo>
                      <a:pt x="583" y="209"/>
                    </a:lnTo>
                    <a:lnTo>
                      <a:pt x="634" y="202"/>
                    </a:lnTo>
                    <a:lnTo>
                      <a:pt x="686" y="196"/>
                    </a:lnTo>
                    <a:lnTo>
                      <a:pt x="729" y="186"/>
                    </a:lnTo>
                    <a:lnTo>
                      <a:pt x="773" y="173"/>
                    </a:lnTo>
                    <a:lnTo>
                      <a:pt x="817" y="156"/>
                    </a:lnTo>
                    <a:lnTo>
                      <a:pt x="849" y="138"/>
                    </a:lnTo>
                    <a:lnTo>
                      <a:pt x="885" y="107"/>
                    </a:lnTo>
                    <a:lnTo>
                      <a:pt x="902" y="77"/>
                    </a:lnTo>
                    <a:lnTo>
                      <a:pt x="902" y="0"/>
                    </a:lnTo>
                    <a:lnTo>
                      <a:pt x="894" y="17"/>
                    </a:lnTo>
                    <a:lnTo>
                      <a:pt x="873" y="40"/>
                    </a:lnTo>
                    <a:lnTo>
                      <a:pt x="845" y="62"/>
                    </a:lnTo>
                    <a:lnTo>
                      <a:pt x="805" y="82"/>
                    </a:lnTo>
                    <a:lnTo>
                      <a:pt x="757" y="99"/>
                    </a:lnTo>
                    <a:lnTo>
                      <a:pt x="720" y="109"/>
                    </a:lnTo>
                    <a:lnTo>
                      <a:pt x="671" y="119"/>
                    </a:lnTo>
                    <a:lnTo>
                      <a:pt x="620" y="126"/>
                    </a:lnTo>
                    <a:lnTo>
                      <a:pt x="551" y="134"/>
                    </a:lnTo>
                    <a:lnTo>
                      <a:pt x="506" y="137"/>
                    </a:lnTo>
                    <a:lnTo>
                      <a:pt x="451" y="136"/>
                    </a:lnTo>
                    <a:lnTo>
                      <a:pt x="390" y="135"/>
                    </a:lnTo>
                    <a:lnTo>
                      <a:pt x="331" y="132"/>
                    </a:lnTo>
                    <a:lnTo>
                      <a:pt x="271" y="125"/>
                    </a:lnTo>
                    <a:lnTo>
                      <a:pt x="210" y="113"/>
                    </a:lnTo>
                    <a:lnTo>
                      <a:pt x="162" y="104"/>
                    </a:lnTo>
                    <a:lnTo>
                      <a:pt x="120" y="90"/>
                    </a:lnTo>
                    <a:lnTo>
                      <a:pt x="83" y="74"/>
                    </a:lnTo>
                    <a:lnTo>
                      <a:pt x="51" y="59"/>
                    </a:lnTo>
                    <a:lnTo>
                      <a:pt x="18" y="3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7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pic>
        <p:nvPicPr>
          <p:cNvPr id="4123" name="Picture 27" descr="DOMINO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67000" y="4800600"/>
            <a:ext cx="1450975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4" name="Picture 28" descr="CAR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5562600"/>
            <a:ext cx="1312863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5" name="Picture 29" descr="HAMMER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5356225"/>
            <a:ext cx="979488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6" name="Picture 30" descr="MEETING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239000" y="4191000"/>
            <a:ext cx="1363663" cy="10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7" name="Picture 31" descr="OILDRILL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638800" y="4267200"/>
            <a:ext cx="900113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28" name="Picture 32" descr="SAILBOAT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705600" y="5334000"/>
            <a:ext cx="946150" cy="141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92" name="Line 196"/>
          <p:cNvSpPr>
            <a:spLocks noChangeShapeType="1"/>
          </p:cNvSpPr>
          <p:nvPr/>
        </p:nvSpPr>
        <p:spPr bwMode="auto">
          <a:xfrm flipH="1">
            <a:off x="1219200" y="4191000"/>
            <a:ext cx="11430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93" name="Line 197"/>
          <p:cNvSpPr>
            <a:spLocks noChangeShapeType="1"/>
          </p:cNvSpPr>
          <p:nvPr/>
        </p:nvSpPr>
        <p:spPr bwMode="auto">
          <a:xfrm flipH="1">
            <a:off x="2362200" y="4267200"/>
            <a:ext cx="3048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94" name="Line 198"/>
          <p:cNvSpPr>
            <a:spLocks noChangeShapeType="1"/>
          </p:cNvSpPr>
          <p:nvPr/>
        </p:nvSpPr>
        <p:spPr bwMode="auto">
          <a:xfrm>
            <a:off x="3276600" y="43434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95" name="Line 199"/>
          <p:cNvSpPr>
            <a:spLocks noChangeShapeType="1"/>
          </p:cNvSpPr>
          <p:nvPr/>
        </p:nvSpPr>
        <p:spPr bwMode="auto">
          <a:xfrm>
            <a:off x="4648200" y="4724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96" name="Line 200"/>
          <p:cNvSpPr>
            <a:spLocks noChangeShapeType="1"/>
          </p:cNvSpPr>
          <p:nvPr/>
        </p:nvSpPr>
        <p:spPr bwMode="auto">
          <a:xfrm>
            <a:off x="5181600" y="4419600"/>
            <a:ext cx="4572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97" name="Line 201"/>
          <p:cNvSpPr>
            <a:spLocks noChangeShapeType="1"/>
          </p:cNvSpPr>
          <p:nvPr/>
        </p:nvSpPr>
        <p:spPr bwMode="auto">
          <a:xfrm>
            <a:off x="6629400" y="4343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298" name="Line 202"/>
          <p:cNvSpPr>
            <a:spLocks noChangeShapeType="1"/>
          </p:cNvSpPr>
          <p:nvPr/>
        </p:nvSpPr>
        <p:spPr bwMode="auto">
          <a:xfrm>
            <a:off x="6629400" y="4343400"/>
            <a:ext cx="685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0" name="Text Box 204"/>
          <p:cNvSpPr txBox="1">
            <a:spLocks noChangeArrowheads="1"/>
          </p:cNvSpPr>
          <p:nvPr/>
        </p:nvSpPr>
        <p:spPr bwMode="auto">
          <a:xfrm>
            <a:off x="2438400" y="5448300"/>
            <a:ext cx="20145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>
                <a:latin typeface="Times New Roman" pitchFamily="18" charset="0"/>
              </a:rPr>
              <a:t>центр развлечений</a:t>
            </a:r>
          </a:p>
        </p:txBody>
      </p:sp>
      <p:sp>
        <p:nvSpPr>
          <p:cNvPr id="4301" name="Text Box 205"/>
          <p:cNvSpPr txBox="1">
            <a:spLocks noChangeArrowheads="1"/>
          </p:cNvSpPr>
          <p:nvPr/>
        </p:nvSpPr>
        <p:spPr bwMode="auto">
          <a:xfrm>
            <a:off x="7010400" y="5105400"/>
            <a:ext cx="205898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ru-RU">
                <a:latin typeface="Times New Roman" pitchFamily="18" charset="0"/>
              </a:rPr>
              <a:t>научный</a:t>
            </a:r>
          </a:p>
          <a:p>
            <a:pPr algn="ctr" eaLnBrk="0" hangingPunct="0"/>
            <a:r>
              <a:rPr lang="ru-RU">
                <a:latin typeface="Times New Roman" pitchFamily="18" charset="0"/>
              </a:rPr>
              <a:t>   центр, </a:t>
            </a:r>
          </a:p>
          <a:p>
            <a:pPr algn="ctr" eaLnBrk="0" hangingPunct="0"/>
            <a:r>
              <a:rPr lang="ru-RU">
                <a:latin typeface="Times New Roman" pitchFamily="18" charset="0"/>
              </a:rPr>
              <a:t>административный</a:t>
            </a:r>
          </a:p>
          <a:p>
            <a:pPr algn="ctr" eaLnBrk="0" hangingPunct="0"/>
            <a:r>
              <a:rPr lang="ru-RU">
                <a:latin typeface="Times New Roman" pitchFamily="18" charset="0"/>
              </a:rPr>
              <a:t>центр</a:t>
            </a:r>
          </a:p>
        </p:txBody>
      </p:sp>
      <p:sp>
        <p:nvSpPr>
          <p:cNvPr id="4303" name="Text Box 207"/>
          <p:cNvSpPr txBox="1">
            <a:spLocks noChangeArrowheads="1"/>
          </p:cNvSpPr>
          <p:nvPr/>
        </p:nvSpPr>
        <p:spPr bwMode="auto">
          <a:xfrm>
            <a:off x="0" y="5949950"/>
            <a:ext cx="1433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>
                <a:latin typeface="Times New Roman" pitchFamily="18" charset="0"/>
              </a:rPr>
              <a:t>Финансовый</a:t>
            </a:r>
          </a:p>
          <a:p>
            <a:pPr eaLnBrk="0" hangingPunct="0"/>
            <a:r>
              <a:rPr lang="ru-RU">
                <a:latin typeface="Times New Roman" pitchFamily="18" charset="0"/>
              </a:rPr>
              <a:t>центр</a:t>
            </a:r>
          </a:p>
        </p:txBody>
      </p:sp>
      <p:sp>
        <p:nvSpPr>
          <p:cNvPr id="4304" name="Text Box 208"/>
          <p:cNvSpPr txBox="1">
            <a:spLocks noChangeArrowheads="1"/>
          </p:cNvSpPr>
          <p:nvPr/>
        </p:nvSpPr>
        <p:spPr bwMode="auto">
          <a:xfrm>
            <a:off x="1331913" y="6021388"/>
            <a:ext cx="1612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>
                <a:latin typeface="Times New Roman" pitchFamily="18" charset="0"/>
              </a:rPr>
              <a:t>Транспортный</a:t>
            </a:r>
          </a:p>
          <a:p>
            <a:pPr eaLnBrk="0" hangingPunct="0"/>
            <a:r>
              <a:rPr lang="ru-RU">
                <a:latin typeface="Times New Roman" pitchFamily="18" charset="0"/>
              </a:rPr>
              <a:t>центр</a:t>
            </a:r>
          </a:p>
        </p:txBody>
      </p:sp>
      <p:sp>
        <p:nvSpPr>
          <p:cNvPr id="4305" name="Text Box 209"/>
          <p:cNvSpPr txBox="1">
            <a:spLocks noChangeArrowheads="1"/>
          </p:cNvSpPr>
          <p:nvPr/>
        </p:nvSpPr>
        <p:spPr bwMode="auto">
          <a:xfrm>
            <a:off x="3779838" y="6216650"/>
            <a:ext cx="17891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>
                <a:latin typeface="Times New Roman" pitchFamily="18" charset="0"/>
              </a:rPr>
              <a:t>Промышленный</a:t>
            </a:r>
          </a:p>
          <a:p>
            <a:pPr eaLnBrk="0" hangingPunct="0"/>
            <a:r>
              <a:rPr lang="ru-RU">
                <a:latin typeface="Times New Roman" pitchFamily="18" charset="0"/>
              </a:rPr>
              <a:t>центр</a:t>
            </a:r>
          </a:p>
        </p:txBody>
      </p:sp>
      <p:sp>
        <p:nvSpPr>
          <p:cNvPr id="4306" name="Text Box 210"/>
          <p:cNvSpPr txBox="1">
            <a:spLocks noChangeArrowheads="1"/>
          </p:cNvSpPr>
          <p:nvPr/>
        </p:nvSpPr>
        <p:spPr bwMode="auto">
          <a:xfrm>
            <a:off x="5580063" y="5876925"/>
            <a:ext cx="15255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>
                <a:latin typeface="Times New Roman" pitchFamily="18" charset="0"/>
              </a:rPr>
              <a:t>Добывающий</a:t>
            </a:r>
          </a:p>
          <a:p>
            <a:pPr eaLnBrk="0" hangingPunct="0"/>
            <a:r>
              <a:rPr lang="ru-RU">
                <a:latin typeface="Times New Roman" pitchFamily="18" charset="0"/>
              </a:rPr>
              <a:t>центр</a:t>
            </a:r>
          </a:p>
        </p:txBody>
      </p:sp>
      <p:sp>
        <p:nvSpPr>
          <p:cNvPr id="4307" name="Text Box 211"/>
          <p:cNvSpPr txBox="1">
            <a:spLocks noChangeArrowheads="1"/>
          </p:cNvSpPr>
          <p:nvPr/>
        </p:nvSpPr>
        <p:spPr bwMode="auto">
          <a:xfrm>
            <a:off x="7524750" y="6216650"/>
            <a:ext cx="12922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>
                <a:latin typeface="Times New Roman" pitchFamily="18" charset="0"/>
              </a:rPr>
              <a:t>Курортный</a:t>
            </a:r>
          </a:p>
          <a:p>
            <a:pPr eaLnBrk="0" hangingPunct="0"/>
            <a:r>
              <a:rPr lang="ru-RU">
                <a:latin typeface="Times New Roman" pitchFamily="18" charset="0"/>
              </a:rPr>
              <a:t>центр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1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4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4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000"/>
                            </p:stCondLst>
                            <p:childTnLst>
                              <p:par>
                                <p:cTn id="10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500"/>
                            </p:stCondLst>
                            <p:childTnLst>
                              <p:par>
                                <p:cTn id="1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500"/>
                            </p:stCondLst>
                            <p:childTnLst>
                              <p:par>
                                <p:cTn id="1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2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500"/>
                            </p:stCondLst>
                            <p:childTnLst>
                              <p:par>
                                <p:cTn id="13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0"/>
                            </p:stCondLst>
                            <p:childTnLst>
                              <p:par>
                                <p:cTn id="13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500"/>
                            </p:stCondLst>
                            <p:childTnLst>
                              <p:par>
                                <p:cTn id="14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4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000"/>
                            </p:stCondLst>
                            <p:childTnLst>
                              <p:par>
                                <p:cTn id="14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6500"/>
                            </p:stCondLst>
                            <p:childTnLst>
                              <p:par>
                                <p:cTn id="15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4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7500"/>
                            </p:stCondLst>
                            <p:childTnLst>
                              <p:par>
                                <p:cTn id="16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4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000"/>
                            </p:stCondLst>
                            <p:childTnLst>
                              <p:par>
                                <p:cTn id="16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8500"/>
                            </p:stCondLst>
                            <p:childTnLst>
                              <p:par>
                                <p:cTn id="17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4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8" dur="2000"/>
                                        <p:tgtEl>
                                          <p:spTgt spid="4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3" dur="500"/>
                                        <p:tgtEl>
                                          <p:spTgt spid="4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8" dur="500"/>
                                        <p:tgtEl>
                                          <p:spTgt spid="4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3" dur="500"/>
                                        <p:tgtEl>
                                          <p:spTgt spid="4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8" dur="500"/>
                                        <p:tgtEl>
                                          <p:spTgt spid="4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3" dur="2000"/>
                                        <p:tgtEl>
                                          <p:spTgt spid="4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4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4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4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  <p:bldP spid="4102" grpId="0" autoUpdateAnimBg="0"/>
      <p:bldP spid="4103" grpId="0" animBg="1"/>
      <p:bldP spid="4104" grpId="0" animBg="1"/>
      <p:bldP spid="4106" grpId="0" animBg="1"/>
      <p:bldP spid="4108" grpId="0" animBg="1"/>
      <p:bldP spid="4109" grpId="0" animBg="1"/>
      <p:bldP spid="4110" grpId="0" animBg="1"/>
      <p:bldP spid="4111" grpId="0" animBg="1"/>
      <p:bldP spid="4112" grpId="0" autoUpdateAnimBg="0"/>
      <p:bldP spid="4113" grpId="0" autoUpdateAnimBg="0"/>
      <p:bldP spid="4114" grpId="0" autoUpdateAnimBg="0"/>
      <p:bldP spid="4116" grpId="0" autoUpdateAnimBg="0"/>
      <p:bldP spid="4119" grpId="0" autoUpdateAnimBg="0"/>
      <p:bldP spid="4292" grpId="0" animBg="1"/>
      <p:bldP spid="4293" grpId="0" animBg="1"/>
      <p:bldP spid="4294" grpId="0" animBg="1"/>
      <p:bldP spid="4295" grpId="0" animBg="1"/>
      <p:bldP spid="4296" grpId="0" animBg="1"/>
      <p:bldP spid="4297" grpId="0" animBg="1"/>
      <p:bldP spid="4298" grpId="0" animBg="1"/>
      <p:bldP spid="4300" grpId="0"/>
      <p:bldP spid="4301" grpId="0"/>
      <p:bldP spid="4303" grpId="0"/>
      <p:bldP spid="4304" grpId="0"/>
      <p:bldP spid="4305" grpId="0"/>
      <p:bldP spid="4306" grpId="0"/>
      <p:bldP spid="430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6873" name="Picture 9" descr="Мачу-Пикчу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-139700"/>
            <a:ext cx="5364163" cy="4102100"/>
          </a:xfrm>
          <a:noFill/>
        </p:spPr>
      </p:pic>
      <p:pic>
        <p:nvPicPr>
          <p:cNvPr id="36874" name="Picture 10" descr="Анап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211638" y="0"/>
            <a:ext cx="4932362" cy="3932238"/>
          </a:xfrm>
          <a:noFill/>
        </p:spPr>
      </p:pic>
      <p:pic>
        <p:nvPicPr>
          <p:cNvPr id="36875" name="Picture 11" descr="Лас-Вегас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3192463"/>
            <a:ext cx="4886325" cy="3665537"/>
          </a:xfrm>
          <a:noFill/>
        </p:spPr>
      </p:pic>
      <p:pic>
        <p:nvPicPr>
          <p:cNvPr id="36876" name="Picture 12" descr="КАНБЕРРА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422900" y="4000500"/>
            <a:ext cx="2489200" cy="1866900"/>
          </a:xfrm>
          <a:noFill/>
        </p:spPr>
      </p:pic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179388" y="-9525"/>
            <a:ext cx="27225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b="1">
                <a:solidFill>
                  <a:schemeClr val="accent2"/>
                </a:solidFill>
                <a:latin typeface="a_Romanus" pitchFamily="82" charset="-52"/>
              </a:rPr>
              <a:t>Древний индейский город - </a:t>
            </a:r>
            <a:br>
              <a:rPr lang="ru-RU" b="1">
                <a:solidFill>
                  <a:schemeClr val="accent2"/>
                </a:solidFill>
                <a:latin typeface="a_Romanus" pitchFamily="82" charset="-52"/>
              </a:rPr>
            </a:br>
            <a:r>
              <a:rPr lang="ru-RU" b="1">
                <a:solidFill>
                  <a:schemeClr val="accent2"/>
                </a:solidFill>
                <a:latin typeface="a_Romanus" pitchFamily="82" charset="-52"/>
              </a:rPr>
              <a:t>Мачу-Пикчу</a:t>
            </a:r>
            <a:r>
              <a:rPr lang="ru-RU" b="1">
                <a:latin typeface="a_Grotic" pitchFamily="34" charset="-52"/>
              </a:rPr>
              <a:t> </a:t>
            </a: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4427538" y="2276475"/>
            <a:ext cx="24209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600" b="1">
                <a:latin typeface="VantaThin" pitchFamily="34" charset="0"/>
              </a:rPr>
              <a:t>Город - курорт - Анапа</a:t>
            </a:r>
            <a:r>
              <a:rPr lang="ru-RU" sz="1600" b="1">
                <a:latin typeface="Times New Roman" pitchFamily="18" charset="0"/>
              </a:rPr>
              <a:t> </a:t>
            </a:r>
          </a:p>
        </p:txBody>
      </p:sp>
      <p:sp>
        <p:nvSpPr>
          <p:cNvPr id="36879" name="Text Box 15"/>
          <p:cNvSpPr txBox="1">
            <a:spLocks noChangeArrowheads="1"/>
          </p:cNvSpPr>
          <p:nvPr/>
        </p:nvSpPr>
        <p:spPr bwMode="auto">
          <a:xfrm>
            <a:off x="1116013" y="3500438"/>
            <a:ext cx="2951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400" b="1">
                <a:solidFill>
                  <a:srgbClr val="FFFF00"/>
                </a:solidFill>
                <a:latin typeface="a_BosaNova" pitchFamily="82" charset="-52"/>
              </a:rPr>
              <a:t>Город развлечений - Лас-Вегас</a:t>
            </a:r>
            <a:r>
              <a:rPr lang="ru-RU" sz="1600" b="1">
                <a:latin typeface="Times New Roman" pitchFamily="18" charset="0"/>
              </a:rPr>
              <a:t> </a:t>
            </a:r>
          </a:p>
        </p:txBody>
      </p:sp>
      <p:sp>
        <p:nvSpPr>
          <p:cNvPr id="36881" name="Text Box 17"/>
          <p:cNvSpPr txBox="1">
            <a:spLocks noChangeArrowheads="1"/>
          </p:cNvSpPr>
          <p:nvPr/>
        </p:nvSpPr>
        <p:spPr bwMode="auto">
          <a:xfrm>
            <a:off x="5651500" y="3478213"/>
            <a:ext cx="32051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600" b="1">
                <a:solidFill>
                  <a:srgbClr val="FFFF00"/>
                </a:solidFill>
                <a:latin typeface="Tunga" pitchFamily="2"/>
              </a:rPr>
              <a:t>Столица Австралии - Канберра</a:t>
            </a:r>
            <a:r>
              <a:rPr lang="ru-RU" sz="1600" b="1"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8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368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61" dur="500"/>
                                        <p:tgtEl>
                                          <p:spTgt spid="368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7" grpId="0"/>
      <p:bldP spid="3687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1" name="Picture 9" descr="Сан-Марино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4524375" cy="3394075"/>
          </a:xfrm>
          <a:noFill/>
        </p:spPr>
      </p:pic>
      <p:pic>
        <p:nvPicPr>
          <p:cNvPr id="38922" name="Picture 10" descr="Архангельск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00563" y="0"/>
            <a:ext cx="4643437" cy="3481388"/>
          </a:xfrm>
          <a:noFill/>
        </p:spPr>
      </p:pic>
      <p:pic>
        <p:nvPicPr>
          <p:cNvPr id="38923" name="Picture 11" descr="Город%20Норильск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3321050"/>
            <a:ext cx="4716463" cy="3536950"/>
          </a:xfrm>
          <a:noFill/>
        </p:spPr>
      </p:pic>
      <p:pic>
        <p:nvPicPr>
          <p:cNvPr id="38934" name="Picture 22" descr="Adelaida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5422900" y="4000500"/>
            <a:ext cx="2489200" cy="1866900"/>
          </a:xfrm>
          <a:noFill/>
        </p:spPr>
      </p:pic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2339975" y="188913"/>
            <a:ext cx="21764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600" b="1">
                <a:solidFill>
                  <a:srgbClr val="000099"/>
                </a:solidFill>
                <a:latin typeface="Times New Roman" pitchFamily="18" charset="0"/>
              </a:rPr>
              <a:t>Город - государство - </a:t>
            </a:r>
            <a:br>
              <a:rPr lang="ru-RU" sz="1600" b="1">
                <a:solidFill>
                  <a:srgbClr val="000099"/>
                </a:solidFill>
                <a:latin typeface="Times New Roman" pitchFamily="18" charset="0"/>
              </a:rPr>
            </a:br>
            <a:r>
              <a:rPr lang="ru-RU" sz="1600" b="1">
                <a:solidFill>
                  <a:srgbClr val="000099"/>
                </a:solidFill>
                <a:latin typeface="Times New Roman" pitchFamily="18" charset="0"/>
              </a:rPr>
              <a:t>Сан - Марино </a:t>
            </a:r>
          </a:p>
        </p:txBody>
      </p:sp>
      <p:sp>
        <p:nvSpPr>
          <p:cNvPr id="38926" name="Text Box 14"/>
          <p:cNvSpPr txBox="1">
            <a:spLocks noChangeArrowheads="1"/>
          </p:cNvSpPr>
          <p:nvPr/>
        </p:nvSpPr>
        <p:spPr bwMode="auto">
          <a:xfrm>
            <a:off x="4643438" y="188913"/>
            <a:ext cx="27463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ru-RU" sz="1600" b="1">
                <a:solidFill>
                  <a:srgbClr val="000099"/>
                </a:solidFill>
                <a:latin typeface="Times New Roman" pitchFamily="18" charset="0"/>
              </a:rPr>
              <a:t>Город - порт - Архангельск</a:t>
            </a:r>
            <a:r>
              <a:rPr lang="ru-RU" sz="1600" b="1">
                <a:latin typeface="Times New Roman" pitchFamily="18" charset="0"/>
              </a:rPr>
              <a:t> </a:t>
            </a: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0" y="5445125"/>
            <a:ext cx="4140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>
                <a:solidFill>
                  <a:srgbClr val="000099"/>
                </a:solidFill>
                <a:latin typeface="Times New Roman" pitchFamily="18" charset="0"/>
              </a:rPr>
              <a:t>Промышленный центр  - Норильск (крупнейший центр медно-никелевой промышленности)</a:t>
            </a:r>
            <a:r>
              <a:rPr lang="ru-RU" sz="1600" b="1">
                <a:latin typeface="Times New Roman" pitchFamily="18" charset="0"/>
              </a:rPr>
              <a:t> </a:t>
            </a:r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6459538" y="3500438"/>
            <a:ext cx="26844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600" b="1">
                <a:latin typeface="Times New Roman" pitchFamily="18" charset="0"/>
              </a:rPr>
              <a:t>Аделаида- порт и административный центр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9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9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89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89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8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8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8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89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FFFF00"/>
                </a:solidFill>
              </a:rPr>
              <a:t>Т И П Ы   Г О Р О Д О В</a:t>
            </a:r>
            <a:r>
              <a:rPr lang="ru-RU" smtClean="0"/>
              <a:t> 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idx="1"/>
          </p:nvPr>
        </p:nvSpPr>
        <p:spPr/>
        <p:txBody>
          <a:bodyPr anchor="ctr"/>
          <a:lstStyle/>
          <a:p>
            <a:pPr eaLnBrk="1" hangingPunct="1">
              <a:buFont typeface="Wingdings" pitchFamily="2" charset="2"/>
              <a:buNone/>
            </a:pPr>
            <a:r>
              <a:rPr lang="ru-RU" smtClean="0"/>
              <a:t>   </a:t>
            </a:r>
            <a:r>
              <a:rPr lang="ru-RU" smtClean="0">
                <a:solidFill>
                  <a:schemeClr val="bg1"/>
                </a:solidFill>
              </a:rPr>
              <a:t>Города характеризуются региональными различиями. Принято выделять </a:t>
            </a:r>
            <a:r>
              <a:rPr lang="ru-RU" i="1" smtClean="0">
                <a:solidFill>
                  <a:srgbClr val="FF0000"/>
                </a:solidFill>
              </a:rPr>
              <a:t>западноевропейский, арабский, африканский, латиноамериканский и североамериканский типы городов</a:t>
            </a:r>
            <a:r>
              <a:rPr lang="ru-RU" i="1" smtClean="0">
                <a:solidFill>
                  <a:schemeClr val="bg1"/>
                </a:solidFill>
              </a:rPr>
              <a:t>.</a:t>
            </a:r>
            <a:r>
              <a:rPr lang="ru-RU" smtClean="0">
                <a:solidFill>
                  <a:schemeClr val="bg1"/>
                </a:solidFill>
              </a:rPr>
              <a:t> Они складывались под влиянием разных факторов: исторических, экономических, географических, религиозных 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0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венгрия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3355975"/>
            <a:ext cx="4670425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0"/>
            <a:ext cx="7775575" cy="11334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accent2"/>
                </a:solidFill>
              </a:rPr>
              <a:t>Западноевропейский город</a:t>
            </a:r>
            <a:r>
              <a:rPr lang="ru-RU" smtClean="0"/>
              <a:t> 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3810000" cy="4114800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itchFamily="2" charset="2"/>
              <a:buNone/>
            </a:pPr>
            <a:r>
              <a:rPr lang="ru-RU" sz="2400" smtClean="0"/>
              <a:t>    </a:t>
            </a:r>
            <a:r>
              <a:rPr lang="ru-RU" sz="2400" b="1" smtClean="0"/>
              <a:t>Западноевропейский город: корнями восходит к временам Римской империи. В центре - рыночная площадь, ратуша, собор. От центра радиально расходятся узкие улицы старого города. </a:t>
            </a:r>
          </a:p>
        </p:txBody>
      </p:sp>
      <p:pic>
        <p:nvPicPr>
          <p:cNvPr id="8" name="Picture 9" descr="франция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836613"/>
            <a:ext cx="35941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6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115888"/>
            <a:ext cx="7772400" cy="11430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008000"/>
                </a:solidFill>
              </a:rPr>
              <a:t>Арабский город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1125538"/>
            <a:ext cx="3810000" cy="3533775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b="1" smtClean="0"/>
              <a:t>Арабский город: делится на новую и старую части. Ядром старой части обычно служит укрепление (цитадель). Ее тесным кольцом окружают кварталы старого города. Главное украшение - красочные базары.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8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850</TotalTime>
  <Words>1421</Words>
  <Application>Microsoft Office PowerPoint</Application>
  <PresentationFormat>Экран (4:3)</PresentationFormat>
  <Paragraphs>216</Paragraphs>
  <Slides>37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Тема Office</vt:lpstr>
      <vt:lpstr>Лист Microsoft Excel 97-2003</vt:lpstr>
      <vt:lpstr>Диаграмма</vt:lpstr>
      <vt:lpstr>Worksheet</vt:lpstr>
      <vt:lpstr>Городское и сельское население. Урбанизация.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 И П Ы   Г О Р О Д О В </vt:lpstr>
      <vt:lpstr>Западноевропейский город </vt:lpstr>
      <vt:lpstr>Арабский город</vt:lpstr>
      <vt:lpstr>Африканский город </vt:lpstr>
      <vt:lpstr>Латиноамериканский город </vt:lpstr>
      <vt:lpstr>Презентация PowerPoint</vt:lpstr>
      <vt:lpstr>В настоящее время  соотношение городского и сельского населения изменяется. ЗАДАНИЕ 2. Проанализируй график и сделай вывод о том, как изменялась динамика доли городского населения с 1700 по 2005 с прогнозом на 2015 год. </vt:lpstr>
      <vt:lpstr>Крупнейшие страны мира по численности городского населения</vt:lpstr>
      <vt:lpstr> Урбанизация - процесс роста городов и городского населения, распространения городского образа жизни, повышение экономической роли города.</vt:lpstr>
      <vt:lpstr>ЗАДАНИЕ 3. Проанализируй диаграмму и определи: - какие страны являются лидерами по максимальной и минимальной доли городского населения,  - какой тип стран преобладает в каждой группе.</vt:lpstr>
      <vt:lpstr>Презентация PowerPoint</vt:lpstr>
      <vt:lpstr>Презентация PowerPoint</vt:lpstr>
      <vt:lpstr>Презентация PowerPoint</vt:lpstr>
      <vt:lpstr> Ч Е Р Т Ы  У Р Б А Н И З А Ц И И </vt:lpstr>
      <vt:lpstr>Презентация PowerPoint</vt:lpstr>
      <vt:lpstr>Презентация PowerPoint</vt:lpstr>
      <vt:lpstr>Найди на карте «Крупнейшие города мира». агломерации, которые входят в число 15 лидеров. Нанеси их на контурную карту.</vt:lpstr>
      <vt:lpstr>Крупнейшие  агломерации мира</vt:lpstr>
      <vt:lpstr>Мегалополисы мира </vt:lpstr>
      <vt:lpstr>Крупнейшие мегалополисы</vt:lpstr>
      <vt:lpstr>Презентация PowerPoint</vt:lpstr>
      <vt:lpstr>Презентация PowerPoint</vt:lpstr>
      <vt:lpstr>                               Уровни урбанизации</vt:lpstr>
      <vt:lpstr>По уровню урбанизации все страны делят на три      группы</vt:lpstr>
      <vt:lpstr>Презентация PowerPoint</vt:lpstr>
      <vt:lpstr>Темпы роста урбанизации</vt:lpstr>
      <vt:lpstr>Презентация PowerPoint</vt:lpstr>
      <vt:lpstr>Презентация PowerPoint</vt:lpstr>
      <vt:lpstr>«Ложная» урбанизация</vt:lpstr>
      <vt:lpstr>Презентация PowerPoint</vt:lpstr>
      <vt:lpstr>Домашнее задание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Городское и сельское население. Урбанизация как всемирный процесс.</dc:title>
  <dc:creator>Admin</dc:creator>
  <cp:lastModifiedBy>Admin</cp:lastModifiedBy>
  <cp:revision>65</cp:revision>
  <dcterms:created xsi:type="dcterms:W3CDTF">1601-01-01T00:00:00Z</dcterms:created>
  <dcterms:modified xsi:type="dcterms:W3CDTF">2014-09-23T02:15:38Z</dcterms:modified>
</cp:coreProperties>
</file>