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66" r:id="rId4"/>
    <p:sldId id="272" r:id="rId5"/>
    <p:sldId id="261" r:id="rId6"/>
    <p:sldId id="256" r:id="rId7"/>
    <p:sldId id="271" r:id="rId8"/>
    <p:sldId id="259" r:id="rId9"/>
    <p:sldId id="262" r:id="rId10"/>
    <p:sldId id="265" r:id="rId11"/>
    <p:sldId id="267" r:id="rId12"/>
    <p:sldId id="268" r:id="rId13"/>
    <p:sldId id="269" r:id="rId14"/>
    <p:sldId id="270" r:id="rId15"/>
    <p:sldId id="263" r:id="rId16"/>
    <p:sldId id="264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5393E-A0F7-4499-90AC-02D326D06953}" type="datetimeFigureOut">
              <a:rPr lang="ru-RU"/>
              <a:pPr>
                <a:defRPr/>
              </a:pPr>
              <a:t>14.12.2014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15525-FD14-467B-932F-059ECEB7E9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2BAB7-7CC8-422F-AC10-75A49A7D87C1}" type="datetimeFigureOut">
              <a:rPr lang="ru-RU"/>
              <a:pPr>
                <a:defRPr/>
              </a:pPr>
              <a:t>14.12.2014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8265E-B8FB-4933-AF82-2F54B6A944A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40F84-228C-4009-9C15-787CE27C1609}" type="datetimeFigureOut">
              <a:rPr lang="ru-RU"/>
              <a:pPr>
                <a:defRPr/>
              </a:pPr>
              <a:t>14.12.2014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99B3B-C274-4D2C-B585-31DAA28C911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9E89D-8546-47C0-A34A-59B242B582CB}" type="datetimeFigureOut">
              <a:rPr lang="ru-RU"/>
              <a:pPr>
                <a:defRPr/>
              </a:pPr>
              <a:t>14.12.2014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E9AAF-A0BA-410A-BCB0-D8D8AAC592E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76D97-BFAE-4846-A5D4-775C785C8A46}" type="datetimeFigureOut">
              <a:rPr lang="ru-RU"/>
              <a:pPr>
                <a:defRPr/>
              </a:pPr>
              <a:t>14.12.2014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444D4-068F-417D-BFEF-8102188D6EA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B4D95-11C9-42BB-98C2-F4C27A04318C}" type="datetimeFigureOut">
              <a:rPr lang="ru-RU"/>
              <a:pPr>
                <a:defRPr/>
              </a:pPr>
              <a:t>14.12.2014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BF1F0-AED8-4333-ACDA-A2BC7298574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7502C-6275-4B17-96EA-689FF23780D5}" type="datetimeFigureOut">
              <a:rPr lang="ru-RU"/>
              <a:pPr>
                <a:defRPr/>
              </a:pPr>
              <a:t>14.12.2014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82245-7A93-4F9B-B9B2-F0AB9D189E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0F047-F4DF-4EC6-B444-BD9D8C07902B}" type="datetimeFigureOut">
              <a:rPr lang="ru-RU"/>
              <a:pPr>
                <a:defRPr/>
              </a:pPr>
              <a:t>14.12.2014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E3CD6-AE29-4A39-BCBE-DA5D3DC9A47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71BAC-2AB1-4FB5-A2F5-5B6C58130442}" type="datetimeFigureOut">
              <a:rPr lang="ru-RU"/>
              <a:pPr>
                <a:defRPr/>
              </a:pPr>
              <a:t>14.12.2014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724D8-8A2E-4A87-B24F-9B126128E0A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ADFAE-89EC-43D8-9ED1-56CBF018FDA9}" type="datetimeFigureOut">
              <a:rPr lang="ru-RU"/>
              <a:pPr>
                <a:defRPr/>
              </a:pPr>
              <a:t>14.12.2014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30891-78F4-448F-A889-13E936AD2E5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C0393-C12F-4003-AE25-B683871A84A7}" type="datetimeFigureOut">
              <a:rPr lang="ru-RU"/>
              <a:pPr>
                <a:defRPr/>
              </a:pPr>
              <a:t>14.12.2014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ECD68-0598-4617-8AB4-D492311E0FB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9F49156-36FF-458A-AE7D-EF9F5E044AB0}" type="datetimeFigureOut">
              <a:rPr lang="ru-RU"/>
              <a:pPr>
                <a:defRPr/>
              </a:pPr>
              <a:t>14.12.2014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B020AE3-ABBF-473A-995A-114C86EE76E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4"/>
          <p:cNvSpPr txBox="1">
            <a:spLocks noChangeArrowheads="1"/>
          </p:cNvSpPr>
          <p:nvPr/>
        </p:nvSpPr>
        <p:spPr bwMode="auto">
          <a:xfrm>
            <a:off x="1371600" y="1752600"/>
            <a:ext cx="678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3314" name="Text Box 5"/>
          <p:cNvSpPr txBox="1">
            <a:spLocks noChangeArrowheads="1"/>
          </p:cNvSpPr>
          <p:nvPr/>
        </p:nvSpPr>
        <p:spPr bwMode="auto">
          <a:xfrm>
            <a:off x="685800" y="457200"/>
            <a:ext cx="8229600" cy="496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>
                <a:latin typeface="Georgia" pitchFamily="18" charset="0"/>
              </a:rPr>
              <a:t>ПОСТАНОВЛЕНИЕ ПРАВИТЕЛЬСТВА РЕСПУБЛИКИ КАЗАХСТАН</a:t>
            </a:r>
            <a:endParaRPr lang="ru-RU" sz="2000" b="1">
              <a:latin typeface="Georgia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ru-RU" sz="3200" b="1">
                <a:latin typeface="Georgia" pitchFamily="18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ru-RU" sz="3200" b="1"/>
              <a:t>от 25.06. 2012 г № 832                     «НАЦИОНАЛЬНЫЙ ПЛАН ДЕЙСТВИЙ ПО РАЗВИТИЮ ФУНКЦИОНАЛЬНОЙ ГРАМОТНОСТИ ШКОЛЬНИКОВ НА  2012-2016 ГОДЫ»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 descr="D:\Анна\КУРСЫ 2013\ШАБЛОНЫ ПРЕЗЕНТАЦИЙ\шаблоны фоны для презентаций\114-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3850" y="-171450"/>
            <a:ext cx="97536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1187450" y="333375"/>
            <a:ext cx="7129463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547813" y="373063"/>
            <a:ext cx="6553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000" b="1"/>
              <a:t>Уровни функциональной грамотности школьников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468313" y="1341438"/>
            <a:ext cx="2808287" cy="574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Целепологание</a:t>
            </a:r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3419475" y="1557338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5292725" y="1268413"/>
            <a:ext cx="30956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600"/>
              <a:t>Самореализация,</a:t>
            </a:r>
          </a:p>
          <a:p>
            <a:pPr algn="ctr"/>
            <a:r>
              <a:rPr lang="ru-RU" sz="1600"/>
              <a:t>познавательный интерес,</a:t>
            </a:r>
          </a:p>
          <a:p>
            <a:pPr algn="ctr"/>
            <a:r>
              <a:rPr lang="ru-RU" sz="1600"/>
              <a:t>осмысление</a:t>
            </a: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468313" y="2205038"/>
            <a:ext cx="2808287" cy="574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Планирование</a:t>
            </a: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5292725" y="2133600"/>
            <a:ext cx="30956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600"/>
              <a:t>Самостоятельное выделение </a:t>
            </a:r>
          </a:p>
          <a:p>
            <a:pPr algn="ctr"/>
            <a:r>
              <a:rPr lang="ru-RU" sz="1600"/>
              <a:t>алгоритма поиска информации</a:t>
            </a:r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>
            <a:off x="3492500" y="2420938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41" name="Line 13"/>
          <p:cNvSpPr>
            <a:spLocks noChangeShapeType="1"/>
          </p:cNvSpPr>
          <p:nvPr/>
        </p:nvSpPr>
        <p:spPr bwMode="auto">
          <a:xfrm>
            <a:off x="3563938" y="3500438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468313" y="3213100"/>
            <a:ext cx="2808287" cy="574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Принятие решения</a:t>
            </a:r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5292725" y="3141663"/>
            <a:ext cx="3095625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600"/>
          </a:p>
          <a:p>
            <a:pPr algn="ctr"/>
            <a:r>
              <a:rPr lang="ru-RU" sz="1600"/>
              <a:t>Анализ своих планов</a:t>
            </a:r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468313" y="4149725"/>
            <a:ext cx="2808287" cy="574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Выполнение</a:t>
            </a:r>
          </a:p>
        </p:txBody>
      </p:sp>
      <p:sp>
        <p:nvSpPr>
          <p:cNvPr id="22545" name="Rectangle 17"/>
          <p:cNvSpPr>
            <a:spLocks noChangeArrowheads="1"/>
          </p:cNvSpPr>
          <p:nvPr/>
        </p:nvSpPr>
        <p:spPr bwMode="auto">
          <a:xfrm>
            <a:off x="468313" y="5084763"/>
            <a:ext cx="2808287" cy="574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Оценка результатов</a:t>
            </a:r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>
            <a:off x="3563938" y="3500438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>
            <a:off x="3492500" y="4437063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52" name="Line 24"/>
          <p:cNvSpPr>
            <a:spLocks noChangeShapeType="1"/>
          </p:cNvSpPr>
          <p:nvPr/>
        </p:nvSpPr>
        <p:spPr bwMode="auto">
          <a:xfrm>
            <a:off x="3492500" y="5373688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53" name="Rectangle 25"/>
          <p:cNvSpPr>
            <a:spLocks noChangeArrowheads="1"/>
          </p:cNvSpPr>
          <p:nvPr/>
        </p:nvSpPr>
        <p:spPr bwMode="auto">
          <a:xfrm>
            <a:off x="5292725" y="4005263"/>
            <a:ext cx="30956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600"/>
              <a:t>Готовность включиться в </a:t>
            </a:r>
          </a:p>
          <a:p>
            <a:pPr algn="ctr"/>
            <a:r>
              <a:rPr lang="ru-RU" sz="1600"/>
              <a:t>нестандартную учебную </a:t>
            </a:r>
          </a:p>
          <a:p>
            <a:pPr algn="ctr"/>
            <a:r>
              <a:rPr lang="ru-RU" sz="1600"/>
              <a:t>ситуацию</a:t>
            </a:r>
          </a:p>
        </p:txBody>
      </p:sp>
      <p:sp>
        <p:nvSpPr>
          <p:cNvPr id="22554" name="Rectangle 26"/>
          <p:cNvSpPr>
            <a:spLocks noChangeArrowheads="1"/>
          </p:cNvSpPr>
          <p:nvPr/>
        </p:nvSpPr>
        <p:spPr bwMode="auto">
          <a:xfrm>
            <a:off x="5292725" y="5013325"/>
            <a:ext cx="30956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600"/>
              <a:t>Аргументировано оценивать</a:t>
            </a:r>
          </a:p>
          <a:p>
            <a:pPr algn="ctr"/>
            <a:r>
              <a:rPr lang="ru-RU" sz="1600"/>
              <a:t>возможности в решении </a:t>
            </a:r>
          </a:p>
          <a:p>
            <a:pPr algn="ctr"/>
            <a:r>
              <a:rPr lang="ru-RU" sz="1600"/>
              <a:t>новых задач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1547813" y="333375"/>
            <a:ext cx="5616575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Схема анализа урока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395288" y="1341438"/>
            <a:ext cx="8064500" cy="48244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400" b="1"/>
              <a:t>1.Целеполагание</a:t>
            </a:r>
          </a:p>
          <a:p>
            <a:r>
              <a:rPr lang="ru-RU" sz="2400" b="1"/>
              <a:t>2.Измеримость цели</a:t>
            </a:r>
          </a:p>
          <a:p>
            <a:r>
              <a:rPr lang="ru-RU" sz="2400" b="1"/>
              <a:t>3.Создание мотивационного поля</a:t>
            </a:r>
          </a:p>
          <a:p>
            <a:r>
              <a:rPr lang="ru-RU" sz="2400" b="1"/>
              <a:t>4.Содержание урока</a:t>
            </a:r>
          </a:p>
          <a:p>
            <a:r>
              <a:rPr lang="ru-RU" sz="2400" b="1"/>
              <a:t>5. Формы организации деятельности</a:t>
            </a:r>
          </a:p>
          <a:p>
            <a:r>
              <a:rPr lang="ru-RU" sz="2400" b="1"/>
              <a:t>6.Использование методов и приемов</a:t>
            </a:r>
          </a:p>
          <a:p>
            <a:r>
              <a:rPr lang="ru-RU" sz="2400" b="1"/>
              <a:t>7.Использование технологий</a:t>
            </a:r>
          </a:p>
          <a:p>
            <a:r>
              <a:rPr lang="ru-RU" sz="2400" b="1"/>
              <a:t>8.Рефлексия</a:t>
            </a:r>
          </a:p>
          <a:p>
            <a:r>
              <a:rPr lang="ru-RU" sz="2400" b="1"/>
              <a:t>9.Результативность урока</a:t>
            </a:r>
          </a:p>
          <a:p>
            <a:r>
              <a:rPr lang="ru-RU" sz="2400" b="1"/>
              <a:t>10.Оценивание</a:t>
            </a:r>
          </a:p>
          <a:p>
            <a:r>
              <a:rPr lang="ru-RU" sz="2400" b="1"/>
              <a:t>11.Вывод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D:\Анна\КУРСЫ 2013\ШАБЛОНЫ ПРЕЗЕНТАЦИЙ\шаблоны фоны для презентаций\114-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147638"/>
            <a:ext cx="9753600" cy="7153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 descr="D:\Анна\КУРСЫ 2013\ШАБЛОНЫ ПРЕЗЕНТАЦИЙ\шаблоны фоны для презентаций\114-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147638"/>
            <a:ext cx="9753600" cy="7153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2" descr="D:\Анна\КУРСЫ 2013\ШАБЛОНЫ ПРЕЗЕНТАЦИЙ\шаблоны фоны для презентаций\114-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147638"/>
            <a:ext cx="9753600" cy="7153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2" descr="D:\Анна\КУРСЫ 2013\ШАБЛОНЫ ПРЕЗЕНТАЦИЙ\шаблоны фоны для презентаций\114-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147638"/>
            <a:ext cx="9753600" cy="7153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 descr="D:\Анна\КУРСЫ 2013\ШАБЛОНЫ ПРЕЗЕНТАЦИЙ\шаблоны фоны для презентаций\114-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147638"/>
            <a:ext cx="9753600" cy="7153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/>
          <p:cNvSpPr>
            <a:spLocks noChangeArrowheads="1"/>
          </p:cNvSpPr>
          <p:nvPr/>
        </p:nvSpPr>
        <p:spPr bwMode="auto">
          <a:xfrm>
            <a:off x="457200" y="579438"/>
            <a:ext cx="7772400" cy="557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/>
              <a:t>Цель Национального плана –</a:t>
            </a:r>
          </a:p>
          <a:p>
            <a:r>
              <a:rPr lang="ru-RU" sz="2400" b="1"/>
              <a:t> создать условия для развития функциональной грамотности школьников Республики Казахстан.</a:t>
            </a:r>
          </a:p>
          <a:p>
            <a:endParaRPr lang="ru-RU" sz="2400" b="1"/>
          </a:p>
          <a:p>
            <a:r>
              <a:rPr lang="ru-RU" sz="2400" b="1"/>
              <a:t>Задачи Национального плана:</a:t>
            </a:r>
          </a:p>
          <a:p>
            <a:endParaRPr lang="ru-RU" sz="2400" b="1"/>
          </a:p>
          <a:p>
            <a:r>
              <a:rPr lang="ru-RU" b="1"/>
              <a:t>1. Изучение отечественной и международной практики развития функциональной грамотности школьников.</a:t>
            </a:r>
          </a:p>
          <a:p>
            <a:r>
              <a:rPr lang="ru-RU" b="1"/>
              <a:t>2. Определение механизмов реализации системы мер по развитию функциональной грамотности школьников.</a:t>
            </a:r>
          </a:p>
          <a:p>
            <a:r>
              <a:rPr lang="ru-RU" b="1"/>
              <a:t>3. </a:t>
            </a:r>
            <a:r>
              <a:rPr lang="ru-RU" b="1" i="1"/>
              <a:t>Обеспечение модернизации содержания образования: стандартов, учебных планов и программ.</a:t>
            </a:r>
          </a:p>
          <a:p>
            <a:r>
              <a:rPr lang="ru-RU" b="1"/>
              <a:t>4. </a:t>
            </a:r>
            <a:r>
              <a:rPr lang="ru-RU" b="1" i="1"/>
              <a:t>Разработка учебно-методического обеспечения образовательного процесса.</a:t>
            </a:r>
          </a:p>
          <a:p>
            <a:r>
              <a:rPr lang="ru-RU" b="1"/>
              <a:t>5. </a:t>
            </a:r>
            <a:r>
              <a:rPr lang="ru-RU" b="1" i="1"/>
              <a:t>Развитие системы оценки и мониторинга качества образования школьников.</a:t>
            </a:r>
          </a:p>
          <a:p>
            <a:r>
              <a:rPr lang="ru-RU" b="1" i="1"/>
              <a:t>6. Укрепление материально-технической базы школ и организаций системы дополнительного образования.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D:\Анна\КУРСЫ 2013\ШАБЛОНЫ ПРЕЗЕНТАЦИЙ\шаблоны фоны для презентаций\114-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13" y="-295275"/>
            <a:ext cx="9753601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extBox 2"/>
          <p:cNvSpPr txBox="1">
            <a:spLocks noChangeArrowheads="1"/>
          </p:cNvSpPr>
          <p:nvPr/>
        </p:nvSpPr>
        <p:spPr bwMode="auto">
          <a:xfrm>
            <a:off x="357188" y="214313"/>
            <a:ext cx="428625" cy="6186487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Р</a:t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r>
              <a:rPr lang="ru-RU" b="1">
                <a:latin typeface="Times New Roman" pitchFamily="18" charset="0"/>
                <a:cs typeface="Times New Roman" pitchFamily="18" charset="0"/>
              </a:rPr>
              <a:t>Е</a:t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r>
              <a:rPr lang="ru-RU" b="1">
                <a:latin typeface="Times New Roman" pitchFamily="18" charset="0"/>
                <a:cs typeface="Times New Roman" pitchFamily="18" charset="0"/>
              </a:rPr>
              <a:t>З</a:t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r>
              <a:rPr lang="ru-RU" b="1">
                <a:latin typeface="Times New Roman" pitchFamily="18" charset="0"/>
                <a:cs typeface="Times New Roman" pitchFamily="18" charset="0"/>
              </a:rPr>
              <a:t>У</a:t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r>
              <a:rPr lang="ru-RU" b="1">
                <a:latin typeface="Times New Roman" pitchFamily="18" charset="0"/>
                <a:cs typeface="Times New Roman" pitchFamily="18" charset="0"/>
              </a:rPr>
              <a:t>Л</a:t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r>
              <a:rPr lang="ru-RU" b="1">
                <a:latin typeface="Times New Roman" pitchFamily="18" charset="0"/>
                <a:cs typeface="Times New Roman" pitchFamily="18" charset="0"/>
              </a:rPr>
              <a:t>Ь</a:t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r>
              <a:rPr lang="ru-RU" b="1">
                <a:latin typeface="Times New Roman" pitchFamily="18" charset="0"/>
                <a:cs typeface="Times New Roman" pitchFamily="18" charset="0"/>
              </a:rPr>
              <a:t>Т</a:t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r>
              <a:rPr lang="ru-RU" b="1">
                <a:latin typeface="Times New Roman" pitchFamily="18" charset="0"/>
                <a:cs typeface="Times New Roman" pitchFamily="18" charset="0"/>
              </a:rPr>
              <a:t>А</a:t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r>
              <a:rPr lang="ru-RU" b="1">
                <a:latin typeface="Times New Roman" pitchFamily="18" charset="0"/>
                <a:cs typeface="Times New Roman" pitchFamily="18" charset="0"/>
              </a:rPr>
              <a:t>Т</a:t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r>
              <a:rPr lang="ru-RU" b="1">
                <a:latin typeface="Times New Roman" pitchFamily="18" charset="0"/>
                <a:cs typeface="Times New Roman" pitchFamily="18" charset="0"/>
              </a:rPr>
              <a:t>Ы</a:t>
            </a:r>
          </a:p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r>
              <a:rPr lang="ru-RU" b="1">
                <a:latin typeface="Times New Roman" pitchFamily="18" charset="0"/>
                <a:cs typeface="Times New Roman" pitchFamily="18" charset="0"/>
              </a:rPr>
              <a:t>О</a:t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r>
              <a:rPr lang="ru-RU" b="1">
                <a:latin typeface="Times New Roman" pitchFamily="18" charset="0"/>
                <a:cs typeface="Times New Roman" pitchFamily="18" charset="0"/>
              </a:rPr>
              <a:t>Б</a:t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r>
              <a:rPr lang="ru-RU" b="1">
                <a:latin typeface="Times New Roman" pitchFamily="18" charset="0"/>
                <a:cs typeface="Times New Roman" pitchFamily="18" charset="0"/>
              </a:rPr>
              <a:t>Р</a:t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r>
              <a:rPr lang="ru-RU" b="1">
                <a:latin typeface="Times New Roman" pitchFamily="18" charset="0"/>
                <a:cs typeface="Times New Roman" pitchFamily="18" charset="0"/>
              </a:rPr>
              <a:t>А</a:t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r>
              <a:rPr lang="ru-RU" b="1">
                <a:latin typeface="Times New Roman" pitchFamily="18" charset="0"/>
                <a:cs typeface="Times New Roman" pitchFamily="18" charset="0"/>
              </a:rPr>
              <a:t>З</a:t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r>
              <a:rPr lang="ru-RU" b="1">
                <a:latin typeface="Times New Roman" pitchFamily="18" charset="0"/>
                <a:cs typeface="Times New Roman" pitchFamily="18" charset="0"/>
              </a:rPr>
              <a:t>О</a:t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r>
              <a:rPr lang="ru-RU" b="1">
                <a:latin typeface="Times New Roman" pitchFamily="18" charset="0"/>
                <a:cs typeface="Times New Roman" pitchFamily="18" charset="0"/>
              </a:rPr>
              <a:t>В</a:t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r>
              <a:rPr lang="ru-RU" b="1">
                <a:latin typeface="Times New Roman" pitchFamily="18" charset="0"/>
                <a:cs typeface="Times New Roman" pitchFamily="18" charset="0"/>
              </a:rPr>
              <a:t>А</a:t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r>
              <a:rPr lang="ru-RU" b="1">
                <a:latin typeface="Times New Roman" pitchFamily="18" charset="0"/>
                <a:cs typeface="Times New Roman" pitchFamily="18" charset="0"/>
              </a:rPr>
              <a:t>Н</a:t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r>
              <a:rPr lang="ru-RU" b="1">
                <a:latin typeface="Times New Roman" pitchFamily="18" charset="0"/>
                <a:cs typeface="Times New Roman" pitchFamily="18" charset="0"/>
              </a:rPr>
              <a:t>И</a:t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r>
              <a:rPr lang="ru-RU" b="1">
                <a:latin typeface="Times New Roman" pitchFamily="18" charset="0"/>
                <a:cs typeface="Times New Roman" pitchFamily="18" charset="0"/>
              </a:rPr>
              <a:t>Я</a:t>
            </a:r>
          </a:p>
        </p:txBody>
      </p:sp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1714500" y="714375"/>
            <a:ext cx="2214563" cy="101600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Знания</a:t>
            </a:r>
          </a:p>
          <a:p>
            <a:pPr algn="ctr"/>
            <a:r>
              <a:rPr lang="ru-RU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Умения</a:t>
            </a:r>
          </a:p>
          <a:p>
            <a:pPr algn="ctr"/>
            <a:r>
              <a:rPr lang="ru-RU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навыки</a:t>
            </a:r>
          </a:p>
        </p:txBody>
      </p:sp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1714500" y="2643188"/>
            <a:ext cx="2214563" cy="40005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компетентности</a:t>
            </a:r>
          </a:p>
        </p:txBody>
      </p:sp>
      <p:sp>
        <p:nvSpPr>
          <p:cNvPr id="15365" name="TextBox 5"/>
          <p:cNvSpPr txBox="1">
            <a:spLocks noChangeArrowheads="1"/>
          </p:cNvSpPr>
          <p:nvPr/>
        </p:nvSpPr>
        <p:spPr bwMode="auto">
          <a:xfrm>
            <a:off x="1714500" y="4714875"/>
            <a:ext cx="2357438" cy="70802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Функциональная грамотность</a:t>
            </a:r>
          </a:p>
        </p:txBody>
      </p:sp>
      <p:sp>
        <p:nvSpPr>
          <p:cNvPr id="15366" name="TextBox 6"/>
          <p:cNvSpPr txBox="1">
            <a:spLocks noChangeArrowheads="1"/>
          </p:cNvSpPr>
          <p:nvPr/>
        </p:nvSpPr>
        <p:spPr bwMode="auto">
          <a:xfrm>
            <a:off x="4572000" y="2071688"/>
            <a:ext cx="17145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Ключевые</a:t>
            </a:r>
          </a:p>
          <a:p>
            <a:endParaRPr lang="ru-RU" sz="2000" b="1">
              <a:latin typeface="Calibri" pitchFamily="34" charset="0"/>
            </a:endParaRPr>
          </a:p>
          <a:p>
            <a:r>
              <a:rPr lang="ru-RU" sz="2000" b="1">
                <a:latin typeface="Calibri" pitchFamily="34" charset="0"/>
              </a:rPr>
              <a:t>Базовые</a:t>
            </a:r>
          </a:p>
          <a:p>
            <a:endParaRPr lang="ru-RU" sz="2000" b="1">
              <a:latin typeface="Calibri" pitchFamily="34" charset="0"/>
            </a:endParaRPr>
          </a:p>
          <a:p>
            <a:r>
              <a:rPr lang="ru-RU" sz="2000" b="1">
                <a:latin typeface="Calibri" pitchFamily="34" charset="0"/>
              </a:rPr>
              <a:t>Предметные</a:t>
            </a:r>
          </a:p>
        </p:txBody>
      </p:sp>
      <p:sp>
        <p:nvSpPr>
          <p:cNvPr id="15367" name="TextBox 7"/>
          <p:cNvSpPr txBox="1">
            <a:spLocks noChangeArrowheads="1"/>
          </p:cNvSpPr>
          <p:nvPr/>
        </p:nvSpPr>
        <p:spPr bwMode="auto">
          <a:xfrm>
            <a:off x="6572250" y="500063"/>
            <a:ext cx="2786063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- </a:t>
            </a:r>
            <a:r>
              <a:rPr lang="ru-RU" b="1">
                <a:latin typeface="Times New Roman" pitchFamily="18" charset="0"/>
                <a:cs typeface="Times New Roman" pitchFamily="18" charset="0"/>
              </a:rPr>
              <a:t>Общекультурная</a:t>
            </a:r>
          </a:p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- Информационная</a:t>
            </a:r>
          </a:p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- Коммуникативные</a:t>
            </a:r>
          </a:p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- Компетентность личностного самосовершенствования</a:t>
            </a:r>
          </a:p>
          <a:p>
            <a:pPr>
              <a:buFontTx/>
              <a:buChar char="-"/>
            </a:pPr>
            <a:r>
              <a:rPr lang="ru-RU" b="1">
                <a:latin typeface="Times New Roman" pitchFamily="18" charset="0"/>
                <a:cs typeface="Times New Roman" pitchFamily="18" charset="0"/>
              </a:rPr>
              <a:t>Учебно – познавательная</a:t>
            </a:r>
          </a:p>
          <a:p>
            <a:pPr>
              <a:buFontTx/>
              <a:buChar char="-"/>
            </a:pPr>
            <a:r>
              <a:rPr lang="ru-RU" b="1">
                <a:latin typeface="Times New Roman" pitchFamily="18" charset="0"/>
                <a:cs typeface="Times New Roman" pitchFamily="18" charset="0"/>
              </a:rPr>
              <a:t> Социально – трудовая </a:t>
            </a: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15368" name="TextBox 8"/>
          <p:cNvSpPr txBox="1">
            <a:spLocks noChangeArrowheads="1"/>
          </p:cNvSpPr>
          <p:nvPr/>
        </p:nvSpPr>
        <p:spPr bwMode="auto">
          <a:xfrm>
            <a:off x="4643438" y="4429125"/>
            <a:ext cx="2071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4357688" y="4000500"/>
            <a:ext cx="3071812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Компьютерная</a:t>
            </a:r>
          </a:p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Информационная</a:t>
            </a:r>
          </a:p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Коммуникативная</a:t>
            </a:r>
          </a:p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Бытовая</a:t>
            </a:r>
          </a:p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Грамотность социальных отношений</a:t>
            </a: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rot="5400000">
            <a:off x="3749675" y="2820988"/>
            <a:ext cx="1071563" cy="15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4286250" y="2286000"/>
            <a:ext cx="28575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286250" y="2857500"/>
            <a:ext cx="28575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4286250" y="3357563"/>
            <a:ext cx="285750" cy="15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3929063" y="2857500"/>
            <a:ext cx="357187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Левая фигурная скобка 40"/>
          <p:cNvSpPr/>
          <p:nvPr/>
        </p:nvSpPr>
        <p:spPr>
          <a:xfrm>
            <a:off x="10072688" y="1000125"/>
            <a:ext cx="155575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2" name="Левая фигурная скобка 41"/>
          <p:cNvSpPr/>
          <p:nvPr/>
        </p:nvSpPr>
        <p:spPr>
          <a:xfrm>
            <a:off x="6286500" y="857250"/>
            <a:ext cx="428625" cy="2500313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Анна\КУРСЫ 2013\ШАБЛОНЫ ПРЕЗЕНТАЦИЙ\шаблоны фоны для презентаций\114-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57188" y="-295275"/>
            <a:ext cx="9753601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Прямоугольник 3"/>
          <p:cNvSpPr>
            <a:spLocks noChangeArrowheads="1"/>
          </p:cNvSpPr>
          <p:nvPr/>
        </p:nvSpPr>
        <p:spPr bwMode="auto">
          <a:xfrm>
            <a:off x="1000125" y="642938"/>
            <a:ext cx="68580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i="1">
                <a:latin typeface="Times New Roman" pitchFamily="18" charset="0"/>
                <a:cs typeface="Times New Roman" pitchFamily="18" charset="0"/>
              </a:rPr>
              <a:t>Приобретение знаний и формирование научного мировоззрения, развитие познавательных и творческих способностей, воспитание интереса и потребности в умственной деятельности, в постоянном обогащении научными знаниями, в применении их на практике».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6387" name="Прямоугольник 4"/>
          <p:cNvSpPr>
            <a:spLocks noChangeArrowheads="1"/>
          </p:cNvSpPr>
          <p:nvPr/>
        </p:nvSpPr>
        <p:spPr bwMode="auto">
          <a:xfrm>
            <a:off x="5929313" y="4286250"/>
            <a:ext cx="33670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В.А.Сухомлинского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Анна\КУРСЫ 2013\ШАБЛОНЫ ПРЕЗЕНТАЦИЙ\шаблоны фоны для презентаций\114-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147638"/>
            <a:ext cx="9753600" cy="7153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2" descr="&amp;Ncy;&amp;icy;&amp;kcy;&amp;ocy;&amp;lcy;&amp;acy;&amp;jcy; &amp;Kcy;&amp;rcy;&amp;iecy;&amp;ncy;&amp;ocy;&amp;vcy;. &amp;Ocy;&amp;bcy;&amp;scy;&amp;ucy;&amp;zhcy;&amp;dcy;&amp;iecy;&amp;ncy;&amp;icy;&amp;iecy; &amp;ncy;&amp;acy; LiveInternet - &amp;Rcy;&amp;ocy;&amp;scy;&amp;scy;&amp;icy;&amp;jcy;&amp;scy;&amp;kcy;&amp;icy;&amp;jcy; &amp;Scy;&amp;iecy;&amp;rcy;&amp;vcy;&amp;icy;&amp;scy; &amp;Ocy;&amp;ncy;&amp;lcy;&amp;acy;&amp;jcy;&amp;ncy;-&amp;Dcy;&amp;ncy;&amp;iecy;&amp;vcy;&amp;ncy;&amp;icy;&amp;kcy;&amp;ocy;&amp;vcy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84438" y="981075"/>
            <a:ext cx="3643312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кругленный прямоугольник 3"/>
          <p:cNvSpPr/>
          <p:nvPr/>
        </p:nvSpPr>
        <p:spPr>
          <a:xfrm>
            <a:off x="5403" y="428604"/>
            <a:ext cx="2975700" cy="157163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самостоятельный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500694" y="571480"/>
            <a:ext cx="2786050" cy="157163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Познающий  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0" y="4143380"/>
            <a:ext cx="2786050" cy="157163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Качества личности</a:t>
            </a:r>
            <a:r>
              <a:rPr lang="ru-RU" dirty="0"/>
              <a:t>й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500694" y="4000504"/>
            <a:ext cx="2786050" cy="157163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Ключевые компетентности</a:t>
            </a:r>
            <a:r>
              <a:rPr lang="ru-RU" dirty="0"/>
              <a:t>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D:\Анна\КУРСЫ 2013\ШАБЛОНЫ ПРЕЗЕНТАЦИЙ\шаблоны фоны для презентаций\114-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147638"/>
            <a:ext cx="9753600" cy="7153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2"/>
          <p:cNvSpPr txBox="1">
            <a:spLocks noChangeArrowheads="1"/>
          </p:cNvSpPr>
          <p:nvPr/>
        </p:nvSpPr>
        <p:spPr bwMode="auto">
          <a:xfrm>
            <a:off x="714375" y="214313"/>
            <a:ext cx="7858125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СОДЕРЖАНИЕ ФУНКЦИОНАЛЬНОЙ ГРАМОТНОСТИ</a:t>
            </a:r>
          </a:p>
        </p:txBody>
      </p:sp>
      <p:sp>
        <p:nvSpPr>
          <p:cNvPr id="18435" name="TextBox 4"/>
          <p:cNvSpPr txBox="1">
            <a:spLocks noChangeArrowheads="1"/>
          </p:cNvSpPr>
          <p:nvPr/>
        </p:nvSpPr>
        <p:spPr bwMode="auto">
          <a:xfrm>
            <a:off x="3857625" y="1428750"/>
            <a:ext cx="4786313" cy="4000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Общая грамотность (чтение и письмо)</a:t>
            </a:r>
          </a:p>
        </p:txBody>
      </p:sp>
      <p:sp>
        <p:nvSpPr>
          <p:cNvPr id="18436" name="TextBox 5"/>
          <p:cNvSpPr txBox="1">
            <a:spLocks noChangeArrowheads="1"/>
          </p:cNvSpPr>
          <p:nvPr/>
        </p:nvSpPr>
        <p:spPr bwMode="auto">
          <a:xfrm>
            <a:off x="5143500" y="714375"/>
            <a:ext cx="5153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37" name="TextBox 6"/>
          <p:cNvSpPr txBox="1">
            <a:spLocks noChangeArrowheads="1"/>
          </p:cNvSpPr>
          <p:nvPr/>
        </p:nvSpPr>
        <p:spPr bwMode="auto">
          <a:xfrm>
            <a:off x="3929063" y="2071688"/>
            <a:ext cx="43576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Грамотность в естественных науках</a:t>
            </a:r>
          </a:p>
        </p:txBody>
      </p:sp>
      <p:sp>
        <p:nvSpPr>
          <p:cNvPr id="18438" name="TextBox 7"/>
          <p:cNvSpPr txBox="1">
            <a:spLocks noChangeArrowheads="1"/>
          </p:cNvSpPr>
          <p:nvPr/>
        </p:nvSpPr>
        <p:spPr bwMode="auto">
          <a:xfrm>
            <a:off x="3929063" y="2714625"/>
            <a:ext cx="4929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Математическая грамотность</a:t>
            </a:r>
          </a:p>
        </p:txBody>
      </p:sp>
      <p:sp>
        <p:nvSpPr>
          <p:cNvPr id="18439" name="TextBox 8"/>
          <p:cNvSpPr txBox="1">
            <a:spLocks noChangeArrowheads="1"/>
          </p:cNvSpPr>
          <p:nvPr/>
        </p:nvSpPr>
        <p:spPr bwMode="auto">
          <a:xfrm>
            <a:off x="3929063" y="3357563"/>
            <a:ext cx="45005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Компьютерная грамотность</a:t>
            </a:r>
          </a:p>
        </p:txBody>
      </p:sp>
      <p:sp>
        <p:nvSpPr>
          <p:cNvPr id="18440" name="TextBox 9"/>
          <p:cNvSpPr txBox="1">
            <a:spLocks noChangeArrowheads="1"/>
          </p:cNvSpPr>
          <p:nvPr/>
        </p:nvSpPr>
        <p:spPr bwMode="auto">
          <a:xfrm>
            <a:off x="3929063" y="4071938"/>
            <a:ext cx="4929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Грамотность в вопросах семейной жизни</a:t>
            </a:r>
          </a:p>
        </p:txBody>
      </p:sp>
      <p:sp>
        <p:nvSpPr>
          <p:cNvPr id="18441" name="TextBox 10"/>
          <p:cNvSpPr txBox="1">
            <a:spLocks noChangeArrowheads="1"/>
          </p:cNvSpPr>
          <p:nvPr/>
        </p:nvSpPr>
        <p:spPr bwMode="auto">
          <a:xfrm>
            <a:off x="3929063" y="4786313"/>
            <a:ext cx="46434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Грамотность в вопросах здоровья</a:t>
            </a:r>
          </a:p>
        </p:txBody>
      </p:sp>
      <p:sp>
        <p:nvSpPr>
          <p:cNvPr id="18442" name="TextBox 11"/>
          <p:cNvSpPr txBox="1">
            <a:spLocks noChangeArrowheads="1"/>
          </p:cNvSpPr>
          <p:nvPr/>
        </p:nvSpPr>
        <p:spPr bwMode="auto">
          <a:xfrm>
            <a:off x="3929063" y="5500688"/>
            <a:ext cx="4714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Юридическая грамотность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0" y="2714625"/>
            <a:ext cx="3071813" cy="157162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ФУНКЦИОНАЛЬНАЯ ГРАМОТНОСТЬ</a:t>
            </a:r>
          </a:p>
        </p:txBody>
      </p:sp>
      <p:cxnSp>
        <p:nvCxnSpPr>
          <p:cNvPr id="17" name="Прямая соединительная линия 16"/>
          <p:cNvCxnSpPr>
            <a:stCxn id="13" idx="3"/>
          </p:cNvCxnSpPr>
          <p:nvPr/>
        </p:nvCxnSpPr>
        <p:spPr>
          <a:xfrm>
            <a:off x="3071813" y="3500438"/>
            <a:ext cx="428625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1429544" y="3642519"/>
            <a:ext cx="4143375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3500438" y="1571625"/>
            <a:ext cx="357187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500438" y="2286000"/>
            <a:ext cx="357187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500438" y="2928938"/>
            <a:ext cx="357187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500438" y="3500438"/>
            <a:ext cx="357187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500438" y="4214813"/>
            <a:ext cx="357187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500438" y="4929188"/>
            <a:ext cx="357187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500438" y="5715000"/>
            <a:ext cx="357187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 descr="D:\Анна\КУРСЫ 2013\ШАБЛОНЫ ПРЕЗЕНТАЦИЙ\шаблоны фоны для презентаций\114-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147638"/>
            <a:ext cx="9753600" cy="7153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2"/>
          <p:cNvSpPr txBox="1">
            <a:spLocks noChangeArrowheads="1"/>
          </p:cNvSpPr>
          <p:nvPr/>
        </p:nvSpPr>
        <p:spPr bwMode="auto">
          <a:xfrm>
            <a:off x="785813" y="214313"/>
            <a:ext cx="73580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УСЛОВИЯ РАЗВИТИЯ ФУНКЦИОНАЛЬНОЙ ГРАМОТНОСТИ</a:t>
            </a:r>
          </a:p>
        </p:txBody>
      </p:sp>
      <p:sp>
        <p:nvSpPr>
          <p:cNvPr id="19459" name="TextBox 3"/>
          <p:cNvSpPr txBox="1">
            <a:spLocks noChangeArrowheads="1"/>
          </p:cNvSpPr>
          <p:nvPr/>
        </p:nvSpPr>
        <p:spPr bwMode="auto">
          <a:xfrm>
            <a:off x="0" y="1000125"/>
            <a:ext cx="91440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Обучение должно носит  деятельностный характер</a:t>
            </a:r>
          </a:p>
          <a:p>
            <a:pPr marL="342900" indent="-342900">
              <a:buFontTx/>
              <a:buAutoNum type="arabicPeriod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 Учебная программа должна  учитывать интересы учащихся и их потребности в развитии</a:t>
            </a:r>
          </a:p>
          <a:p>
            <a:pPr marL="342900" indent="-342900">
              <a:buFontTx/>
              <a:buAutoNum type="arabicPeriod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 Учащиеся  активные участники изучения нового материала</a:t>
            </a:r>
          </a:p>
          <a:p>
            <a:pPr marL="342900" indent="-342900">
              <a:buFontTx/>
              <a:buAutoNum type="arabicPeriod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Учебный процесс  ориентирован на развитие самостоятельности и ответственности ученика за результаты своей деятельности</a:t>
            </a:r>
          </a:p>
          <a:p>
            <a:pPr marL="342900" indent="-342900">
              <a:buFontTx/>
              <a:buAutoNum type="arabicPeriod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 В урочной деятельности использованы инновационные методы, современные образовательные и информационно-коммуникационные технологии ,продуктивные формы групповой работы</a:t>
            </a:r>
          </a:p>
          <a:p>
            <a:pPr marL="342900" indent="-342900">
              <a:buFontTx/>
              <a:buAutoNum type="arabicPeriod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 Активно поддерживается  исследовательская деятельность учеников в области сложных глобальных проблем.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D:\Анна\КУРСЫ 2013\ШАБЛОНЫ ПРЕЗЕНТАЦИЙ\шаблоны фоны для презентаций\114-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147638"/>
            <a:ext cx="9753600" cy="7153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2" name="Picture 4" descr="&amp;Icy;&amp;lcy;&amp;lcy;&amp;yucy;&amp;scy;&amp;tcy;&amp;rcy;&amp;acy;&amp;tscy;&amp;icy;&amp;yacy; &amp;dcy;&amp;iecy;&amp;rcy;&amp;iecy;&amp;vcy;&amp;acy; &amp;ncy;&amp;acy; &amp;bcy;&amp;iecy;&amp;lcy;&amp;ocy;&amp;mcy; &amp;fcy;&amp;ocy;&amp;ncy;&amp;iecy; &amp;Kcy;&amp;lcy;&amp;icy;&amp;pcy;&amp;acy;&amp;rcy;&amp;tcy;&amp;ycy;, &amp;vcy;&amp;iecy;&amp;kcy;&amp;tcy;&amp;ocy;&amp;rcy;&amp;ycy;, &amp;icy; &amp;Ncy;&amp;acy;&amp;bcy;&amp;ocy;&amp;rcy; &amp;Icy;&amp;lcy;&amp;lcy;&amp;yucy;&amp;scy;&amp;tcy;&amp;rcy;&amp;acy;&amp;tscy;&amp;icy;&amp;jcy; &amp;Bcy;&amp;iecy;&amp;zcy; &amp;Ocy;&amp;pcy;&amp;lcy;&amp;acy;&amp;tcy;&amp;ycy; &amp;Ocy;&amp;tcy;&amp;chcy;&amp;icy;&amp;scy;&amp;lcy;&amp;iecy;&amp;ncy;&amp;icy;&amp;jcy;. Image 16734175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85750" y="214313"/>
            <a:ext cx="5022850" cy="585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6" descr="Watering-Can, Ecology, Garden - Free image - 15933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6125" y="4714875"/>
            <a:ext cx="1428750" cy="14287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20484" name="TextBox 4"/>
          <p:cNvSpPr txBox="1">
            <a:spLocks noChangeArrowheads="1"/>
          </p:cNvSpPr>
          <p:nvPr/>
        </p:nvSpPr>
        <p:spPr bwMode="auto">
          <a:xfrm>
            <a:off x="4929188" y="285750"/>
            <a:ext cx="4214812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МОДЕЛЬ</a:t>
            </a:r>
            <a:b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ФОРМИРОВАНИЯ ФУНКЦИОНАЛЬНОЙ ГРАМОТНОСТИ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 descr="D:\Анна\КУРСЫ 2013\ШАБЛОНЫ ПРЕЗЕНТАЦИЙ\шаблоны фоны для презентаций\114-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147638"/>
            <a:ext cx="9753600" cy="7153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Rectangle 6"/>
          <p:cNvSpPr>
            <a:spLocks noChangeArrowheads="1"/>
          </p:cNvSpPr>
          <p:nvPr/>
        </p:nvSpPr>
        <p:spPr bwMode="auto">
          <a:xfrm>
            <a:off x="1187450" y="1139825"/>
            <a:ext cx="7345363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800" b="1"/>
              <a:t>Научиться действовать ученик может только в процессе самого действия, а каждодневная работа учителя на </a:t>
            </a:r>
            <a:r>
              <a:rPr lang="ru-RU" sz="2800" b="1" u="sng"/>
              <a:t>уроке,</a:t>
            </a:r>
            <a:r>
              <a:rPr lang="ru-RU" sz="2800" b="1"/>
              <a:t> образовательные технологии, которые он выбирает, формируют функциональную грамотность учащихся, соответствующую их возрастной ступени.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360</Words>
  <PresentationFormat>Экран (4:3)</PresentationFormat>
  <Paragraphs>93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Georgia</vt:lpstr>
      <vt:lpstr>Times New Roman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WiZaRd</cp:lastModifiedBy>
  <cp:revision>26</cp:revision>
  <dcterms:created xsi:type="dcterms:W3CDTF">2014-12-11T16:28:56Z</dcterms:created>
  <dcterms:modified xsi:type="dcterms:W3CDTF">2014-12-14T15:25:22Z</dcterms:modified>
</cp:coreProperties>
</file>