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4" r:id="rId4"/>
    <p:sldId id="287" r:id="rId5"/>
    <p:sldId id="274" r:id="rId6"/>
    <p:sldId id="276" r:id="rId7"/>
    <p:sldId id="275" r:id="rId8"/>
    <p:sldId id="277" r:id="rId9"/>
    <p:sldId id="278" r:id="rId10"/>
    <p:sldId id="279" r:id="rId11"/>
    <p:sldId id="280" r:id="rId12"/>
    <p:sldId id="281" r:id="rId13"/>
    <p:sldId id="282" r:id="rId14"/>
    <p:sldId id="258" r:id="rId15"/>
    <p:sldId id="283" r:id="rId16"/>
    <p:sldId id="284" r:id="rId17"/>
    <p:sldId id="286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CE1"/>
    <a:srgbClr val="FF6600"/>
    <a:srgbClr val="DB85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2AF0F-5194-4E8B-B731-FD0BCF9CD21F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8F69D-F31B-4681-B972-D0C4045C0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04A84-467E-423B-8BF8-DB8A86C57BC7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3E830-AC93-4B78-9AC4-6F1AD5F82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FD836-FBF2-4153-9A83-8FD46DE3434A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DE51A-96F2-471A-B550-54DFE6A3D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6AEB5-5D0F-4679-8304-149BB8675193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D970B-3EED-4BE9-9D89-9464C7E7C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1A4FC-5D3E-481B-8896-46BD36178778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095A-4820-46B8-BB37-747C525A55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301BB-A99D-4C84-8DD0-675C81BF3377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A8005-4EE6-4FA1-8BF2-D34BDC657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4EFBB-B13A-4423-B21C-656DBBCB48EE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DA972-966D-40FC-9BE4-32DF099F2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66B27-0A96-4C07-83E8-FBF4FD2CD0A9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9DD18-8C2C-4C57-966F-797437615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1593-9B83-45F5-853C-60EA06993FE9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E484-9FE8-47E1-AE86-B567A574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B520-1D24-45BE-A7EF-B45A687FA883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D748-3822-4BC3-928F-0B98EE78E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9C13E-C4C1-4771-9240-1FA200FE3EF1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8120A-2970-42AE-BF8F-20FD8EC5E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BE5454-C06D-4C61-8EF7-49E114D560E4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98EE92-065B-4B4B-8BBB-FF3029B23F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24_%D0%BC%D0%B0%D1%80%D1%82%D0%B0" TargetMode="External"/><Relationship Id="rId7" Type="http://schemas.openxmlformats.org/officeDocument/2006/relationships/hyperlink" Target="https://ru.wikipedia.org/wiki/%D0%9A%D1%91%D0%BD%D0%B8%D0%B3%D1%81%D0%B1%D0%B5%D1%80%D0%B3" TargetMode="External"/><Relationship Id="rId2" Type="http://schemas.openxmlformats.org/officeDocument/2006/relationships/hyperlink" Target="https://ru.wikipedia.org/wiki/%D0%91%D0%B0%D1%82%D0%B0%D0%BB%D1%8C%D0%BE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C%D0%B5%D0%B4%D0%B0%D0%BB%D1%8C_%C2%AB%D0%97%D0%BE%D0%BB%D0%BE%D1%82%D0%B0%D1%8F_%D0%97%D0%B2%D0%B5%D0%B7%D0%B4%D0%B0%C2%BB_(%D0%A1%D0%A1%D0%A1%D0%A0)" TargetMode="External"/><Relationship Id="rId5" Type="http://schemas.openxmlformats.org/officeDocument/2006/relationships/hyperlink" Target="https://ru.wikipedia.org/wiki/%D0%9E%D1%80%D0%B4%D0%B5%D0%BD_%D0%9B%D0%B5%D0%BD%D0%B8%D0%BD%D0%B0" TargetMode="External"/><Relationship Id="rId4" Type="http://schemas.openxmlformats.org/officeDocument/2006/relationships/hyperlink" Target="https://ru.wikipedia.org/wiki/1945_%D0%B3%D0%BE%D0%B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1%83%D1%80%D0%BA%D0%B5%D1%81%D1%82%D0%B0%D0%BD%D1%81%D0%BA%D0%B8%D0%B9_%D0%B2%D0%BE%D0%B5%D0%BD%D0%BD%D1%8B%D0%B9_%D0%BE%D0%BA%D1%80%D1%83%D0%B3" TargetMode="External"/><Relationship Id="rId2" Type="http://schemas.openxmlformats.org/officeDocument/2006/relationships/hyperlink" Target="https://ru.wikipedia.org/wiki/%D0%92%D0%BE%D0%B5%D0%BD%D0%BD%D0%B0%D1%8F_%D0%B0%D0%BA%D0%B0%D0%B4%D0%B5%D0%BC%D0%B8%D1%8F_%D0%A0%D0%92%D0%A1%D0%9D_%D0%B8%D0%BC%D0%B5%D0%BD%D0%B8_%D0%9F%D0%B5%D1%82%D1%80%D0%B0_%D0%92%D0%B5%D0%BB%D0%B8%D0%BA%D0%BE%D0%B3%D0%B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1960_%D0%B3%D0%BE%D0%B4" TargetMode="External"/><Relationship Id="rId3" Type="http://schemas.openxmlformats.org/officeDocument/2006/relationships/hyperlink" Target="https://ru.wikipedia.org/wiki/%D0%9E%D1%81%D0%B2%D0%BE%D0%B5%D0%BD%D0%B8%D0%B5_%D1%86%D0%B5%D0%BB%D0%B8%D0%BD%D1%8B_(%D0%9F%D0%B0%D0%B2%D0%BB%D0%BE%D0%B4%D0%B0%D1%80%D1%81%D0%BA%D0%B0%D1%8F_%D0%BE%D0%B1%D0%BB%D0%B0%D1%81%D1%82%D1%8C)" TargetMode="External"/><Relationship Id="rId7" Type="http://schemas.openxmlformats.org/officeDocument/2006/relationships/hyperlink" Target="https://ru.wikipedia.org/wiki/%D0%90%D0%BA%D1%81%D1%83_(%D0%B3%D0%BE%D1%80%D0%BE%D0%B4,_%D0%9F%D0%B0%D0%B2%D0%BB%D0%BE%D0%B4%D0%B0%D1%80%D1%81%D0%BA%D0%B0%D1%8F_%D0%BE%D0%B1%D0%BB%D0%B0%D1%81%D1%82%D1%8C)" TargetMode="External"/><Relationship Id="rId2" Type="http://schemas.openxmlformats.org/officeDocument/2006/relationships/hyperlink" Target="https://ru.wikipedia.org/wiki/1946_%D0%B3%D0%BE%D0%B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1957_%D0%B3%D0%BE%D0%B4" TargetMode="External"/><Relationship Id="rId5" Type="http://schemas.openxmlformats.org/officeDocument/2006/relationships/hyperlink" Target="https://ru.wikipedia.org/wiki/1954" TargetMode="External"/><Relationship Id="rId4" Type="http://schemas.openxmlformats.org/officeDocument/2006/relationships/hyperlink" Target="https://ru.wikipedia.org/wiki/%D0%9A%D0%B0%D0%B8%D1%80%D0%B1%D0%B0%D0%B5%D0%B2,_%D0%9C%D0%B0%D1%85%D0%BC%D0%B5%D1%82_%D0%9A%D0%B0%D0%B8%D1%80%D0%B1%D0%B0%D0%B5%D0%B2%D0%B8%D1%87#cite_note-warheroes-5530-1" TargetMode="External"/><Relationship Id="rId9" Type="http://schemas.openxmlformats.org/officeDocument/2006/relationships/hyperlink" Target="https://ru.wikipedia.org/wiki/1968_%D0%B3%D0%BE%D0%B4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E%D1%80%D0%B4%D0%B5%D0%BD_%D0%90%D0%BB%D0%B5%D0%BA%D1%81%D0%B0%D0%BD%D0%B4%D1%80%D0%B0_%D0%9D%D0%B5%D0%B2%D1%81%D0%BA%D0%BE%D0%B3%D0%BE_(%D0%A1%D0%A1%D0%A1%D0%A0)" TargetMode="External"/><Relationship Id="rId3" Type="http://schemas.openxmlformats.org/officeDocument/2006/relationships/hyperlink" Target="https://ru.wikipedia.org/wiki/%D0%9F%D0%B0%D0%B2%D0%BB%D0%BE%D0%B4%D0%B0%D1%80%D1%81%D0%BA%D0%B8%D0%B9_%D1%82%D1%80%D0%B0%D0%BA%D1%82%D0%BE%D1%80%D0%BD%D1%8B%D0%B9_%D0%B7%D0%B0%D0%B2%D0%BE%D0%B4" TargetMode="External"/><Relationship Id="rId7" Type="http://schemas.openxmlformats.org/officeDocument/2006/relationships/hyperlink" Target="https://ru.wikipedia.org/wiki/%D0%AD%D0%BA%D0%B8%D0%B1%D0%B0%D1%81%D1%82%D1%83%D0%B7" TargetMode="External"/><Relationship Id="rId2" Type="http://schemas.openxmlformats.org/officeDocument/2006/relationships/hyperlink" Target="https://ru.wikipedia.org/wiki/1982_%D0%B3%D0%BE%D0%B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3%D0%A0%D0%AD%D0%A1" TargetMode="External"/><Relationship Id="rId11" Type="http://schemas.openxmlformats.org/officeDocument/2006/relationships/hyperlink" Target="https://ru.wikipedia.org/wiki/%D0%9C%D0%B5%D0%B4%D0%B0%D0%BB%D1%8C_%C2%AB%D0%97%D0%B0_%D0%BE%D1%82%D0%B2%D0%B0%D0%B3%D1%83%C2%BB_(%D0%A1%D0%A1%D0%A1%D0%A0)" TargetMode="External"/><Relationship Id="rId5" Type="http://schemas.openxmlformats.org/officeDocument/2006/relationships/hyperlink" Target="https://ru.wikipedia.org/wiki/%D0%90%D0%BA%D1%81%D1%83_(%D0%B3%D0%BE%D1%80%D0%BE%D0%B4,_%D0%9F%D0%B0%D0%B2%D0%BB%D0%BE%D0%B4%D0%B0%D1%80%D1%81%D0%BA%D0%B0%D1%8F_%D0%BE%D0%B1%D0%BB%D0%B0%D1%81%D1%82%D1%8C)" TargetMode="External"/><Relationship Id="rId10" Type="http://schemas.openxmlformats.org/officeDocument/2006/relationships/hyperlink" Target="https://ru.wikipedia.org/wiki/%D0%9E%D1%80%D0%B4%D0%B5%D0%BD_%D0%9E%D1%82%D0%B5%D1%87%D0%B5%D1%81%D1%82%D0%B2%D0%B5%D0%BD%D0%BD%D0%BE%D0%B9_%D0%B2%D0%BE%D0%B9%D0%BD%D1%8B_2-%D0%B9_%D1%81%D1%82%D0%B5%D0%BF%D0%B5%D0%BD%D0%B8" TargetMode="External"/><Relationship Id="rId4" Type="http://schemas.openxmlformats.org/officeDocument/2006/relationships/hyperlink" Target="https://ru.wikipedia.org/wiki/%D0%9F%D0%B0%D0%B2%D0%BB%D0%BE%D0%B4%D0%B0%D1%80" TargetMode="External"/><Relationship Id="rId9" Type="http://schemas.openxmlformats.org/officeDocument/2006/relationships/hyperlink" Target="https://ru.wikipedia.org/wiki/%D0%9E%D1%80%D0%B4%D0%B5%D0%BD_%D0%9E%D1%82%D0%B5%D1%87%D0%B5%D1%81%D1%82%D0%B2%D0%B5%D0%BD%D0%BD%D0%BE%D0%B9_%D0%B2%D0%BE%D0%B9%D0%BD%D1%8B_1-%D0%B9_%D1%81%D1%82%D0%B5%D0%BF%D0%B5%D0%BD%D0%B8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1996_%D0%B3%D0%BE%D0%B4" TargetMode="External"/><Relationship Id="rId2" Type="http://schemas.openxmlformats.org/officeDocument/2006/relationships/hyperlink" Target="https://ru.wikipedia.org/wiki/12_%D0%B8%D1%8E%D0%BB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0%BE%D0%BB%D0%BA%D0%BE%D0%B2%D0%BD%D0%B8%D0%BA" TargetMode="External"/><Relationship Id="rId5" Type="http://schemas.openxmlformats.org/officeDocument/2006/relationships/hyperlink" Target="https://ru.wikipedia.org/wiki/1994_%D0%B3%D0%BE%D0%B4" TargetMode="External"/><Relationship Id="rId4" Type="http://schemas.openxmlformats.org/officeDocument/2006/relationships/hyperlink" Target="https://ru.wikipedia.org/wiki/9_%D0%BC%D0%B0%D1%80%D1%82%D0%B0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17-%D1%8F_%D0%B8%D1%81%D1%82%D1%80%D0%B5%D0%B1%D0%B8%D1%82%D0%B5%D0%BB%D1%8C%D0%BD%D0%BE-%D0%BF%D1%80%D0%BE%D1%82%D0%B8%D0%B2%D0%BE%D1%82%D0%B0%D0%BD%D0%BA%D0%BE%D0%B2%D0%B0%D1%8F_%D0%B0%D1%80%D1%82%D0%B8%D0%BB%D0%BB%D0%B5%D1%80%D0%B8%D0%B9%D1%81%D0%BA%D0%B0%D1%8F_%D0%B1%D1%80%D0%B8%D0%B3%D0%B0%D0%B4%D0%B0&amp;action=edit&amp;redlink=1" TargetMode="External"/><Relationship Id="rId13" Type="http://schemas.openxmlformats.org/officeDocument/2006/relationships/hyperlink" Target="https://ru.wikipedia.org/wiki/%D0%A1%D0%BE%D0%B2%D0%B5%D1%82%D1%81%D0%BA%D0%B0%D1%8F_%D0%B0%D1%80%D0%BC%D0%B8%D1%8F" TargetMode="External"/><Relationship Id="rId3" Type="http://schemas.openxmlformats.org/officeDocument/2006/relationships/hyperlink" Target="https://ru.wikipedia.org/wiki/1925_%D0%B3%D0%BE%D0%B4" TargetMode="External"/><Relationship Id="rId7" Type="http://schemas.openxmlformats.org/officeDocument/2006/relationships/hyperlink" Target="https://ru.wikipedia.org/wiki/712-%D0%B9_%D0%B8%D1%81%D1%82%D1%80%D0%B5%D0%B1%D0%B8%D1%82%D0%B5%D0%BB%D1%8C%D0%BD%D0%BE-%D0%BF%D1%80%D0%BE%D1%82%D0%B8%D0%B2%D0%BE%D1%82%D0%B0%D0%BD%D0%BA%D0%BE%D0%B2%D1%8B%D0%B9_%D0%B0%D1%80%D1%82%D0%B8%D0%BB%D0%BB%D0%B5%D1%80%D0%B8%D0%B9%D1%81%D0%BA%D0%B8%D0%B9_%D0%BF%D0%BE%D0%BB%D0%BA" TargetMode="External"/><Relationship Id="rId12" Type="http://schemas.openxmlformats.org/officeDocument/2006/relationships/hyperlink" Target="https://ru.wikipedia.org/wiki/%D0%9F%D0%BE%D0%BB%D0%BA%D0%BE%D0%B2%D0%BD%D0%B8%D0%BA" TargetMode="External"/><Relationship Id="rId2" Type="http://schemas.openxmlformats.org/officeDocument/2006/relationships/hyperlink" Target="https://ru.wikipedia.org/wiki/1_%D1%8F%D0%BD%D0%B2%D0%B0%D1%80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3%D0%B5%D1%80%D0%BE%D0%B9_%D0%A1%D0%BE%D0%B2%D0%B5%D1%82%D1%81%D0%BA%D0%BE%D0%B3%D0%BE_%D0%A1%D0%BE%D1%8E%D0%B7%D0%B0" TargetMode="External"/><Relationship Id="rId11" Type="http://schemas.openxmlformats.org/officeDocument/2006/relationships/hyperlink" Target="https://ru.wikipedia.org/wiki/%D0%A1%D1%82%D0%B0%D1%80%D1%88%D0%B8%D0%B9_%D0%BB%D0%B5%D0%B9%D1%82%D0%B5%D0%BD%D0%B0%D0%BD%D1%82" TargetMode="External"/><Relationship Id="rId5" Type="http://schemas.openxmlformats.org/officeDocument/2006/relationships/hyperlink" Target="https://ru.wikipedia.org/wiki/1996_%D0%B3%D0%BE%D0%B4" TargetMode="External"/><Relationship Id="rId10" Type="http://schemas.openxmlformats.org/officeDocument/2006/relationships/hyperlink" Target="https://ru.wikipedia.org/wiki/1-%D0%B9_%D0%9F%D1%80%D0%B8%D0%B1%D0%B0%D0%BB%D1%82%D0%B8%D0%B9%D1%81%D0%BA%D0%B8%D0%B9_%D1%84%D1%80%D0%BE%D0%BD%D1%82" TargetMode="External"/><Relationship Id="rId4" Type="http://schemas.openxmlformats.org/officeDocument/2006/relationships/hyperlink" Target="https://ru.wikipedia.org/wiki/12_%D0%B8%D1%8E%D0%BB%D1%8F" TargetMode="External"/><Relationship Id="rId9" Type="http://schemas.openxmlformats.org/officeDocument/2006/relationships/hyperlink" Target="https://ru.wikipedia.org/wiki/2-%D1%8F_%D0%B3%D0%B2%D0%B0%D1%80%D0%B4%D0%B5%D0%B9%D1%81%D0%BA%D0%B0%D1%8F_%D0%B0%D1%80%D0%BC%D0%B8%D1%8F" TargetMode="External"/><Relationship Id="rId14" Type="http://schemas.openxmlformats.org/officeDocument/2006/relationships/hyperlink" Target="https://ru.wikipedia.org/wiki/%D0%9A%D0%B0%D0%B7%D0%B0%D1%85%D1%81%D0%BA%D0%B0%D1%8F_%D0%A1%D0%A1%D0%A0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A%D0%9F%D0%A1%D0%A1" TargetMode="External"/><Relationship Id="rId3" Type="http://schemas.openxmlformats.org/officeDocument/2006/relationships/hyperlink" Target="https://ru.wikipedia.org/wiki/1925_%D0%B3%D0%BE%D0%B4" TargetMode="External"/><Relationship Id="rId7" Type="http://schemas.openxmlformats.org/officeDocument/2006/relationships/hyperlink" Target="https://ru.wikipedia.org/wiki/%D0%9A%D0%B0%D0%B7%D0%B0%D1%85%D0%B8" TargetMode="External"/><Relationship Id="rId2" Type="http://schemas.openxmlformats.org/officeDocument/2006/relationships/hyperlink" Target="https://ru.wikipedia.org/wiki/1_%D1%8F%D0%BD%D0%B2%D0%B0%D1%80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8%D1%80%D0%B3%D0%B8%D0%B7%D1%81%D0%BA%D0%B0%D1%8F_%D0%90%D0%A1%D0%A1%D0%A0_(1920%E2%80%941925)" TargetMode="External"/><Relationship Id="rId5" Type="http://schemas.openxmlformats.org/officeDocument/2006/relationships/hyperlink" Target="https://ru.wikipedia.org/wiki/%D0%A1%D0%B5%D0%BC%D0%B8%D0%BF%D0%B0%D0%BB%D0%B0%D1%82%D0%B8%D0%BD%D1%81%D0%BA%D0%B0%D1%8F_%D0%BE%D0%B1%D0%BB%D0%B0%D1%81%D1%82%D1%8C_(%D0%9A%D0%B0%D0%B7%D0%B0%D1%85%D1%81%D1%82%D0%B0%D0%BD)" TargetMode="External"/><Relationship Id="rId10" Type="http://schemas.openxmlformats.org/officeDocument/2006/relationships/hyperlink" Target="https://ru.wikipedia.org/wiki/%D0%92%D1%80%D0%B0%D0%B3_%D0%BD%D0%B0%D1%80%D0%BE%D0%B4%D0%B0" TargetMode="External"/><Relationship Id="rId4" Type="http://schemas.openxmlformats.org/officeDocument/2006/relationships/hyperlink" Target="https://ru.wikipedia.org/wiki/%D0%91%D0%B5%D1%81%D0%BA%D0%B0%D1%80%D0%B0%D0%B3%D0%B0%D0%B9%D1%81%D0%BA%D0%B8%D0%B9_%D1%80%D0%B0%D0%B9%D0%BE%D0%BD_%D0%92%D0%BE%D1%81%D1%82%D0%BE%D1%87%D0%BD%D0%BE-%D0%9A%D0%B0%D0%B7%D0%B0%D1%85%D1%81%D1%82%D0%B0%D0%BD%D1%81%D0%BA%D0%BE%D0%B9_%D0%BE%D0%B1%D0%BB%D0%B0%D1%81%D1%82%D0%B8" TargetMode="External"/><Relationship Id="rId9" Type="http://schemas.openxmlformats.org/officeDocument/2006/relationships/hyperlink" Target="https://ru.wikipedia.org/wiki/1944_%D0%B3%D0%BE%D0%B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1%83%D1%85%D0%B0%D1%80%D0%B0" TargetMode="External"/><Relationship Id="rId2" Type="http://schemas.openxmlformats.org/officeDocument/2006/relationships/hyperlink" Target="https://ru.wikipedia.org/wiki/1942_%D0%B3%D0%BE%D0%B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2%D0%B5%D0%BB%D0%B8%D0%BA%D0%B0%D1%8F_%D0%9E%D1%82%D0%B5%D1%87%D0%B5%D1%81%D1%82%D0%B2%D0%B5%D0%BD%D0%BD%D0%B0%D1%8F_%D0%B2%D0%BE%D0%B9%D0%BD%D0%B0" TargetMode="External"/><Relationship Id="rId4" Type="http://schemas.openxmlformats.org/officeDocument/2006/relationships/hyperlink" Target="https://ru.wikipedia.org/wiki/%D0%9A%D0%B0%D0%B8%D1%80%D0%B1%D0%B0%D0%B5%D0%B2,_%D0%9C%D0%B0%D1%85%D0%BC%D0%B5%D1%82_%D0%9A%D0%B0%D0%B8%D1%80%D0%B1%D0%B0%D0%B5%D0%B2%D0%B8%D1%87#cite_note-warheroes-5530-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B%D0%B8%D1%82%D0%B2%D0%B0" TargetMode="External"/><Relationship Id="rId2" Type="http://schemas.openxmlformats.org/officeDocument/2006/relationships/hyperlink" Target="https://ru.wikipedia.org/wiki/%D0%91%D0%B5%D0%BB%D0%BE%D1%80%D1%83%D1%81%D1%81%D0%BA%D0%B0%D1%8F_%D0%BE%D0%BF%D0%B5%D1%80%D0%B0%D1%86%D0%B8%D1%8F_(1944)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1944_%D0%B3%D0%BE%D0%B4" TargetMode="External"/><Relationship Id="rId2" Type="http://schemas.openxmlformats.org/officeDocument/2006/relationships/hyperlink" Target="https://ru.wikipedia.org/wiki/19_%D0%B0%D0%B2%D0%B3%D1%83%D1%81%D1%82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8%D1%8F%D1%83%D0%BB%D1%8F%D0%B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292100" y="-6350"/>
            <a:ext cx="5589588" cy="30845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/>
              <a:t>В ожесточённой схватке личный состав, возглавляемый офицером, уничтожил 3 танка и до </a:t>
            </a:r>
            <a:r>
              <a:rPr lang="ru-RU" sz="2400" dirty="0" smtClean="0">
                <a:hlinkClick r:id="rId2" tooltip="Батальон"/>
              </a:rPr>
              <a:t>батальона</a:t>
            </a:r>
            <a:r>
              <a:rPr lang="ru-RU" sz="2400" dirty="0" smtClean="0"/>
              <a:t> гитлеровцев. Фашисты не прошли в Шяуляй.</a:t>
            </a:r>
          </a:p>
          <a:p>
            <a:r>
              <a:rPr lang="ru-RU" sz="2400" dirty="0" smtClean="0"/>
              <a:t>Указом Президиума Верховного Совета СССР от </a:t>
            </a:r>
            <a:r>
              <a:rPr lang="ru-RU" sz="2400" dirty="0" smtClean="0">
                <a:hlinkClick r:id="rId3" tooltip="24 марта"/>
              </a:rPr>
              <a:t>24 марта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4" tooltip="1945 год"/>
              </a:rPr>
              <a:t>1945 года</a:t>
            </a:r>
            <a:r>
              <a:rPr lang="ru-RU" sz="2400" dirty="0" smtClean="0"/>
              <a:t> за образцовое выполнение боевых заданий командования на фронте борьбы с немецко-фашистскими захватчиками и проявленные при этом отвагу и геройство старшему лейтенанту </a:t>
            </a:r>
            <a:r>
              <a:rPr lang="ru-RU" sz="2400" dirty="0" err="1" smtClean="0"/>
              <a:t>Махмету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Каирбаеву</a:t>
            </a:r>
            <a:r>
              <a:rPr lang="ru-RU" sz="2400" dirty="0" smtClean="0"/>
              <a:t> было присвоено звание Героя Советского Союза с вручением </a:t>
            </a:r>
            <a:r>
              <a:rPr lang="ru-RU" sz="2400" dirty="0" smtClean="0">
                <a:hlinkClick r:id="rId5" tooltip="Орден Ленина"/>
              </a:rPr>
              <a:t>ордена Ленина</a:t>
            </a:r>
            <a:r>
              <a:rPr lang="ru-RU" sz="2400" dirty="0" smtClean="0"/>
              <a:t> и </a:t>
            </a:r>
            <a:r>
              <a:rPr lang="ru-RU" sz="2400" dirty="0" smtClean="0">
                <a:hlinkClick r:id="rId6" tooltip="Медаль «Золотая Звезда» (СССР)"/>
              </a:rPr>
              <a:t>медали «Золотая Звезда»</a:t>
            </a:r>
            <a:r>
              <a:rPr lang="ru-RU" sz="2400" dirty="0" smtClean="0"/>
              <a:t> (№ 6367). Войну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закончил под </a:t>
            </a:r>
            <a:r>
              <a:rPr lang="ru-RU" sz="2400" dirty="0" smtClean="0">
                <a:hlinkClick r:id="rId7" tooltip="Кёнигсберг"/>
              </a:rPr>
              <a:t>Кёнигсбергом</a:t>
            </a:r>
            <a:r>
              <a:rPr lang="ru-RU" sz="2400" dirty="0" smtClean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Послевоенная </a:t>
            </a:r>
            <a:r>
              <a:rPr lang="ru-RU" b="1" dirty="0" smtClean="0">
                <a:solidFill>
                  <a:srgbClr val="FFC000"/>
                </a:solidFill>
              </a:rPr>
              <a:t>служба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Старшего лейтенанта </a:t>
            </a:r>
            <a:r>
              <a:rPr lang="ru-RU" sz="2400" dirty="0" err="1" smtClean="0"/>
              <a:t>Махмета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Каирбаева</a:t>
            </a:r>
            <a:r>
              <a:rPr lang="ru-RU" sz="2400" dirty="0" smtClean="0"/>
              <a:t> направили на учёбу в </a:t>
            </a:r>
            <a:r>
              <a:rPr lang="ru-RU" sz="2400" dirty="0" smtClean="0">
                <a:hlinkClick r:id="rId2" tooltip="Военная академия РВСН имени Петра Великого"/>
              </a:rPr>
              <a:t>Артиллерийскую Академию имени Ф. Э. Дзержинского</a:t>
            </a:r>
            <a:r>
              <a:rPr lang="ru-RU" sz="2400" dirty="0" smtClean="0"/>
              <a:t>. Но окончить академию ему не дали, так как он начал искать в архивах следы репрессированного отца. Сына «врага народа» тотчас отчислили из академии, отправили служить в один из артиллерийских полков Степного военного округа (прежний </a:t>
            </a:r>
            <a:r>
              <a:rPr lang="ru-RU" sz="2400" dirty="0" smtClean="0">
                <a:hlinkClick r:id="rId3" tooltip="Туркестанский военный округ"/>
              </a:rPr>
              <a:t>Туркестанский</a:t>
            </a:r>
            <a:r>
              <a:rPr lang="ru-RU" sz="2400" dirty="0" smtClean="0"/>
              <a:t>). Но и там его долго не задержали: при первой возможности подписали документы о </a:t>
            </a:r>
            <a:r>
              <a:rPr lang="ru-RU" sz="2400" dirty="0" smtClean="0"/>
              <a:t>демобилизации.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Гражданские должности. Политические должности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/>
              <a:t>С </a:t>
            </a:r>
            <a:r>
              <a:rPr lang="ru-RU" sz="2400" dirty="0" smtClean="0">
                <a:hlinkClick r:id="rId2" tooltip="1946 год"/>
              </a:rPr>
              <a:t>1946 года</a:t>
            </a:r>
            <a:r>
              <a:rPr lang="ru-RU" sz="2400" dirty="0" smtClean="0"/>
              <a:t> М.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в запасе. Работал заведующим районным отделом социального обеспечения на родине. В 1950-х годах работал секретарём </a:t>
            </a:r>
            <a:r>
              <a:rPr lang="ru-RU" sz="2400" dirty="0" err="1" smtClean="0"/>
              <a:t>Краснокутского</a:t>
            </a:r>
            <a:r>
              <a:rPr lang="ru-RU" sz="2400" dirty="0" smtClean="0"/>
              <a:t> райкома партии. Участвовал в </a:t>
            </a:r>
            <a:r>
              <a:rPr lang="ru-RU" sz="2400" dirty="0" smtClean="0">
                <a:hlinkClick r:id="rId3" tooltip="Освоение целины (Павлодарская область)"/>
              </a:rPr>
              <a:t>освоении целинных земель</a:t>
            </a:r>
            <a:r>
              <a:rPr lang="ru-RU" sz="2400" baseline="30000" dirty="0" smtClean="0">
                <a:hlinkClick r:id="rId4"/>
              </a:rPr>
              <a:t>[1]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С ноября </a:t>
            </a:r>
            <a:r>
              <a:rPr lang="ru-RU" sz="2400" dirty="0" smtClean="0">
                <a:hlinkClick r:id="rId5" tooltip="1954"/>
              </a:rPr>
              <a:t>1954</a:t>
            </a:r>
            <a:r>
              <a:rPr lang="ru-RU" sz="2400" dirty="0" smtClean="0"/>
              <a:t> по март </a:t>
            </a:r>
            <a:r>
              <a:rPr lang="ru-RU" sz="2400" dirty="0" smtClean="0">
                <a:hlinkClick r:id="rId6" tooltip="1957 год"/>
              </a:rPr>
              <a:t>1957 года</a:t>
            </a:r>
            <a:r>
              <a:rPr lang="ru-RU" sz="2400" dirty="0" smtClean="0"/>
              <a:t> — председатель исполнительного комитета </a:t>
            </a:r>
            <a:r>
              <a:rPr lang="ru-RU" sz="2400" dirty="0" err="1" smtClean="0">
                <a:hlinkClick r:id="rId7" tooltip="Аксу (город, Павлодарская область)"/>
              </a:rPr>
              <a:t>Кагановического</a:t>
            </a:r>
            <a:r>
              <a:rPr lang="ru-RU" sz="2400" dirty="0" smtClean="0">
                <a:hlinkClick r:id="rId7" tooltip="Аксу (город, Павлодарская область)"/>
              </a:rPr>
              <a:t> районного</a:t>
            </a:r>
            <a:r>
              <a:rPr lang="ru-RU" sz="2400" dirty="0" smtClean="0"/>
              <a:t> Совета депутатов трудящихся.</a:t>
            </a:r>
          </a:p>
          <a:p>
            <a:r>
              <a:rPr lang="ru-RU" sz="2400" dirty="0" smtClean="0"/>
              <a:t>В </a:t>
            </a:r>
            <a:r>
              <a:rPr lang="ru-RU" sz="2400" dirty="0" smtClean="0">
                <a:hlinkClick r:id="rId8" tooltip="1960 год"/>
              </a:rPr>
              <a:t>1960 году</a:t>
            </a:r>
            <a:r>
              <a:rPr lang="ru-RU" sz="2400" dirty="0" smtClean="0"/>
              <a:t> 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окончил Высшую партшколу при ЦК КП Казахстана. В </a:t>
            </a:r>
            <a:r>
              <a:rPr lang="ru-RU" sz="2400" dirty="0" smtClean="0">
                <a:hlinkClick r:id="rId9" tooltip="1968 год"/>
              </a:rPr>
              <a:t>1968 году</a:t>
            </a:r>
            <a:r>
              <a:rPr lang="ru-RU" sz="2400" dirty="0" smtClean="0"/>
              <a:t> </a:t>
            </a:r>
            <a:r>
              <a:rPr lang="ru-RU" sz="2400" dirty="0" err="1" smtClean="0"/>
              <a:t>Махмета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Каирбаева</a:t>
            </a:r>
            <a:r>
              <a:rPr lang="ru-RU" sz="2400" dirty="0" smtClean="0"/>
              <a:t> перевели на работу в город Павлодар. 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/>
              <a:t>Он был избран вторым секретарём обкома партии, а потом, до </a:t>
            </a:r>
            <a:r>
              <a:rPr lang="ru-RU" sz="2400" dirty="0" smtClean="0">
                <a:hlinkClick r:id="rId2" tooltip="1982 год"/>
              </a:rPr>
              <a:t>1982 года</a:t>
            </a:r>
            <a:r>
              <a:rPr lang="ru-RU" sz="2400" dirty="0" smtClean="0"/>
              <a:t> был Председателем облисполкома народных депутатов. Руководил строительством алюминиевого, ферросплавного и </a:t>
            </a:r>
            <a:r>
              <a:rPr lang="ru-RU" sz="2400" dirty="0" smtClean="0">
                <a:hlinkClick r:id="rId3" tooltip="Павлодарский тракторный завод"/>
              </a:rPr>
              <a:t>тракторного заводов</a:t>
            </a:r>
            <a:r>
              <a:rPr lang="ru-RU" sz="2400" dirty="0" smtClean="0"/>
              <a:t>, электростанций </a:t>
            </a:r>
            <a:r>
              <a:rPr lang="ru-RU" sz="2400" dirty="0" smtClean="0">
                <a:hlinkClick r:id="rId4" tooltip="Павлодар"/>
              </a:rPr>
              <a:t>Павлодара</a:t>
            </a:r>
            <a:r>
              <a:rPr lang="ru-RU" sz="2400" dirty="0" smtClean="0"/>
              <a:t>, Ермака (ныне </a:t>
            </a:r>
            <a:r>
              <a:rPr lang="ru-RU" sz="2400" dirty="0" smtClean="0">
                <a:hlinkClick r:id="rId5" tooltip="Аксу (город, Павлодарская область)"/>
              </a:rPr>
              <a:t>Аксу</a:t>
            </a:r>
            <a:r>
              <a:rPr lang="ru-RU" sz="2400" dirty="0" smtClean="0"/>
              <a:t>), разрезов и </a:t>
            </a:r>
            <a:r>
              <a:rPr lang="ru-RU" sz="2400" dirty="0" smtClean="0">
                <a:hlinkClick r:id="rId6" tooltip="ГРЭС"/>
              </a:rPr>
              <a:t>ГРЭС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7" tooltip="Экибастуз"/>
              </a:rPr>
              <a:t>Экибастуза</a:t>
            </a:r>
            <a:r>
              <a:rPr lang="ru-RU" sz="2400" dirty="0" smtClean="0"/>
              <a:t>. Был депутатом Верховного Совета Казахской ССР.</a:t>
            </a:r>
          </a:p>
          <a:p>
            <a:r>
              <a:rPr lang="ru-RU" sz="2400" dirty="0" smtClean="0"/>
              <a:t>Награждён орденами Ленина, Октябрьской Революции, </a:t>
            </a:r>
            <a:r>
              <a:rPr lang="ru-RU" sz="2400" dirty="0" smtClean="0">
                <a:hlinkClick r:id="rId8" tooltip="Орден Александра Невского (СССР)"/>
              </a:rPr>
              <a:t>Александра Невского</a:t>
            </a:r>
            <a:r>
              <a:rPr lang="ru-RU" sz="2400" dirty="0" smtClean="0"/>
              <a:t> (02.03.1945), двумя </a:t>
            </a:r>
            <a:r>
              <a:rPr lang="ru-RU" sz="2400" dirty="0" smtClean="0">
                <a:hlinkClick r:id="rId9" tooltip="Орден Отечественной войны 1-й степени"/>
              </a:rPr>
              <a:t>орденами Отечественной войны 1-й степени</a:t>
            </a:r>
            <a:r>
              <a:rPr lang="ru-RU" sz="2400" dirty="0" smtClean="0"/>
              <a:t> (12.07.1944 6.04.1985), </a:t>
            </a:r>
            <a:r>
              <a:rPr lang="ru-RU" sz="2400" dirty="0" smtClean="0">
                <a:hlinkClick r:id="rId10" tooltip="Орден Отечественной войны 2-й степени"/>
              </a:rPr>
              <a:t>орденом Отечественной войны 2-й степени</a:t>
            </a:r>
            <a:r>
              <a:rPr lang="ru-RU" sz="2400" dirty="0" smtClean="0"/>
              <a:t> (06.12.1943), четырьмя орденами Трудового Красного Знамени, медалями (среди них — </a:t>
            </a:r>
            <a:r>
              <a:rPr lang="ru-RU" sz="2400" dirty="0" smtClean="0">
                <a:hlinkClick r:id="rId11" tooltip="Медаль «За отвагу» (СССР)"/>
              </a:rPr>
              <a:t>Медаль «За отвагу»</a:t>
            </a:r>
            <a:r>
              <a:rPr lang="ru-RU" sz="2400" dirty="0" smtClean="0"/>
              <a:t> (29.10.1943)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3116"/>
            <a:ext cx="4286280" cy="3643338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127" name="Picture 7" descr="Makhmet Kairbayev, Hero of Soviet Union monument in Pavlodar' Alley of Glory, 2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975594"/>
            <a:ext cx="4286280" cy="452524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Память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/>
              <a:t>Умер </a:t>
            </a:r>
            <a:r>
              <a:rPr lang="ru-RU" sz="2400" dirty="0" smtClean="0">
                <a:hlinkClick r:id="rId2" tooltip="12 июля"/>
              </a:rPr>
              <a:t>12 июля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3" tooltip="1996 год"/>
              </a:rPr>
              <a:t>1996 года</a:t>
            </a:r>
            <a:r>
              <a:rPr lang="ru-RU" sz="2400" dirty="0" smtClean="0"/>
              <a:t>. </a:t>
            </a:r>
          </a:p>
          <a:p>
            <a:r>
              <a:rPr lang="ru-RU" sz="2400" dirty="0" smtClean="0">
                <a:hlinkClick r:id="rId4" tooltip="9 марта"/>
              </a:rPr>
              <a:t>9 марта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5" tooltip="1994 год"/>
              </a:rPr>
              <a:t>1994 года</a:t>
            </a:r>
            <a:r>
              <a:rPr lang="ru-RU" sz="2400" dirty="0" smtClean="0"/>
              <a:t> постановлением главы Павлодарской городской администрации № 128 улица Тургенева в городе Павлодаре была переименована в улицу им. М. </a:t>
            </a:r>
            <a:r>
              <a:rPr lang="ru-RU" sz="2400" dirty="0" err="1" smtClean="0"/>
              <a:t>Каирбаева</a:t>
            </a:r>
            <a:r>
              <a:rPr lang="ru-RU" sz="2400" dirty="0" smtClean="0"/>
              <a:t>. </a:t>
            </a:r>
            <a:r>
              <a:rPr lang="ru-RU" sz="2400" dirty="0" smtClean="0"/>
              <a:t>В день его 80-летия на улице его имени была открыта мемориальная доска. Мундир </a:t>
            </a:r>
            <a:r>
              <a:rPr lang="ru-RU" sz="2400" dirty="0" smtClean="0">
                <a:hlinkClick r:id="rId6" tooltip="Полковник"/>
              </a:rPr>
              <a:t>полковника</a:t>
            </a:r>
            <a:r>
              <a:rPr lang="ru-RU" sz="2400" dirty="0" smtClean="0"/>
              <a:t> и пушка, из которой </a:t>
            </a:r>
            <a:r>
              <a:rPr lang="ru-RU" sz="2400" dirty="0" err="1" smtClean="0"/>
              <a:t>Махмет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уничтожал силы противника, являются экспозициями областного </a:t>
            </a:r>
            <a:r>
              <a:rPr lang="ru-RU" sz="2400" dirty="0" smtClean="0"/>
              <a:t>музея. </a:t>
            </a:r>
            <a:r>
              <a:rPr lang="ru-RU" sz="2400" dirty="0" smtClean="0"/>
              <a:t>Регулярно проходят вечера памяти </a:t>
            </a:r>
            <a:r>
              <a:rPr lang="ru-RU" sz="2400" dirty="0" smtClean="0"/>
              <a:t>героя. </a:t>
            </a:r>
            <a:r>
              <a:rPr lang="ru-RU" sz="2400" dirty="0" smtClean="0"/>
              <a:t>Воинская часть № 28738 города </a:t>
            </a:r>
            <a:r>
              <a:rPr lang="ru-RU" sz="2400" dirty="0" err="1" smtClean="0"/>
              <a:t>Семея</a:t>
            </a:r>
            <a:r>
              <a:rPr lang="ru-RU" sz="2400" dirty="0" smtClean="0"/>
              <a:t> носит имя Героя Советского Союза </a:t>
            </a:r>
            <a:r>
              <a:rPr lang="ru-RU" sz="2400" dirty="0" err="1" smtClean="0"/>
              <a:t>Махмета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Каирбаева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М.Львов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dirty="0" smtClean="0"/>
              <a:t>Поклонимся </a:t>
            </a:r>
            <a:r>
              <a:rPr lang="ru-RU" dirty="0" smtClean="0"/>
              <a:t>великим тем годам,</a:t>
            </a:r>
          </a:p>
          <a:p>
            <a:r>
              <a:rPr lang="ru-RU" dirty="0" smtClean="0"/>
              <a:t>Тем славным командирам и бойцам,</a:t>
            </a:r>
          </a:p>
          <a:p>
            <a:r>
              <a:rPr lang="ru-RU" dirty="0" smtClean="0"/>
              <a:t>И маршалам страны и рядовым,</a:t>
            </a:r>
          </a:p>
          <a:p>
            <a:r>
              <a:rPr lang="ru-RU" dirty="0" smtClean="0"/>
              <a:t>Поклонимся и мертвым и живым –</a:t>
            </a:r>
          </a:p>
          <a:p>
            <a:r>
              <a:rPr lang="ru-RU" dirty="0" smtClean="0"/>
              <a:t>Всем тем, которых забывать нельзя,</a:t>
            </a:r>
          </a:p>
          <a:p>
            <a:r>
              <a:rPr lang="ru-RU" dirty="0" smtClean="0"/>
              <a:t>Поклонимся, поклонимся, друзья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2000232" y="1600200"/>
            <a:ext cx="4857784" cy="4525963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         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Picture 2" descr="http://im0-tub.yandex.net/i?id=2159941-04&amp;tov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8649" y="1650792"/>
            <a:ext cx="4516491" cy="441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ar2.ucoz.ru/_pu/2/938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1571625"/>
            <a:ext cx="261461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5" y="285750"/>
            <a:ext cx="3429000" cy="4094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b="1" i="1" dirty="0">
                <a:solidFill>
                  <a:srgbClr val="002060"/>
                </a:solidFill>
              </a:rPr>
              <a:t>     Указом Президиума Верховного Совета СССР от 1 августа 1939 года в целях особого отличия граждан, удостоенных звания Героя Советского Союза и совершающих новые героические подвиги, учредили медаль “Золотая Звезда”, имеющую форму пятиконечной звезды.</a:t>
            </a:r>
            <a:br>
              <a:rPr lang="ru-RU" sz="2000" b="1" i="1" dirty="0">
                <a:solidFill>
                  <a:srgbClr val="002060"/>
                </a:solidFill>
              </a:rPr>
            </a:br>
            <a:r>
              <a:rPr lang="ru-RU" sz="2000" b="1" i="1" dirty="0">
                <a:solidFill>
                  <a:srgbClr val="002060"/>
                </a:solidFill>
              </a:rPr>
              <a:t/>
            </a:r>
            <a:br>
              <a:rPr lang="ru-RU" sz="2000" b="1" i="1" dirty="0">
                <a:solidFill>
                  <a:srgbClr val="002060"/>
                </a:solidFill>
              </a:rPr>
            </a:br>
            <a:endParaRPr lang="ru-RU" sz="20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Прямоугольник 1"/>
          <p:cNvGrpSpPr>
            <a:grpSpLocks/>
          </p:cNvGrpSpPr>
          <p:nvPr/>
        </p:nvGrpSpPr>
        <p:grpSpPr bwMode="auto">
          <a:xfrm>
            <a:off x="-60325" y="560388"/>
            <a:ext cx="7186613" cy="2090737"/>
            <a:chOff x="-38" y="353"/>
            <a:chExt cx="4527" cy="1317"/>
          </a:xfrm>
        </p:grpSpPr>
        <p:pic>
          <p:nvPicPr>
            <p:cNvPr id="4098" name="Прямоугольник 1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38" y="353"/>
              <a:ext cx="4527" cy="1317"/>
            </a:xfrm>
            <a:prstGeom prst="rect">
              <a:avLst/>
            </a:prstGeom>
            <a:noFill/>
          </p:spPr>
        </p:pic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0" y="405"/>
              <a:ext cx="4455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>
                  <a:solidFill>
                    <a:srgbClr val="FFFF00"/>
                  </a:solidFill>
                  <a:latin typeface="Calibri" pitchFamily="34" charset="0"/>
                </a:rPr>
                <a:t>     </a:t>
              </a:r>
              <a:r>
                <a:rPr lang="ru-RU" b="1">
                  <a:solidFill>
                    <a:srgbClr val="002060"/>
                  </a:solidFill>
                  <a:latin typeface="Calibri" pitchFamily="34" charset="0"/>
                </a:rPr>
                <a:t>«</a:t>
              </a:r>
              <a: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  <a:t>Подвиг этот, будет в памяти жить </a:t>
              </a:r>
              <a:b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</a:br>
              <a: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  <a:t>     И в наших сердцах гореть! </a:t>
              </a:r>
              <a:b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</a:br>
              <a: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  <a:t>     Тех, кто с врагом был готов разделить, </a:t>
              </a:r>
              <a:b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</a:br>
              <a: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  <a:t>       Поровну только смерть!"</a:t>
              </a:r>
            </a:p>
            <a:p>
              <a:r>
                <a:rPr lang="ru-RU" sz="2400" b="1" i="1">
                  <a:solidFill>
                    <a:srgbClr val="002060"/>
                  </a:solidFill>
                  <a:latin typeface="Calibri" pitchFamily="34" charset="0"/>
                </a:rPr>
                <a:t>                            Ким  Добкин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5500702"/>
            <a:ext cx="4214842" cy="114300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(1 января 1925-12 июля 1996</a:t>
            </a:r>
            <a:r>
              <a:rPr lang="ru-RU" sz="3600" dirty="0" smtClean="0">
                <a:solidFill>
                  <a:srgbClr val="FFC000"/>
                </a:solidFill>
              </a:rPr>
              <a:t>)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56322" name="Picture 2" descr="C:\Users\Татьяна\Pictures\Обои для стола\Каирбаев Махмет Каирбаевич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4487606" cy="5807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C000"/>
                </a:solidFill>
              </a:rPr>
              <a:t>Махмед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Каирбаев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         </a:t>
            </a:r>
            <a:r>
              <a:rPr lang="ru-RU" sz="2400" b="1" dirty="0" err="1" smtClean="0"/>
              <a:t>Каирбаев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Махмет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Каирбаевич</a:t>
            </a:r>
            <a:r>
              <a:rPr lang="ru-RU" sz="2400" dirty="0" smtClean="0"/>
              <a:t> (</a:t>
            </a:r>
            <a:r>
              <a:rPr lang="ru-RU" sz="2400" dirty="0" smtClean="0">
                <a:hlinkClick r:id="rId2" tooltip="1 января"/>
              </a:rPr>
              <a:t>1 января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3" tooltip="1925 год"/>
              </a:rPr>
              <a:t>1925</a:t>
            </a:r>
            <a:r>
              <a:rPr lang="ru-RU" sz="2400" dirty="0" smtClean="0"/>
              <a:t> — </a:t>
            </a:r>
            <a:r>
              <a:rPr lang="ru-RU" sz="2400" dirty="0" smtClean="0">
                <a:hlinkClick r:id="rId4" tooltip="12 июля"/>
              </a:rPr>
              <a:t>12 июля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5" tooltip="1996 год"/>
              </a:rPr>
              <a:t>1996</a:t>
            </a:r>
            <a:r>
              <a:rPr lang="ru-RU" sz="2400" dirty="0" smtClean="0"/>
              <a:t>) —</a:t>
            </a:r>
            <a:r>
              <a:rPr lang="ru-RU" sz="2400" dirty="0" smtClean="0">
                <a:hlinkClick r:id="rId6" tooltip="Герой Советского Союза"/>
              </a:rPr>
              <a:t>Герой Советского Союза</a:t>
            </a:r>
            <a:r>
              <a:rPr lang="ru-RU" sz="2400" dirty="0" smtClean="0"/>
              <a:t>, участник Великой Отечественной войны, командир батареи </a:t>
            </a:r>
            <a:r>
              <a:rPr lang="ru-RU" sz="2400" dirty="0" smtClean="0">
                <a:hlinkClick r:id="rId7" tooltip="712-й истребительно-противотанковый артиллерийский полк"/>
              </a:rPr>
              <a:t>712-го истребительно-противотанкового артиллерийского полка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8" tooltip="17-я истребительно-противотанковая артиллерийская бригада (страница отсутствует)"/>
              </a:rPr>
              <a:t>17-й отдельной истребительно-противотанковой артиллерийской бригады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9" tooltip="2-я гвардейская армия"/>
              </a:rPr>
              <a:t>2-й гвардейской армии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10" tooltip="1-й Прибалтийский фронт"/>
              </a:rPr>
              <a:t>1-го Прибалтийского фронта</a:t>
            </a:r>
            <a:r>
              <a:rPr lang="ru-RU" sz="2400" dirty="0" smtClean="0"/>
              <a:t>, </a:t>
            </a:r>
            <a:r>
              <a:rPr lang="ru-RU" sz="2400" dirty="0" smtClean="0">
                <a:hlinkClick r:id="rId11" tooltip="Старший лейтенант"/>
              </a:rPr>
              <a:t>старший лейтенант</a:t>
            </a:r>
            <a:r>
              <a:rPr lang="ru-RU" sz="2400" dirty="0" smtClean="0"/>
              <a:t> (в отставке — </a:t>
            </a:r>
            <a:r>
              <a:rPr lang="ru-RU" sz="2400" dirty="0" smtClean="0">
                <a:hlinkClick r:id="rId12" tooltip="Полковник"/>
              </a:rPr>
              <a:t>полковник</a:t>
            </a:r>
            <a:r>
              <a:rPr lang="ru-RU" sz="2400" dirty="0" smtClean="0"/>
              <a:t>). После службы в рядах </a:t>
            </a:r>
            <a:r>
              <a:rPr lang="ru-RU" sz="2400" dirty="0" smtClean="0">
                <a:hlinkClick r:id="rId13" tooltip="Советская армия"/>
              </a:rPr>
              <a:t>советской армии</a:t>
            </a:r>
            <a:r>
              <a:rPr lang="ru-RU" sz="2400" dirty="0" smtClean="0"/>
              <a:t> занимал многочисленные ответственные руководящие посты в </a:t>
            </a:r>
            <a:r>
              <a:rPr lang="ru-RU" sz="2400" dirty="0" smtClean="0">
                <a:hlinkClick r:id="rId14" tooltip="Казахская ССР"/>
              </a:rPr>
              <a:t>Казахской ССР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428596" y="1571612"/>
            <a:ext cx="8229600" cy="45259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Каирбаев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Махмет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Каирбаевич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(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 tooltip="1 января"/>
              </a:rPr>
              <a:t>1 января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3" tooltip="1925 год"/>
              </a:rPr>
              <a:t>1925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—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4" tooltip="12 июля"/>
              </a:rPr>
              <a:t>12 июля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5" tooltip="1996 год"/>
              </a:rPr>
              <a:t>1996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 —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6" tooltip="Герой Советского Союза"/>
              </a:rPr>
              <a:t>Герой Советского Союза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участник Великой Отечественной войны, командир батареи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7" tooltip="712-й истребительно-противотанковый артиллерийский полк"/>
              </a:rPr>
              <a:t>712-го истребительно-противотанкового артиллерийского полка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8" tooltip="17-я истребительно-противотанковая артиллерийская бригада (страница отсутствует)"/>
              </a:rPr>
              <a:t>17-й отдельной истребительно-противотанковой артиллерийской бригады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9" tooltip="2-я гвардейская армия"/>
              </a:rPr>
              <a:t>2-й гвардейской армии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0" tooltip="1-й Прибалтийский фронт"/>
              </a:rPr>
              <a:t>1-го Прибалтийского фронта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1" tooltip="Старший лейтенант"/>
              </a:rPr>
              <a:t>старший лейтенант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(в отставке —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2" tooltip="Полковник"/>
              </a:rPr>
              <a:t>полковник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). После службы в рядах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3" tooltip="Советская армия"/>
              </a:rPr>
              <a:t>советской армии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занимал многочисленные ответственные руководящие посты в 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4" tooltip="Казахская ССР"/>
              </a:rPr>
              <a:t>Казахской ССР</a:t>
            </a:r>
            <a:endParaRPr kumimoji="0" lang="ru-RU" sz="2400" b="1" i="1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Ранняя биография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Родился </a:t>
            </a:r>
            <a:r>
              <a:rPr lang="ru-RU" sz="2400" dirty="0" smtClean="0">
                <a:hlinkClick r:id="rId2" tooltip="1 января"/>
              </a:rPr>
              <a:t>1 января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3" tooltip="1925 год"/>
              </a:rPr>
              <a:t>1925 года</a:t>
            </a:r>
            <a:r>
              <a:rPr lang="ru-RU" sz="2400" dirty="0" smtClean="0"/>
              <a:t> в селе Семиярка </a:t>
            </a:r>
            <a:r>
              <a:rPr lang="ru-RU" sz="2400" dirty="0" err="1" smtClean="0">
                <a:hlinkClick r:id="rId4" tooltip="Бескарагайский район Восточно-Казахстанской области"/>
              </a:rPr>
              <a:t>Бескарагайского</a:t>
            </a:r>
            <a:r>
              <a:rPr lang="ru-RU" sz="2400" dirty="0" smtClean="0">
                <a:hlinkClick r:id="rId4" tooltip="Бескарагайский район Восточно-Казахстанской области"/>
              </a:rPr>
              <a:t> </a:t>
            </a:r>
            <a:r>
              <a:rPr lang="ru-RU" sz="2400" dirty="0" err="1" smtClean="0">
                <a:hlinkClick r:id="rId4" tooltip="Бескарагайский район Восточно-Казахстанской области"/>
              </a:rPr>
              <a:t>района</a:t>
            </a:r>
            <a:r>
              <a:rPr lang="ru-RU" sz="2400" dirty="0" err="1" smtClean="0">
                <a:hlinkClick r:id="rId5" tooltip="Семипалатинская область (Казахстан)"/>
              </a:rPr>
              <a:t>Семипалатинской</a:t>
            </a:r>
            <a:r>
              <a:rPr lang="ru-RU" sz="2400" dirty="0" smtClean="0">
                <a:hlinkClick r:id="rId5" tooltip="Семипалатинская область (Казахстан)"/>
              </a:rPr>
              <a:t> области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6" tooltip="Киргизская АССР (1920—1925)"/>
              </a:rPr>
              <a:t>Киргизской АССР</a:t>
            </a:r>
            <a:r>
              <a:rPr lang="ru-RU" sz="2400" dirty="0" smtClean="0"/>
              <a:t> в семье служащего. </a:t>
            </a:r>
            <a:r>
              <a:rPr lang="ru-RU" sz="2400" dirty="0" smtClean="0">
                <a:hlinkClick r:id="rId7" tooltip="Казахи"/>
              </a:rPr>
              <a:t>Казах</a:t>
            </a:r>
            <a:r>
              <a:rPr lang="ru-RU" sz="2400" dirty="0" smtClean="0"/>
              <a:t>. Член </a:t>
            </a:r>
            <a:r>
              <a:rPr lang="ru-RU" sz="2400" dirty="0" smtClean="0">
                <a:hlinkClick r:id="rId8" tooltip="КПСС"/>
              </a:rPr>
              <a:t>КПСС</a:t>
            </a:r>
            <a:r>
              <a:rPr lang="ru-RU" sz="2400" dirty="0" smtClean="0"/>
              <a:t> с </a:t>
            </a:r>
            <a:r>
              <a:rPr lang="ru-RU" sz="2400" dirty="0" smtClean="0">
                <a:hlinkClick r:id="rId9" tooltip="1944 год"/>
              </a:rPr>
              <a:t>1944 года</a:t>
            </a:r>
            <a:r>
              <a:rPr lang="ru-RU" sz="2400" dirty="0" smtClean="0"/>
              <a:t>. Рано остался без отца: в годы репрессий его, заведующего сельским магазином, арестовали как японского шпиона —</a:t>
            </a:r>
            <a:r>
              <a:rPr lang="ru-RU" sz="2400" dirty="0" smtClean="0">
                <a:hlinkClick r:id="rId10" tooltip="Враг народа"/>
              </a:rPr>
              <a:t>врага народа</a:t>
            </a:r>
            <a:r>
              <a:rPr lang="ru-RU" sz="2400" dirty="0" smtClean="0"/>
              <a:t> по ложному обвинению. Окончил среднюю школу, затем Павлодарское педучилище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Военная </a:t>
            </a:r>
            <a:r>
              <a:rPr lang="ru-RU" b="1" dirty="0" smtClean="0">
                <a:solidFill>
                  <a:srgbClr val="FFC000"/>
                </a:solidFill>
              </a:rPr>
              <a:t>биография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447800"/>
            <a:ext cx="8329642" cy="3052770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Когда началась Великая Отечественная война?</a:t>
            </a:r>
          </a:p>
          <a:p>
            <a:pPr algn="just"/>
            <a:r>
              <a:rPr lang="ru-RU" sz="2800" dirty="0" smtClean="0"/>
              <a:t>Кто и с какой целью напал на нашу Родину?</a:t>
            </a:r>
          </a:p>
          <a:p>
            <a:pPr algn="just"/>
            <a:r>
              <a:rPr lang="ru-RU" sz="2800" dirty="0" smtClean="0"/>
              <a:t>Какие города прославились своей героической обороной?</a:t>
            </a:r>
          </a:p>
          <a:p>
            <a:pPr algn="just"/>
            <a:r>
              <a:rPr lang="ru-RU" sz="2800" dirty="0" smtClean="0"/>
              <a:t>Что тебе известно о героической борьбе ленинградцев?</a:t>
            </a:r>
            <a:endParaRPr lang="ru-RU" sz="2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/>
              <a:t>Летом 1941 года </a:t>
            </a:r>
            <a:r>
              <a:rPr lang="ru-RU" sz="2400" dirty="0" err="1"/>
              <a:t>Каирбаев</a:t>
            </a:r>
            <a:r>
              <a:rPr lang="ru-RU" sz="2400" dirty="0"/>
              <a:t> подал заявление добровольцем на фронт, но из-за молодого возраста студента воевать не взяли. Работал учителем </a:t>
            </a:r>
            <a:r>
              <a:rPr lang="ru-RU" sz="2400" dirty="0" err="1"/>
              <a:t>Семиярской</a:t>
            </a:r>
            <a:r>
              <a:rPr lang="ru-RU" sz="2400" dirty="0"/>
              <a:t> средней школы. Вторую попытку попасть на фронт предпринял через год. После настоятельной, убедительной просьбы его в августе </a:t>
            </a:r>
            <a:r>
              <a:rPr lang="ru-RU" sz="2400" dirty="0">
                <a:hlinkClick r:id="rId2" tooltip="1942 год"/>
              </a:rPr>
              <a:t>1942 года</a:t>
            </a:r>
            <a:r>
              <a:rPr lang="ru-RU" sz="2400" dirty="0"/>
              <a:t> зачислили в Подольское артиллерийское училище, эвакуированное в город </a:t>
            </a:r>
            <a:r>
              <a:rPr lang="ru-RU" sz="2400" dirty="0">
                <a:hlinkClick r:id="rId3" tooltip="Бухара"/>
              </a:rPr>
              <a:t>Бухару</a:t>
            </a:r>
            <a:r>
              <a:rPr lang="ru-RU" sz="2400" dirty="0"/>
              <a:t>, где он окончил ускоренный курс</a:t>
            </a:r>
            <a:r>
              <a:rPr lang="ru-RU" sz="2400" baseline="30000" dirty="0">
                <a:hlinkClick r:id="rId4"/>
              </a:rPr>
              <a:t>[1]</a:t>
            </a:r>
            <a:r>
              <a:rPr lang="ru-RU" sz="2400" dirty="0"/>
              <a:t>.</a:t>
            </a:r>
          </a:p>
          <a:p>
            <a:r>
              <a:rPr lang="ru-RU" sz="2400" dirty="0"/>
              <a:t>В боях </a:t>
            </a:r>
            <a:r>
              <a:rPr lang="ru-RU" sz="2400" dirty="0">
                <a:hlinkClick r:id="rId5" tooltip="Великая Отечественная война"/>
              </a:rPr>
              <a:t>Великой Отечественной войны</a:t>
            </a:r>
            <a:r>
              <a:rPr lang="ru-RU" sz="2400" dirty="0"/>
              <a:t> с апреля 1943 года. Служил в истребительно-противотанковом артиллерийском полку Резерва Главного Командования (РГК).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500034" y="1714488"/>
            <a:ext cx="8329642" cy="4857784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/>
              <a:t>«Резервистами» часто «затыкали» слабые места обороны или фланги наступающих частей. В 1943 году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участвовал в боях на Смоленщине. Первую свою награду — орден Александра Невского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получил в 18 лет.</a:t>
            </a:r>
          </a:p>
          <a:p>
            <a:r>
              <a:rPr lang="ru-RU" sz="2400" dirty="0" smtClean="0"/>
              <a:t>Летом 1944 года в ходе </a:t>
            </a:r>
            <a:r>
              <a:rPr lang="ru-RU" sz="2400" dirty="0" smtClean="0">
                <a:hlinkClick r:id="rId2" tooltip="Белорусская операция (1944)"/>
              </a:rPr>
              <a:t>операции «Багратион»</a:t>
            </a:r>
            <a:r>
              <a:rPr lang="ru-RU" sz="2400" dirty="0" smtClean="0"/>
              <a:t> проявил незаурядные способности истребителя вражеских танков. В августе 1944 года советские войска наступали в </a:t>
            </a:r>
            <a:r>
              <a:rPr lang="ru-RU" sz="2400" dirty="0" smtClean="0">
                <a:hlinkClick r:id="rId3" tooltip="Литва"/>
              </a:rPr>
              <a:t>Литве</a:t>
            </a:r>
            <a:r>
              <a:rPr lang="ru-RU" sz="2400" dirty="0" smtClean="0"/>
              <a:t> и в районе города Шяуляй взяли в «котёл» фашистскую группировку. Спасая свои полки и препятствуя свободному выходу советских дивизий к Балтике, немцы предприняли ряд танковых атак, чтобы разорвать кольцо окружения и смять советские орудия, отражающие их танковый натиск.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Подвиг. Присвоение звания Героя СССР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642910" y="1714488"/>
            <a:ext cx="8015286" cy="4383087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r>
              <a:rPr lang="ru-RU" sz="2400" dirty="0" smtClean="0">
                <a:hlinkClick r:id="rId2" tooltip="19 августа"/>
              </a:rPr>
              <a:t>19 </a:t>
            </a:r>
            <a:r>
              <a:rPr lang="ru-RU" sz="2400" dirty="0" smtClean="0">
                <a:hlinkClick r:id="rId2" tooltip="19 августа"/>
              </a:rPr>
              <a:t>августа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3" tooltip="1944 год"/>
              </a:rPr>
              <a:t>1944 года</a:t>
            </a:r>
            <a:r>
              <a:rPr lang="ru-RU" sz="2400" dirty="0" smtClean="0"/>
              <a:t> западнее города </a:t>
            </a:r>
            <a:r>
              <a:rPr lang="ru-RU" sz="2400" dirty="0" smtClean="0">
                <a:hlinkClick r:id="rId4" tooltip="Шяуляй"/>
              </a:rPr>
              <a:t>Шяуляй</a:t>
            </a:r>
            <a:r>
              <a:rPr lang="ru-RU" sz="2400" dirty="0" smtClean="0"/>
              <a:t> 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с 15 артиллеристами был послан на помощь одной из наших батарей, столкнувшейся с немцами и окруженной ими. К батарее резервисты пробивались с боем, уничтожив 70 встретившихся на пути солдат противника. Выполняя приказ, советские воины встретились в сражении с превосходящими силами врага. Весь офицерский состав батареи был выведен из строя. </a:t>
            </a:r>
            <a:r>
              <a:rPr lang="ru-RU" sz="2400" dirty="0" err="1" smtClean="0"/>
              <a:t>Махмет</a:t>
            </a:r>
            <a:r>
              <a:rPr lang="ru-RU" sz="2400" dirty="0" smtClean="0"/>
              <a:t> </a:t>
            </a:r>
            <a:r>
              <a:rPr lang="ru-RU" sz="2400" dirty="0" err="1" smtClean="0"/>
              <a:t>Каирбаев</a:t>
            </a:r>
            <a:r>
              <a:rPr lang="ru-RU" sz="2400" dirty="0" smtClean="0"/>
              <a:t> принял на себя командование батареей и умело организовал круговую оборону и отражение 7 контратак противника. </a:t>
            </a:r>
            <a:endParaRPr lang="ru-RU" sz="2400" b="1" i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9 М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 МАЯ</Template>
  <TotalTime>206</TotalTime>
  <Words>260</Words>
  <Application>Microsoft Office PowerPoint</Application>
  <PresentationFormat>Экран (4:3)</PresentationFormat>
  <Paragraphs>41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9 МАЯ</vt:lpstr>
      <vt:lpstr>Слайд 1</vt:lpstr>
      <vt:lpstr>Слайд 2</vt:lpstr>
      <vt:lpstr>Слайд 3</vt:lpstr>
      <vt:lpstr>(1 января 1925-12 июля 1996)</vt:lpstr>
      <vt:lpstr>Махмед Каирбаев</vt:lpstr>
      <vt:lpstr>Ранняя биография</vt:lpstr>
      <vt:lpstr>Военная биография</vt:lpstr>
      <vt:lpstr>Слайд 8</vt:lpstr>
      <vt:lpstr>Подвиг. Присвоение звания Героя СССР</vt:lpstr>
      <vt:lpstr>Слайд 10</vt:lpstr>
      <vt:lpstr>Послевоенная служба</vt:lpstr>
      <vt:lpstr>Гражданские должности. Политические должности</vt:lpstr>
      <vt:lpstr>Слайд 13</vt:lpstr>
      <vt:lpstr>Слайд 14</vt:lpstr>
      <vt:lpstr>Память</vt:lpstr>
      <vt:lpstr>М.Львов</vt:lpstr>
      <vt:lpstr>Слайд 17</vt:lpstr>
      <vt:lpstr>Слайд 18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МАЯ</dc:title>
  <dc:creator>Admin</dc:creator>
  <cp:lastModifiedBy>Татьяна</cp:lastModifiedBy>
  <cp:revision>25</cp:revision>
  <dcterms:created xsi:type="dcterms:W3CDTF">2010-03-23T16:58:09Z</dcterms:created>
  <dcterms:modified xsi:type="dcterms:W3CDTF">2015-01-13T15:56:04Z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TC300095381049</vt:lpwstr>
  </property>
</Properties>
</file>