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7" r:id="rId1"/>
  </p:sldMasterIdLst>
  <p:notesMasterIdLst>
    <p:notesMasterId r:id="rId17"/>
  </p:notesMasterIdLst>
  <p:sldIdLst>
    <p:sldId id="257" r:id="rId2"/>
    <p:sldId id="285" r:id="rId3"/>
    <p:sldId id="259" r:id="rId4"/>
    <p:sldId id="282" r:id="rId5"/>
    <p:sldId id="283" r:id="rId6"/>
    <p:sldId id="284" r:id="rId7"/>
    <p:sldId id="273" r:id="rId8"/>
    <p:sldId id="286" r:id="rId9"/>
    <p:sldId id="287" r:id="rId10"/>
    <p:sldId id="288" r:id="rId11"/>
    <p:sldId id="289" r:id="rId12"/>
    <p:sldId id="290" r:id="rId13"/>
    <p:sldId id="268" r:id="rId14"/>
    <p:sldId id="292" r:id="rId15"/>
    <p:sldId id="278" r:id="rId16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Mangal" pitchFamily="2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Mangal" pitchFamily="2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Mangal" pitchFamily="2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Mangal" pitchFamily="2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Mangal" pitchFamily="2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Mangal" pitchFamily="2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Mangal" pitchFamily="2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Mangal" pitchFamily="2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Mangal" pitchFamily="2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017D"/>
    <a:srgbClr val="010167"/>
    <a:srgbClr val="00FF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32" autoAdjust="0"/>
    <p:restoredTop sz="94660"/>
  </p:normalViewPr>
  <p:slideViewPr>
    <p:cSldViewPr>
      <p:cViewPr varScale="1">
        <p:scale>
          <a:sx n="81" d="100"/>
          <a:sy n="81" d="100"/>
        </p:scale>
        <p:origin x="-85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79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792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792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792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fld id="{5EADCC23-9ABA-4E64-9B1F-814B3F3A0AC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0571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3868BC-B704-4453-A028-696577A5685C}" type="slidenum">
              <a:rPr lang="ru-RU"/>
              <a:pPr/>
              <a:t>1</a:t>
            </a:fld>
            <a:endParaRPr lang="ru-RU"/>
          </a:p>
        </p:txBody>
      </p:sp>
      <p:sp>
        <p:nvSpPr>
          <p:cNvPr id="180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284538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040313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FE8197-22D2-4775-8DA4-7015EE970E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A902DA-C64E-4A0E-8C79-C92200418A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7625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7625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6E4C17-F0EC-442F-AEFE-20C2A655D0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4AAE32-30E8-48F0-BCCD-EA5D8E2BB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ABE1D9-8197-43A7-8BE8-7CD07FE0CC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801813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801813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A33F84-068E-45F7-BAB6-47601FA632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42DC63-F3FC-4BAD-ACB5-FA387CE727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808FAB-9726-41BF-AB72-DD59026D82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0777B1-E3CD-4D5F-AFB5-15E7E94A7A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58179B-A72A-4073-AB3B-78F2FB28C8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162051-EA91-4D1F-92BD-193645DF84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762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01813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923B5EA-5598-44C9-9D0A-477CB797F40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p=1&amp;text=%D0%BD%D0%B0%D1%88%D0%B0%20%D0%BF%D0%BB%D0%B0%D0%BD%D0%B5%D1%82%D0%B0&amp;pos=43&amp;uinfo=sw-1349-sh-599-fw-1124-fh-448-pd-1&amp;rpt=simage&amp;img_url=http://monk.com.ua/images/articles/udivitelnyj-fotografii-nashej-planety-16-foto_6.jp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images.yandex.ru/yandsearch?text=%D0%B4%D0%BE%D0%BA%D0%B0%D0%B7%D0%B0%D1%82%D0%B5%D0%BB%D1%8C%D1%81%D1%82%D0%B2%20%D1%88%D0%B0%D1%80%D0%BE%D0%BE%D0%B1%D1%80%D0%B0%D0%B7%D0%BD%D0%BE%D1%81%D1%82%D0%B8%20%D0%B7%D0%B5%D0%BC%D0%BB%D0%B8&amp;pos=5&amp;rpt=simage&amp;uinfo=sw-1349-sh-599-fw-1124-fh-448-pd-1&amp;img_url=http://lib2.podelise.ru/tw_files2/urls_13/57/d-56726/img3.jpg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images.yandex.ru/yandsearch?text=%D1%82%D0%B5%D0%BD%D1%8C%20%D0%B7%D0%B5%D0%BC%D0%BB%D0%B8%20%D0%BD%D0%B0%20%D0%BB%D1%83%D0%BD%D0%B5&amp;noreask=1&amp;pos=23&amp;rpt=simage&amp;uinfo=sw-1349-sh-599-fw-1124-fh-448-pd-1&amp;img_url=http://bigpicture.ru/wp-content/uploads/2011/06/lunar-eclipse-01_lmuncnnc.jpg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images.yandex.ru/yandsearch?text=%D1%8D%D1%80%D0%B0%D1%82%D0%BE%D1%81%D1%84%D0%B5%D0%BD%20%D0%BA%D0%B8%D1%80%D0%B5%D0%BD%D1%81%D0%BA%D0%B8%D0%B9&amp;pos=2&amp;rpt=simage&amp;uinfo=sw-1349-sh-599-fw-1124-fh-448-pd-1&amp;img_url=http://upload.wikimedia.org/wikipedia/commons/thumb/b/b3/Eratosthene.01.png/180px-Eratosthene.01.png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images.yandex.ru/yandsearch?text=%D0%B4%D0%BE%D0%BA%D0%B0%D0%B7%D0%B0%D1%82%D0%B5%D0%BB%D1%8C%D1%81%D1%82%D0%B2%20%D1%88%D0%B0%D1%80%D0%BE%D0%BE%D0%B1%D1%80%D0%B0%D0%B7%D0%BD%D0%BE%D1%81%D1%82%D0%B8%20%D0%B7%D0%B5%D0%BC%D0%BB%D0%B8&amp;pos=17&amp;rpt=simage&amp;uinfo=sw-1349-sh-599-fw-1124-fh-448-pd-1&amp;img_url=http://www.fresher.ru/images7/18-bolshix-istoricheskix-mifov/9.jpg" TargetMode="Externa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images.yandex.ru/yandsearch?text=%D0%BF%D1%83%D1%82%D0%B5%D1%88%D0%B5%D1%81%D1%82%D0%B2%D0%B8%D0%B5%20%D0%BC%D0%B0%D0%B3%D0%B5%D0%BB%D0%BB%D0%B0%D0%BD%D0%B0&amp;pos=1&amp;uinfo=sw-1349-sh-599-fw-1124-fh-448-pd-1&amp;rpt=simage&amp;img_url=http://www.samisdat.com/picture/LJ/167.jpg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hyperlink" Target="http://images.yandex.ru/yandsearch?p=1&amp;text=%D0%BF%D1%83%D1%82%D0%B5%D1%88%D0%B5%D1%81%D1%82%D0%B2%D0%B8%D0%B5%20%D0%BC%D0%B0%D0%B3%D0%B5%D0%BB%D0%BB%D0%B0%D0%BD%D0%B0&amp;pos=31&amp;uinfo=sw-1349-sh-599-fw-1124-fh-448-pd-1&amp;rpt=simage&amp;img_url=http://sailing-ships.ru/wp-content/gallery/discover/puteshestvie-magellana-4.jpg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images.yandex.ru/yandsearch?p=3&amp;text=%D0%BD%D0%B0%D1%88%D0%B0%20%D0%BF%D0%BB%D0%B0%D0%BD%D0%B5%D1%82%D0%B0&amp;pos=116&amp;uinfo=sw-1349-sh-599-fw-1124-fh-448-pd-1&amp;rpt=simage&amp;img_url=http://1.bp.blogspot.com/-_edAhq2cwCE/Tuot-mx6rSI/AAAAAAAAFI4/sBetiWDw8ig/s1600/forbes.jpg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images.yandex.ru/yandsearch?text=%D1%80%D0%B0%D0%B2%D0%BD%D0%B8%D0%BD%D0%B0&amp;pos=6&amp;uinfo=sw-1349-sh-599-fw-1124-fh-448-pd-1&amp;rpt=simage&amp;img_url=http://i.pixs.ru/thumbs/5/0/6/6jpg_6578321_2103506.jpg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images.yandex.ru/yandsearch?text=%D0%B7%D0%B5%D0%BC%D0%BB%D1%8F%20%D0%BD%D0%B0%20%D1%82%D1%80%D0%B5%D1%85%20%D0%BA%D0%B8%D1%82%D0%B0%D1%85%20%D0%BA%D0%B0%D1%80%D1%82%D0%B8%D0%BD%D0%BA%D0%B8&amp;pos=5&amp;uinfo=sw-1349-sh-599-fw-1124-fh-448-pd-1&amp;rpt=simage&amp;img_url=http://spox.ru/cache/imagemanager/2728686.jpg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images.yandex.ru/yandsearch?text=%D0%9F%D0%B8%D1%84%D0%B0%D0%B3%D0%BE%D1%80&amp;pos=0&amp;rpt=simage&amp;uinfo=sw-1349-sh-599-fw-1124-fh-448-pd-1&amp;img_url=http://www.univer.omsk.su/omsk/Edu/Math/ppifagor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images.yandex.ru/yandsearch?text=%D0%90%D1%80%D0%B8%D1%81%D1%82%D0%BE%D1%82%D0%B5%D0%BB%D1%8C&amp;pos=0&amp;rpt=simage&amp;uinfo=sw-1349-sh-599-fw-1124-fh-448-pd-1&amp;img_url=http://www.libo.ru/uploads/posts/2010-03/1268712281_38a279d07a0c.jpg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5400"/>
              <a:t/>
            </a:r>
            <a:br>
              <a:rPr lang="ru-RU" sz="5400"/>
            </a:br>
            <a:r>
              <a:rPr lang="ru-RU" sz="2400"/>
              <a:t/>
            </a:r>
            <a:br>
              <a:rPr lang="ru-RU" sz="2400"/>
            </a:br>
            <a:r>
              <a:rPr lang="ru-RU" sz="5400">
                <a:latin typeface="Bookman Old Style" pitchFamily="18" charset="0"/>
              </a:rPr>
              <a:t>Какую форму имеет Земля?</a:t>
            </a:r>
            <a:br>
              <a:rPr lang="ru-RU" sz="5400">
                <a:latin typeface="Bookman Old Style" pitchFamily="18" charset="0"/>
              </a:rPr>
            </a:br>
            <a:endParaRPr lang="ru-RU" sz="5400">
              <a:latin typeface="Bookman Old Style" pitchFamily="18" charset="0"/>
            </a:endParaRPr>
          </a:p>
        </p:txBody>
      </p:sp>
      <p:pic>
        <p:nvPicPr>
          <p:cNvPr id="34822" name="Picture 6" descr="http://kolyan.net/uploads/posts/2010-10/1286959547_our_beautiful_planet_14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404664"/>
            <a:ext cx="8424936" cy="2625850"/>
          </a:xfrm>
          <a:prstGeom prst="rect">
            <a:avLst/>
          </a:prstGeom>
          <a:noFill/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3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2" name="Picture 4" descr="http://lib2.podelise.ru/tw_files2/urls_13/57/d-56726/img3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260648"/>
            <a:ext cx="7848872" cy="61778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http://smartysmile.ru/uploads/images/20110616/c746b8cd0ff269ce36bd3f4493fa8e83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556792"/>
            <a:ext cx="7168130" cy="504056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54000"/>
            <a:ext cx="7473950" cy="942975"/>
          </a:xfrm>
        </p:spPr>
        <p:txBody>
          <a:bodyPr/>
          <a:lstStyle/>
          <a:p>
            <a:pPr algn="ctr"/>
            <a:r>
              <a:rPr lang="ru-RU" dirty="0" smtClean="0"/>
              <a:t>Лунное затмение.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54000"/>
            <a:ext cx="8229600" cy="1143000"/>
          </a:xfrm>
        </p:spPr>
        <p:txBody>
          <a:bodyPr/>
          <a:lstStyle/>
          <a:p>
            <a:pPr algn="ctr"/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Эратосфен Киренский</a:t>
            </a:r>
            <a:endParaRPr lang="ru-RU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4294967295"/>
          </p:nvPr>
        </p:nvSpPr>
        <p:spPr>
          <a:xfrm>
            <a:off x="5105400" y="1646238"/>
            <a:ext cx="4038600" cy="4525962"/>
          </a:xfrm>
        </p:spPr>
        <p:txBody>
          <a:bodyPr/>
          <a:lstStyle/>
          <a:p>
            <a:r>
              <a:rPr lang="ru-RU" dirty="0" smtClean="0"/>
              <a:t>Ввел термин «география»</a:t>
            </a:r>
          </a:p>
          <a:p>
            <a:r>
              <a:rPr lang="ru-RU" dirty="0" smtClean="0"/>
              <a:t>Создал первую географическую книгу и карту мира</a:t>
            </a:r>
          </a:p>
          <a:p>
            <a:r>
              <a:rPr lang="ru-RU" dirty="0" smtClean="0"/>
              <a:t>Первым вычислил размеры Земли</a:t>
            </a:r>
            <a:endParaRPr lang="ru-RU" dirty="0"/>
          </a:p>
        </p:txBody>
      </p:sp>
      <p:pic>
        <p:nvPicPr>
          <p:cNvPr id="55300" name="Picture 4" descr="http://www.futura-sciences.com/uploads/tx_oxcsfutura/comprendre/d/images/644/geodesie_04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484784"/>
            <a:ext cx="4464496" cy="4968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3" name="Rectangle 5"/>
          <p:cNvSpPr>
            <a:spLocks noGrp="1" noChangeArrowheads="1"/>
          </p:cNvSpPr>
          <p:nvPr>
            <p:ph type="title"/>
          </p:nvPr>
        </p:nvSpPr>
        <p:spPr>
          <a:xfrm>
            <a:off x="179512" y="1484313"/>
            <a:ext cx="3960439" cy="3529012"/>
          </a:xfrm>
        </p:spPr>
        <p:txBody>
          <a:bodyPr>
            <a:normAutofit fontScale="90000"/>
          </a:bodyPr>
          <a:lstStyle/>
          <a:p>
            <a:r>
              <a:rPr lang="ru-RU" sz="4000" i="1" dirty="0" err="1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Фернан</a:t>
            </a:r>
            <a:r>
              <a:rPr lang="ru-RU" sz="4000" i="1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 Магеллан </a:t>
            </a:r>
            <a:r>
              <a:rPr lang="ru-RU" sz="4000" i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4000" i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4000" i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(</a:t>
            </a:r>
            <a:r>
              <a:rPr lang="ru-RU" sz="4000" i="1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1470 - 1521)</a:t>
            </a:r>
            <a:br>
              <a:rPr lang="ru-RU" sz="4000" i="1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4000" i="1" dirty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португальский мореплаватель</a:t>
            </a:r>
            <a:r>
              <a:rPr lang="ru-RU" sz="4000" i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</a:rPr>
            </a:br>
            <a:endParaRPr lang="ru-RU" sz="40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5602" name="Picture 2" descr="http://i16.beon.ru/30/65/1196530/86/62928486/542px____.jpe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836712"/>
            <a:ext cx="4666853" cy="54726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6324" name="Picture 4" descr="http://historydoc.edu.ru/attach.asp?a_no=201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60648"/>
            <a:ext cx="7787182" cy="4941168"/>
          </a:xfrm>
          <a:prstGeom prst="rect">
            <a:avLst/>
          </a:prstGeom>
          <a:noFill/>
        </p:spPr>
      </p:pic>
      <p:pic>
        <p:nvPicPr>
          <p:cNvPr id="56322" name="Picture 2" descr="http://i133.photobucket.com/albums/q61/shepet/Collection/ValeriyShylyaev/Victory_Magellan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4" y="3903798"/>
            <a:ext cx="3456384" cy="27619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536" y="115888"/>
            <a:ext cx="8136904" cy="1139825"/>
          </a:xfrm>
        </p:spPr>
        <p:txBody>
          <a:bodyPr>
            <a:normAutofit/>
          </a:bodyPr>
          <a:lstStyle/>
          <a:p>
            <a:pPr algn="ctr"/>
            <a:r>
              <a:rPr lang="ru-RU" sz="3200" i="1" dirty="0">
                <a:solidFill>
                  <a:srgbClr val="002060"/>
                </a:solidFill>
                <a:latin typeface="Bookman Old Style" pitchFamily="18" charset="0"/>
              </a:rPr>
              <a:t>Фото Земли, сделанное с космического корабля «Аполлон-17»</a:t>
            </a:r>
          </a:p>
        </p:txBody>
      </p:sp>
      <p:pic>
        <p:nvPicPr>
          <p:cNvPr id="15366" name="Picture 6" descr="http://stat20.privet.ru/lr/0c02a89eca84a3215e0cc1e2060ad0dd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484784"/>
            <a:ext cx="7632848" cy="5112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img-fotki.yandex.ru/get/5011/stp101.135/0_5f532_ee704d45_XL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7" name="Rectangle 5"/>
          <p:cNvSpPr>
            <a:spLocks noGrp="1" noChangeArrowheads="1"/>
          </p:cNvSpPr>
          <p:nvPr>
            <p:ph type="title"/>
          </p:nvPr>
        </p:nvSpPr>
        <p:spPr>
          <a:xfrm>
            <a:off x="468313" y="188640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ru-RU" sz="40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itchFamily="18" charset="0"/>
              </a:rPr>
              <a:t>Так представляли Землю в старину на Руси</a:t>
            </a:r>
          </a:p>
        </p:txBody>
      </p:sp>
      <p:pic>
        <p:nvPicPr>
          <p:cNvPr id="31746" name="Picture 2" descr="http://www.stihi.ru/pics/2012/12/17/265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484784"/>
            <a:ext cx="8496944" cy="5184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itchFamily="18" charset="0"/>
              </a:rPr>
              <a:t>Земля по представлению Древних греков</a:t>
            </a:r>
          </a:p>
        </p:txBody>
      </p:sp>
      <p:pic>
        <p:nvPicPr>
          <p:cNvPr id="176133" name="Picture 5" descr="ScanImage0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5" y="1773238"/>
            <a:ext cx="5976938" cy="4308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611188" y="0"/>
            <a:ext cx="7772400" cy="1223963"/>
          </a:xfrm>
        </p:spPr>
        <p:txBody>
          <a:bodyPr/>
          <a:lstStyle/>
          <a:p>
            <a:r>
              <a:rPr lang="ru-RU" sz="36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itchFamily="18" charset="0"/>
              </a:rPr>
              <a:t>А вот так представляли себе край Земли…</a:t>
            </a:r>
            <a:endParaRPr lang="ru-RU" sz="3600" i="1" dirty="0">
              <a:solidFill>
                <a:schemeClr val="tx1">
                  <a:lumMod val="85000"/>
                  <a:lumOff val="1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183305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971550" y="6497638"/>
            <a:ext cx="7488238" cy="360362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ru-RU" sz="2000" dirty="0">
              <a:solidFill>
                <a:schemeClr val="tx2"/>
              </a:solidFill>
            </a:endParaRPr>
          </a:p>
        </p:txBody>
      </p:sp>
      <p:pic>
        <p:nvPicPr>
          <p:cNvPr id="184323" name="Picture 1027" descr="Poster_art_fine_art_print_Discovery_of_the_Universe_kid_room_child_art_kids_children_deti_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340768"/>
            <a:ext cx="7200800" cy="53578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://lib.podelise.ru/tw_files2/urls_34/4/d-3727/img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6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2" name="Rectangle 4"/>
          <p:cNvSpPr>
            <a:spLocks noGrp="1" noChangeArrowheads="1"/>
          </p:cNvSpPr>
          <p:nvPr>
            <p:ph type="title"/>
          </p:nvPr>
        </p:nvSpPr>
        <p:spPr>
          <a:xfrm>
            <a:off x="914400" y="260350"/>
            <a:ext cx="7689850" cy="1139825"/>
          </a:xfrm>
        </p:spPr>
        <p:txBody>
          <a:bodyPr/>
          <a:lstStyle/>
          <a:p>
            <a:r>
              <a:rPr lang="ru-RU" sz="6600" dirty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Удивительно…</a:t>
            </a:r>
          </a:p>
        </p:txBody>
      </p:sp>
      <p:sp>
        <p:nvSpPr>
          <p:cNvPr id="150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ru-RU" sz="2400" i="1" dirty="0"/>
          </a:p>
          <a:p>
            <a:pPr>
              <a:lnSpc>
                <a:spcPct val="90000"/>
              </a:lnSpc>
            </a:pPr>
            <a:r>
              <a:rPr lang="ru-RU" sz="2400" i="1" dirty="0"/>
              <a:t> </a:t>
            </a:r>
            <a:r>
              <a:rPr lang="ru-RU" sz="2800" i="1" dirty="0">
                <a:solidFill>
                  <a:schemeClr val="tx2"/>
                </a:solidFill>
              </a:rPr>
              <a:t>Удивительно не то, что люди долгое время считали Землю плоской, как крышка </a:t>
            </a:r>
            <a:r>
              <a:rPr lang="ru-RU" sz="2800" i="1" dirty="0" smtClean="0">
                <a:solidFill>
                  <a:schemeClr val="tx2"/>
                </a:solidFill>
              </a:rPr>
              <a:t>стола…</a:t>
            </a:r>
            <a:endParaRPr lang="ru-RU" sz="2800" i="1" dirty="0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800" i="1" dirty="0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</a:pPr>
            <a:r>
              <a:rPr lang="ru-RU" sz="28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Удивительно</a:t>
            </a:r>
            <a:r>
              <a:rPr lang="ru-RU" sz="2800" i="1" dirty="0">
                <a:solidFill>
                  <a:schemeClr val="tx2"/>
                </a:solidFill>
              </a:rPr>
              <a:t>, что разум человека </a:t>
            </a:r>
            <a:r>
              <a:rPr lang="ru-RU" sz="2800" i="1" dirty="0" smtClean="0">
                <a:solidFill>
                  <a:schemeClr val="tx2"/>
                </a:solidFill>
              </a:rPr>
              <a:t> </a:t>
            </a:r>
            <a:r>
              <a:rPr lang="ru-RU" sz="2800" i="1" dirty="0">
                <a:solidFill>
                  <a:schemeClr val="tx2"/>
                </a:solidFill>
              </a:rPr>
              <a:t>сумел </a:t>
            </a:r>
            <a:r>
              <a:rPr lang="ru-RU" sz="2800" i="1" dirty="0" smtClean="0">
                <a:solidFill>
                  <a:schemeClr val="tx2"/>
                </a:solidFill>
              </a:rPr>
              <a:t>все же узнать </a:t>
            </a:r>
            <a:r>
              <a:rPr lang="ru-RU" sz="2800" i="1" dirty="0">
                <a:solidFill>
                  <a:schemeClr val="tx2"/>
                </a:solidFill>
              </a:rPr>
              <a:t>истинную форму Земли.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800" i="1" dirty="0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</a:pPr>
            <a:r>
              <a:rPr lang="ru-RU" sz="2800" i="1" dirty="0">
                <a:solidFill>
                  <a:schemeClr val="tx2"/>
                </a:solidFill>
              </a:rPr>
              <a:t>Правда, для этого понадобились многие и многие тысячи лет…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88640"/>
            <a:ext cx="7329488" cy="1152128"/>
          </a:xfrm>
        </p:spPr>
        <p:txBody>
          <a:bodyPr/>
          <a:lstStyle/>
          <a:p>
            <a:pPr algn="ctr"/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</a:rPr>
              <a:t>Шар – это красиво!</a:t>
            </a:r>
            <a:endParaRPr lang="ru-RU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4294967295"/>
          </p:nvPr>
        </p:nvSpPr>
        <p:spPr>
          <a:xfrm>
            <a:off x="5105400" y="1340768"/>
            <a:ext cx="4038600" cy="4831432"/>
          </a:xfrm>
        </p:spPr>
        <p:txBody>
          <a:bodyPr/>
          <a:lstStyle/>
          <a:p>
            <a:pPr>
              <a:buNone/>
            </a:pPr>
            <a:r>
              <a:rPr lang="ru-RU" i="1" dirty="0" smtClean="0"/>
              <a:t>Древнегреческий ученый, математик</a:t>
            </a:r>
          </a:p>
          <a:p>
            <a:pPr>
              <a:buNone/>
            </a:pPr>
            <a:r>
              <a:rPr lang="ru-RU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              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ПИФАГОР</a:t>
            </a:r>
            <a:r>
              <a:rPr lang="ru-RU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     </a:t>
            </a:r>
            <a:endParaRPr lang="ru-RU" sz="36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1202" name="Picture 2" descr="http://www.kalitva.ru/uploads/posts/2010-02/1265369024_af_08_pifagor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484784"/>
            <a:ext cx="4032448" cy="5112568"/>
          </a:xfrm>
          <a:prstGeom prst="rect">
            <a:avLst/>
          </a:prstGeom>
          <a:noFill/>
        </p:spPr>
      </p:pic>
      <p:pic>
        <p:nvPicPr>
          <p:cNvPr id="10" name="Picture 4" descr="GLOBE32[1]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3933056"/>
            <a:ext cx="2519362" cy="25193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ttp://img01.chitalnya.ru/upload2/735/3697954593226313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412776"/>
            <a:ext cx="4248472" cy="5054867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54000"/>
            <a:ext cx="8229600" cy="942975"/>
          </a:xfrm>
        </p:spPr>
        <p:txBody>
          <a:bodyPr/>
          <a:lstStyle/>
          <a:p>
            <a:pPr algn="ctr"/>
            <a:r>
              <a:rPr lang="ru-RU" sz="4800" i="1" dirty="0" smtClean="0">
                <a:solidFill>
                  <a:schemeClr val="accent1">
                    <a:lumMod val="75000"/>
                  </a:schemeClr>
                </a:solidFill>
              </a:rPr>
              <a:t>Аристотель</a:t>
            </a:r>
            <a:endParaRPr lang="ru-RU" sz="48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4294967295"/>
          </p:nvPr>
        </p:nvSpPr>
        <p:spPr>
          <a:xfrm>
            <a:off x="5254625" y="1341438"/>
            <a:ext cx="3889375" cy="4830762"/>
          </a:xfrm>
        </p:spPr>
        <p:txBody>
          <a:bodyPr/>
          <a:lstStyle/>
          <a:p>
            <a:pPr>
              <a:buNone/>
            </a:pPr>
            <a:r>
              <a:rPr lang="ru-RU" i="1" dirty="0" smtClean="0"/>
              <a:t>Древнегреческий философ, он нашел несколько доказательств шарообразности Земли.</a:t>
            </a:r>
            <a:endParaRPr lang="ru-RU" i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ind_0177_slide">
  <a:themeElements>
    <a:clrScheme name="Тема Office 2">
      <a:dk1>
        <a:srgbClr val="000000"/>
      </a:dk1>
      <a:lt1>
        <a:srgbClr val="C6CB39"/>
      </a:lt1>
      <a:dk2>
        <a:srgbClr val="000000"/>
      </a:dk2>
      <a:lt2>
        <a:srgbClr val="B2B2B2"/>
      </a:lt2>
      <a:accent1>
        <a:srgbClr val="94AE39"/>
      </a:accent1>
      <a:accent2>
        <a:srgbClr val="D3B94D"/>
      </a:accent2>
      <a:accent3>
        <a:srgbClr val="DFE2AE"/>
      </a:accent3>
      <a:accent4>
        <a:srgbClr val="000000"/>
      </a:accent4>
      <a:accent5>
        <a:srgbClr val="C8D3AE"/>
      </a:accent5>
      <a:accent6>
        <a:srgbClr val="BFA745"/>
      </a:accent6>
      <a:hlink>
        <a:srgbClr val="7A7E22"/>
      </a:hlink>
      <a:folHlink>
        <a:srgbClr val="AA912A"/>
      </a:folHlink>
    </a:clrScheme>
    <a:fontScheme name="Тема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C6CB39"/>
        </a:lt1>
        <a:dk2>
          <a:srgbClr val="000000"/>
        </a:dk2>
        <a:lt2>
          <a:srgbClr val="B2B2B2"/>
        </a:lt2>
        <a:accent1>
          <a:srgbClr val="6B6929"/>
        </a:accent1>
        <a:accent2>
          <a:srgbClr val="9CA229"/>
        </a:accent2>
        <a:accent3>
          <a:srgbClr val="DFE2AE"/>
        </a:accent3>
        <a:accent4>
          <a:srgbClr val="000000"/>
        </a:accent4>
        <a:accent5>
          <a:srgbClr val="BAB9AC"/>
        </a:accent5>
        <a:accent6>
          <a:srgbClr val="8D9224"/>
        </a:accent6>
        <a:hlink>
          <a:srgbClr val="D6D794"/>
        </a:hlink>
        <a:folHlink>
          <a:srgbClr val="E4E49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C6CB39"/>
        </a:lt1>
        <a:dk2>
          <a:srgbClr val="000000"/>
        </a:dk2>
        <a:lt2>
          <a:srgbClr val="B2B2B2"/>
        </a:lt2>
        <a:accent1>
          <a:srgbClr val="94AE39"/>
        </a:accent1>
        <a:accent2>
          <a:srgbClr val="D3B94D"/>
        </a:accent2>
        <a:accent3>
          <a:srgbClr val="DFE2AE"/>
        </a:accent3>
        <a:accent4>
          <a:srgbClr val="000000"/>
        </a:accent4>
        <a:accent5>
          <a:srgbClr val="C8D3AE"/>
        </a:accent5>
        <a:accent6>
          <a:srgbClr val="BFA745"/>
        </a:accent6>
        <a:hlink>
          <a:srgbClr val="7A7E22"/>
        </a:hlink>
        <a:folHlink>
          <a:srgbClr val="AA912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C6CB39"/>
        </a:lt1>
        <a:dk2>
          <a:srgbClr val="000000"/>
        </a:dk2>
        <a:lt2>
          <a:srgbClr val="B2B2B2"/>
        </a:lt2>
        <a:accent1>
          <a:srgbClr val="8D9227"/>
        </a:accent1>
        <a:accent2>
          <a:srgbClr val="CF73A5"/>
        </a:accent2>
        <a:accent3>
          <a:srgbClr val="DFE2AE"/>
        </a:accent3>
        <a:accent4>
          <a:srgbClr val="000000"/>
        </a:accent4>
        <a:accent5>
          <a:srgbClr val="C5C7AC"/>
        </a:accent5>
        <a:accent6>
          <a:srgbClr val="BB6895"/>
        </a:accent6>
        <a:hlink>
          <a:srgbClr val="4A38A5"/>
        </a:hlink>
        <a:folHlink>
          <a:srgbClr val="A538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C6CB39"/>
        </a:lt1>
        <a:dk2>
          <a:srgbClr val="000000"/>
        </a:dk2>
        <a:lt2>
          <a:srgbClr val="B2B2B2"/>
        </a:lt2>
        <a:accent1>
          <a:srgbClr val="AA5E2A"/>
        </a:accent1>
        <a:accent2>
          <a:srgbClr val="7A7E22"/>
        </a:accent2>
        <a:accent3>
          <a:srgbClr val="DFE2AE"/>
        </a:accent3>
        <a:accent4>
          <a:srgbClr val="000000"/>
        </a:accent4>
        <a:accent5>
          <a:srgbClr val="D2B6AC"/>
        </a:accent5>
        <a:accent6>
          <a:srgbClr val="6E721E"/>
        </a:accent6>
        <a:hlink>
          <a:srgbClr val="3982A5"/>
        </a:hlink>
        <a:folHlink>
          <a:srgbClr val="8438A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6B6929"/>
        </a:accent1>
        <a:accent2>
          <a:srgbClr val="9CA229"/>
        </a:accent2>
        <a:accent3>
          <a:srgbClr val="FFFFFF"/>
        </a:accent3>
        <a:accent4>
          <a:srgbClr val="000000"/>
        </a:accent4>
        <a:accent5>
          <a:srgbClr val="BAB9AC"/>
        </a:accent5>
        <a:accent6>
          <a:srgbClr val="8D9224"/>
        </a:accent6>
        <a:hlink>
          <a:srgbClr val="D6D794"/>
        </a:hlink>
        <a:folHlink>
          <a:srgbClr val="E4E49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94AE39"/>
        </a:accent1>
        <a:accent2>
          <a:srgbClr val="D3B94D"/>
        </a:accent2>
        <a:accent3>
          <a:srgbClr val="FFFFFF"/>
        </a:accent3>
        <a:accent4>
          <a:srgbClr val="000000"/>
        </a:accent4>
        <a:accent5>
          <a:srgbClr val="C8D3AE"/>
        </a:accent5>
        <a:accent6>
          <a:srgbClr val="BFA745"/>
        </a:accent6>
        <a:hlink>
          <a:srgbClr val="7A7E22"/>
        </a:hlink>
        <a:folHlink>
          <a:srgbClr val="AA912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8D9227"/>
        </a:accent1>
        <a:accent2>
          <a:srgbClr val="CF73A5"/>
        </a:accent2>
        <a:accent3>
          <a:srgbClr val="FFFFFF"/>
        </a:accent3>
        <a:accent4>
          <a:srgbClr val="000000"/>
        </a:accent4>
        <a:accent5>
          <a:srgbClr val="C5C7AC"/>
        </a:accent5>
        <a:accent6>
          <a:srgbClr val="BB6895"/>
        </a:accent6>
        <a:hlink>
          <a:srgbClr val="4A38A5"/>
        </a:hlink>
        <a:folHlink>
          <a:srgbClr val="A538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AA5E2A"/>
        </a:accent1>
        <a:accent2>
          <a:srgbClr val="7A7E22"/>
        </a:accent2>
        <a:accent3>
          <a:srgbClr val="FFFFFF"/>
        </a:accent3>
        <a:accent4>
          <a:srgbClr val="000000"/>
        </a:accent4>
        <a:accent5>
          <a:srgbClr val="D2B6AC"/>
        </a:accent5>
        <a:accent6>
          <a:srgbClr val="6E721E"/>
        </a:accent6>
        <a:hlink>
          <a:srgbClr val="3982A5"/>
        </a:hlink>
        <a:folHlink>
          <a:srgbClr val="8438A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медовый</Template>
  <TotalTime>624</TotalTime>
  <Words>119</Words>
  <Application>Microsoft Office PowerPoint</Application>
  <PresentationFormat>Экран (4:3)</PresentationFormat>
  <Paragraphs>24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ind_0177_slide</vt:lpstr>
      <vt:lpstr>  Какую форму имеет Земля? </vt:lpstr>
      <vt:lpstr>Презентация PowerPoint</vt:lpstr>
      <vt:lpstr>Так представляли Землю в старину на Руси</vt:lpstr>
      <vt:lpstr>Земля по представлению Древних греков</vt:lpstr>
      <vt:lpstr>А вот так представляли себе край Земли…</vt:lpstr>
      <vt:lpstr>Презентация PowerPoint</vt:lpstr>
      <vt:lpstr>Удивительно…</vt:lpstr>
      <vt:lpstr>Шар – это красиво!</vt:lpstr>
      <vt:lpstr>Аристотель</vt:lpstr>
      <vt:lpstr>Презентация PowerPoint</vt:lpstr>
      <vt:lpstr>Лунное затмение.</vt:lpstr>
      <vt:lpstr>Эратосфен Киренский</vt:lpstr>
      <vt:lpstr>Фернан Магеллан  (1470 - 1521) португальский мореплаватель  </vt:lpstr>
      <vt:lpstr>Презентация PowerPoint</vt:lpstr>
      <vt:lpstr>Фото Земли, сделанное с космического корабля «Аполлон-17»</vt:lpstr>
    </vt:vector>
  </TitlesOfParts>
  <Company>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ФОРМА ЗЕМЛИ Окружающий мир 4 класс</dc:title>
  <dc:creator>Макс</dc:creator>
  <cp:lastModifiedBy>56</cp:lastModifiedBy>
  <cp:revision>59</cp:revision>
  <dcterms:created xsi:type="dcterms:W3CDTF">2006-11-22T15:03:37Z</dcterms:created>
  <dcterms:modified xsi:type="dcterms:W3CDTF">2015-01-20T08:03:24Z</dcterms:modified>
</cp:coreProperties>
</file>