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0CB0B-CEED-4E8F-AD32-3AD587C6A21F}" type="datetimeFigureOut">
              <a:rPr lang="ru-RU" smtClean="0"/>
              <a:t>10.12.2012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BAFA7-C6D9-4C79-B811-05630E5EB46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0CB0B-CEED-4E8F-AD32-3AD587C6A21F}" type="datetimeFigureOut">
              <a:rPr lang="ru-RU" smtClean="0"/>
              <a:t>10.12.2012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BAFA7-C6D9-4C79-B811-05630E5EB46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0CB0B-CEED-4E8F-AD32-3AD587C6A21F}" type="datetimeFigureOut">
              <a:rPr lang="ru-RU" smtClean="0"/>
              <a:t>10.12.2012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BAFA7-C6D9-4C79-B811-05630E5EB46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0CB0B-CEED-4E8F-AD32-3AD587C6A21F}" type="datetimeFigureOut">
              <a:rPr lang="ru-RU" smtClean="0"/>
              <a:t>10.12.2012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BAFA7-C6D9-4C79-B811-05630E5EB46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0CB0B-CEED-4E8F-AD32-3AD587C6A21F}" type="datetimeFigureOut">
              <a:rPr lang="ru-RU" smtClean="0"/>
              <a:t>10.12.2012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BAFA7-C6D9-4C79-B811-05630E5EB46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0CB0B-CEED-4E8F-AD32-3AD587C6A21F}" type="datetimeFigureOut">
              <a:rPr lang="ru-RU" smtClean="0"/>
              <a:t>10.12.2012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BAFA7-C6D9-4C79-B811-05630E5EB46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0CB0B-CEED-4E8F-AD32-3AD587C6A21F}" type="datetimeFigureOut">
              <a:rPr lang="ru-RU" smtClean="0"/>
              <a:t>10.12.2012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BAFA7-C6D9-4C79-B811-05630E5EB46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0CB0B-CEED-4E8F-AD32-3AD587C6A21F}" type="datetimeFigureOut">
              <a:rPr lang="ru-RU" smtClean="0"/>
              <a:t>10.12.2012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BAFA7-C6D9-4C79-B811-05630E5EB46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0CB0B-CEED-4E8F-AD32-3AD587C6A21F}" type="datetimeFigureOut">
              <a:rPr lang="ru-RU" smtClean="0"/>
              <a:t>10.12.2012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BAFA7-C6D9-4C79-B811-05630E5EB46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0CB0B-CEED-4E8F-AD32-3AD587C6A21F}" type="datetimeFigureOut">
              <a:rPr lang="ru-RU" smtClean="0"/>
              <a:t>10.12.2012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BAFA7-C6D9-4C79-B811-05630E5EB46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80CB0B-CEED-4E8F-AD32-3AD587C6A21F}" type="datetimeFigureOut">
              <a:rPr lang="ru-RU" smtClean="0"/>
              <a:t>10.12.2012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BAFA7-C6D9-4C79-B811-05630E5EB466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080CB0B-CEED-4E8F-AD32-3AD587C6A21F}" type="datetimeFigureOut">
              <a:rPr lang="ru-RU" smtClean="0"/>
              <a:t>10.12.2012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5BAFA7-C6D9-4C79-B811-05630E5EB466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0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4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28.jpeg"/><Relationship Id="rId4" Type="http://schemas.openxmlformats.org/officeDocument/2006/relationships/image" Target="../media/image27.jpe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jpeg"/><Relationship Id="rId2" Type="http://schemas.openxmlformats.org/officeDocument/2006/relationships/image" Target="../media/image29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1.jpeg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4.jpeg"/><Relationship Id="rId2" Type="http://schemas.openxmlformats.org/officeDocument/2006/relationships/image" Target="../media/image3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6.jpeg"/><Relationship Id="rId4" Type="http://schemas.openxmlformats.org/officeDocument/2006/relationships/image" Target="../media/image35.jpeg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hyperlink" Target="http://ru.wikipedia.org/wiki/%D0%9F%D0%BE%D0%B3%D0%BE%D0%B4%D0%B0" TargetMode="External"/><Relationship Id="rId3" Type="http://schemas.openxmlformats.org/officeDocument/2006/relationships/hyperlink" Target="http://ru.wikipedia.org/wiki/%D0%97%D1%8F%D0%B1%D0%BB%D0%B8%D0%BA" TargetMode="External"/><Relationship Id="rId7" Type="http://schemas.openxmlformats.org/officeDocument/2006/relationships/hyperlink" Target="http://ru.wikipedia.org/wiki/%D0%9E%D0%B1%D0%BB%D0%B0%D0%BA%D0%BE" TargetMode="External"/><Relationship Id="rId2" Type="http://schemas.openxmlformats.org/officeDocument/2006/relationships/hyperlink" Target="http://ru.wikipedia.org/wiki/%D0%96%D0%B0%D0%B2%D0%BE%D1%80%D0%BE%D0%BD%D0%BA%D0%B8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ru.wikipedia.org/wiki/%D0%91%D0%B5%D1%80%D1%91%D0%B7%D0%BE%D0%B2%D1%8B%D0%B9_%D1%81%D0%BE%D0%BA" TargetMode="External"/><Relationship Id="rId5" Type="http://schemas.openxmlformats.org/officeDocument/2006/relationships/hyperlink" Target="http://ru.wikipedia.org/wiki/%D0%91%D0%B5%D1%80%D1%91%D0%B7%D0%B0" TargetMode="External"/><Relationship Id="rId4" Type="http://schemas.openxmlformats.org/officeDocument/2006/relationships/hyperlink" Target="http://ru.wikipedia.org/wiki/%D0%93%D1%83%D1%81%D1%8C" TargetMode="External"/><Relationship Id="rId9" Type="http://schemas.openxmlformats.org/officeDocument/2006/relationships/hyperlink" Target="http://ru.wikipedia.org/wiki/%D0%92%D0%BE%D1%80%D0%BE%D0%B1%D0%B5%D0%B9" TargetMode="Externa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http://ru.wikipedia.org/wiki/%D0%A2%D1%83%D1%87%D0%B8" TargetMode="External"/><Relationship Id="rId2" Type="http://schemas.openxmlformats.org/officeDocument/2006/relationships/hyperlink" Target="http://ru.wikipedia.org/wiki/%D0%92%D0%BE%D1%80%D0%BE%D0%BD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ru.wikipedia.org/wiki/%D0%9F%D1%82%D0%B8%D1%86%D0%B0" TargetMode="Externa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hyperlink" Target="http://ru.wikipedia.org/wiki/%D0%9C%D0%B0%D1%80%D0%B3%D0%B0%D1%80%D0%B8%D1%82%D0%BA%D0%B8" TargetMode="External"/><Relationship Id="rId13" Type="http://schemas.openxmlformats.org/officeDocument/2006/relationships/hyperlink" Target="http://ru.wikipedia.org/wiki/%D0%93%D0%BE%D0%BB%D0%BE%D0%B2%D0%B0" TargetMode="External"/><Relationship Id="rId3" Type="http://schemas.openxmlformats.org/officeDocument/2006/relationships/hyperlink" Target="http://ru.wikipedia.org/wiki/%D0%A1%D0%B5%D0%BD%D1%82%D1%8F%D0%B1%D1%80%D1%8C" TargetMode="External"/><Relationship Id="rId7" Type="http://schemas.openxmlformats.org/officeDocument/2006/relationships/hyperlink" Target="http://ru.wikipedia.org/wiki/%D0%9B%D1%8E%D1%82%D0%B8%D0%BA" TargetMode="External"/><Relationship Id="rId12" Type="http://schemas.openxmlformats.org/officeDocument/2006/relationships/hyperlink" Target="http://ru.wikipedia.org/wiki/%D0%94%D0%BE%D0%BC%D0%B0%D1%88%D0%BD%D1%8F%D1%8F_%D0%BF%D1%82%D0%B8%D1%86%D0%B0" TargetMode="External"/><Relationship Id="rId17" Type="http://schemas.openxmlformats.org/officeDocument/2006/relationships/hyperlink" Target="http://ru.wikipedia.org/wiki/%D0%9A%D0%BE%D0%BC%D0%B0%D1%80" TargetMode="External"/><Relationship Id="rId2" Type="http://schemas.openxmlformats.org/officeDocument/2006/relationships/hyperlink" Target="http://ru.wikipedia.org/wiki/%D0%93%D1%80%D0%BE%D0%BC" TargetMode="External"/><Relationship Id="rId16" Type="http://schemas.openxmlformats.org/officeDocument/2006/relationships/hyperlink" Target="http://ru.wikipedia.org/wiki/%D0%97%D0%B8%D0%BC%D0%B0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ru.wikipedia.org/wiki/%D0%90%D0%BD%D1%8E%D1%82%D0%B8%D0%BD%D1%8B_%D0%B3%D0%BB%D0%B0%D0%B7%D0%BA%D0%B8" TargetMode="External"/><Relationship Id="rId11" Type="http://schemas.openxmlformats.org/officeDocument/2006/relationships/hyperlink" Target="http://ru.wikipedia.org/wiki/%D0%9A%D1%80%D1%8B%D1%88%D0%B0" TargetMode="External"/><Relationship Id="rId5" Type="http://schemas.openxmlformats.org/officeDocument/2006/relationships/hyperlink" Target="http://ru.wikipedia.org/wiki/%D0%A6%D0%B2%D0%B5%D1%82%D0%B5%D0%BD%D0%B8%D0%B5" TargetMode="External"/><Relationship Id="rId15" Type="http://schemas.openxmlformats.org/officeDocument/2006/relationships/hyperlink" Target="http://ru.wikipedia.org/wiki/%D0%9B%D0%B8%D1%81%D1%82%D0%BE%D0%BF%D0%B0%D0%B4" TargetMode="External"/><Relationship Id="rId10" Type="http://schemas.openxmlformats.org/officeDocument/2006/relationships/hyperlink" Target="http://ru.wikipedia.org/wiki/%D0%9A%D0%BB%D0%B5%D0%B2%D0%B5%D1%80" TargetMode="External"/><Relationship Id="rId4" Type="http://schemas.openxmlformats.org/officeDocument/2006/relationships/hyperlink" Target="http://ru.wikipedia.org/wiki/%D0%9E%D1%81%D0%B5%D0%BD%D1%8C" TargetMode="External"/><Relationship Id="rId9" Type="http://schemas.openxmlformats.org/officeDocument/2006/relationships/hyperlink" Target="http://ru.wikipedia.org/wiki/%D0%A2%D1%8B%D1%81%D1%8F%D1%87%D0%B5%D0%BB%D0%B8%D1%81%D1%82%D0%BD%D0%B8%D0%BA" TargetMode="External"/><Relationship Id="rId14" Type="http://schemas.openxmlformats.org/officeDocument/2006/relationships/hyperlink" Target="http://ru.wikipedia.org/wiki/%D0%9F%D1%82%D0%B8%D1%87%D1%8C%D0%B5_%D0%BA%D1%80%D1%8B%D0%BB%D0%BE" TargetMode="External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hyperlink" Target="http://ru.wikipedia.org/wiki/%D0%98%D0%BD%D0%B5%D0%B9" TargetMode="External"/><Relationship Id="rId3" Type="http://schemas.openxmlformats.org/officeDocument/2006/relationships/hyperlink" Target="http://ru.wikipedia.org/wiki/%D0%9B%D0%B5%D1%81" TargetMode="External"/><Relationship Id="rId7" Type="http://schemas.openxmlformats.org/officeDocument/2006/relationships/hyperlink" Target="http://ru.wikipedia.org/wiki/%D0%94%D0%B5%D1%80%D0%B5%D0%B2%D1%8C%D1%8F" TargetMode="External"/><Relationship Id="rId2" Type="http://schemas.openxmlformats.org/officeDocument/2006/relationships/hyperlink" Target="http://ru.wikipedia.org/wiki/%D0%9A%D0%BB%D1%8E%D0%B2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ru.wikipedia.org/wiki/%D0%9E%D1%82%D1%82%D0%B5%D0%BF%D0%B5%D0%BB%D1%8C" TargetMode="External"/><Relationship Id="rId5" Type="http://schemas.openxmlformats.org/officeDocument/2006/relationships/hyperlink" Target="http://ru.wikipedia.org/wiki/%D0%97%D0%B0%D1%80%D1%8F" TargetMode="External"/><Relationship Id="rId4" Type="http://schemas.openxmlformats.org/officeDocument/2006/relationships/hyperlink" Target="http://ru.wikipedia.org/wiki/%D0%A1%D0%B8%D0%BD%D0%B8%D0%B9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857233"/>
            <a:ext cx="7772400" cy="1785949"/>
          </a:xfrm>
        </p:spPr>
        <p:txBody>
          <a:bodyPr>
            <a:normAutofit/>
          </a:bodyPr>
          <a:lstStyle/>
          <a:p>
            <a:r>
              <a:rPr lang="ru-RU" sz="7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Погода. Климат.</a:t>
            </a:r>
            <a:endParaRPr lang="ru-RU" sz="7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1266" name="Picture 2" descr="http://im0-tub-ru.yandex.net/i?id=243437157-35-72&amp;n=1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571736" y="2714620"/>
            <a:ext cx="3714776" cy="314327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Гигрометр - это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328734"/>
          </a:xfrm>
        </p:spPr>
        <p:txBody>
          <a:bodyPr>
            <a:normAutofit/>
          </a:bodyPr>
          <a:lstStyle/>
          <a:p>
            <a:r>
              <a:rPr lang="ru-RU" sz="3600" b="1" dirty="0"/>
              <a:t>п</a:t>
            </a:r>
            <a:r>
              <a:rPr lang="ru-RU" sz="3600" b="1" dirty="0" smtClean="0"/>
              <a:t>рибор для измерения влажности воздуха.</a:t>
            </a:r>
            <a:endParaRPr lang="ru-RU" sz="3600" b="1" dirty="0"/>
          </a:p>
        </p:txBody>
      </p:sp>
      <p:pic>
        <p:nvPicPr>
          <p:cNvPr id="22530" name="Picture 2" descr="http://im5-tub-ru.yandex.net/i?id=378991466-22-72&amp;n=1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86116" y="2357430"/>
            <a:ext cx="4500594" cy="385765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Облачность - это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85720" y="1600201"/>
            <a:ext cx="8572560" cy="161448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sz="4000" b="1" dirty="0"/>
              <a:t> </a:t>
            </a:r>
            <a:r>
              <a:rPr lang="ru-RU" sz="4000" b="1" dirty="0" smtClean="0"/>
              <a:t>состояние неба, характеризующееся наличием и видами облаков.</a:t>
            </a:r>
          </a:p>
        </p:txBody>
      </p:sp>
      <p:pic>
        <p:nvPicPr>
          <p:cNvPr id="23554" name="Picture 2" descr="http://im2-tub-ru.yandex.net/i?id=899628081-29-72&amp;n=1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00167" y="3071810"/>
            <a:ext cx="5357850" cy="300039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Безоблачное небо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24578" name="Picture 2" descr="http://im8-tub-ru.yandex.net/i?id=284121846-53-72&amp;n=1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1857364"/>
            <a:ext cx="5786478" cy="414340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Переменная облачность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25602" name="Picture 2" descr="http://im5-tub-ru.yandex.net/i?id=331868435-59-72&amp;n=1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1357298"/>
            <a:ext cx="6072230" cy="464347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Сплошная облачность 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26626" name="Picture 2" descr="http://im2-tub-ru.yandex.net/i?id=239919759-63-72&amp;n=1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1571612"/>
            <a:ext cx="6143668" cy="450059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714356"/>
            <a:ext cx="8072494" cy="2071702"/>
          </a:xfrm>
        </p:spPr>
        <p:txBody>
          <a:bodyPr>
            <a:normAutofit fontScale="90000"/>
          </a:bodyPr>
          <a:lstStyle/>
          <a:p>
            <a:pPr algn="l"/>
            <a:r>
              <a:rPr lang="ru-RU" b="1" dirty="0" smtClean="0">
                <a:solidFill>
                  <a:srgbClr val="FF0000"/>
                </a:solidFill>
              </a:rPr>
              <a:t>Ветер – это движение воздуха 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в горизонтальном направлении.</a:t>
            </a:r>
            <a:br>
              <a:rPr lang="ru-RU" b="1" dirty="0" smtClean="0">
                <a:solidFill>
                  <a:srgbClr val="FF0000"/>
                </a:solidFill>
              </a:rPr>
            </a:b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27650" name="Picture 2" descr="http://im3-tub-ru.yandex.net/i?id=268589977-22-72&amp;n=1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8" y="2285992"/>
            <a:ext cx="6715172" cy="421484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Флюгер – это </a:t>
            </a:r>
            <a:br>
              <a:rPr lang="ru-RU" b="1" dirty="0" smtClean="0">
                <a:solidFill>
                  <a:srgbClr val="FF0000"/>
                </a:solidFill>
              </a:rPr>
            </a:b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1"/>
            <a:ext cx="8229600" cy="1785950"/>
          </a:xfrm>
        </p:spPr>
        <p:txBody>
          <a:bodyPr>
            <a:normAutofit/>
          </a:bodyPr>
          <a:lstStyle/>
          <a:p>
            <a:r>
              <a:rPr lang="ru-RU" sz="3600" b="1" dirty="0"/>
              <a:t>п</a:t>
            </a:r>
            <a:r>
              <a:rPr lang="ru-RU" sz="3600" b="1" dirty="0" smtClean="0"/>
              <a:t>рибор для измерения и направления скорости ветра</a:t>
            </a:r>
            <a:endParaRPr lang="ru-RU" sz="3600" b="1" dirty="0"/>
          </a:p>
        </p:txBody>
      </p:sp>
      <p:pic>
        <p:nvPicPr>
          <p:cNvPr id="28674" name="Picture 2" descr="http://im7-tub-ru.yandex.net/i?id=71745561-04-72&amp;n=1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2571744"/>
            <a:ext cx="2228850" cy="1428750"/>
          </a:xfrm>
          <a:prstGeom prst="rect">
            <a:avLst/>
          </a:prstGeom>
          <a:noFill/>
        </p:spPr>
      </p:pic>
      <p:pic>
        <p:nvPicPr>
          <p:cNvPr id="28676" name="Picture 4" descr="http://im5-tub-ru.yandex.net/i?id=32241941-42-72&amp;n=1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72132" y="2428868"/>
            <a:ext cx="2571768" cy="1428750"/>
          </a:xfrm>
          <a:prstGeom prst="rect">
            <a:avLst/>
          </a:prstGeom>
          <a:noFill/>
        </p:spPr>
      </p:pic>
      <p:pic>
        <p:nvPicPr>
          <p:cNvPr id="28678" name="Picture 6" descr="http://im3-tub-ru.yandex.net/i?id=327272050-02-72&amp;n=1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857488" y="4000504"/>
            <a:ext cx="3000396" cy="250033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Метеорологи - это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400172"/>
          </a:xfrm>
        </p:spPr>
        <p:txBody>
          <a:bodyPr>
            <a:normAutofit/>
          </a:bodyPr>
          <a:lstStyle/>
          <a:p>
            <a:r>
              <a:rPr lang="ru-RU" sz="4000" b="1" dirty="0"/>
              <a:t>с</a:t>
            </a:r>
            <a:r>
              <a:rPr lang="ru-RU" sz="4000" b="1" dirty="0" smtClean="0"/>
              <a:t>пециалисты, следящие за изменением погоды.</a:t>
            </a:r>
            <a:endParaRPr lang="ru-RU" sz="4000" b="1" dirty="0"/>
          </a:p>
        </p:txBody>
      </p:sp>
      <p:pic>
        <p:nvPicPr>
          <p:cNvPr id="29698" name="Picture 2" descr="http://im0-tub-ru.yandex.net/i?id=531599351-08-72&amp;n=1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480" y="3000372"/>
            <a:ext cx="5643602" cy="335758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297502"/>
          </a:xfrm>
        </p:spPr>
        <p:txBody>
          <a:bodyPr>
            <a:normAutofit/>
          </a:bodyPr>
          <a:lstStyle/>
          <a:p>
            <a:r>
              <a:rPr lang="ru-RU" sz="7200" b="1" dirty="0" smtClean="0">
                <a:solidFill>
                  <a:srgbClr val="FF0000"/>
                </a:solidFill>
              </a:rPr>
              <a:t>Что такое климат?</a:t>
            </a:r>
            <a:endParaRPr lang="ru-RU" sz="72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</a:rPr>
              <a:t>Климат - это</a:t>
            </a:r>
            <a:endParaRPr lang="ru-RU" sz="54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5400" b="1" dirty="0"/>
              <a:t>м</a:t>
            </a:r>
            <a:r>
              <a:rPr lang="ru-RU" sz="5400" b="1" dirty="0" smtClean="0"/>
              <a:t>ноголетний режим погоды, характерный для данной местности.</a:t>
            </a:r>
            <a:endParaRPr lang="ru-RU" sz="54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57166"/>
            <a:ext cx="8229600" cy="3071834"/>
          </a:xfrm>
        </p:spPr>
        <p:txBody>
          <a:bodyPr/>
          <a:lstStyle/>
          <a:p>
            <a:pPr algn="l"/>
            <a:r>
              <a:rPr lang="ru-RU" sz="6600" dirty="0" smtClean="0">
                <a:solidFill>
                  <a:srgbClr val="FF0000"/>
                </a:solidFill>
              </a:rPr>
              <a:t>     Что такое погода?</a:t>
            </a:r>
            <a:r>
              <a:rPr lang="ru-RU" dirty="0" smtClean="0">
                <a:solidFill>
                  <a:srgbClr val="FF0000"/>
                </a:solidFill>
              </a:rPr>
              <a:t/>
            </a:r>
            <a:br>
              <a:rPr lang="ru-RU" dirty="0" smtClean="0">
                <a:solidFill>
                  <a:srgbClr val="FF0000"/>
                </a:solidFill>
              </a:rPr>
            </a:br>
            <a:endParaRPr lang="ru-RU" sz="6000" b="1" dirty="0">
              <a:solidFill>
                <a:srgbClr val="FF0000"/>
              </a:solidFill>
            </a:endParaRPr>
          </a:p>
        </p:txBody>
      </p:sp>
      <p:pic>
        <p:nvPicPr>
          <p:cNvPr id="15362" name="Picture 2" descr="Значки - &quot;Погода&quot; - вектор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2000240"/>
            <a:ext cx="6357982" cy="42862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600" b="1" dirty="0" smtClean="0">
                <a:solidFill>
                  <a:srgbClr val="FF0000"/>
                </a:solidFill>
              </a:rPr>
              <a:t>Климат:</a:t>
            </a:r>
            <a:endParaRPr lang="ru-RU" sz="66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357422" y="1600200"/>
            <a:ext cx="4857784" cy="4525963"/>
          </a:xfrm>
        </p:spPr>
        <p:txBody>
          <a:bodyPr>
            <a:normAutofit/>
          </a:bodyPr>
          <a:lstStyle/>
          <a:p>
            <a:r>
              <a:rPr lang="ru-RU" sz="4800" b="1" dirty="0" smtClean="0"/>
              <a:t>Холодный</a:t>
            </a:r>
          </a:p>
          <a:p>
            <a:endParaRPr lang="ru-RU" sz="4800" b="1" dirty="0"/>
          </a:p>
          <a:p>
            <a:r>
              <a:rPr lang="ru-RU" sz="4800" b="1" dirty="0" smtClean="0"/>
              <a:t>Умеренный</a:t>
            </a:r>
          </a:p>
          <a:p>
            <a:endParaRPr lang="ru-RU" sz="4800" b="1" dirty="0"/>
          </a:p>
          <a:p>
            <a:r>
              <a:rPr lang="ru-RU" sz="4800" b="1" dirty="0" smtClean="0"/>
              <a:t>Жаркий  </a:t>
            </a:r>
            <a:endParaRPr lang="ru-RU" sz="4800" b="1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http://im6-tub-ru.yandex.net/i?id=186113648-51-72&amp;n=1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1714488"/>
            <a:ext cx="3286148" cy="2571768"/>
          </a:xfrm>
          <a:prstGeom prst="rect">
            <a:avLst/>
          </a:prstGeom>
          <a:noFill/>
        </p:spPr>
      </p:pic>
      <p:pic>
        <p:nvPicPr>
          <p:cNvPr id="30724" name="Picture 4" descr="http://im7-tub-ru.yandex.net/i?id=106755226-22-72&amp;n=1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857752" y="1785926"/>
            <a:ext cx="3857652" cy="2500330"/>
          </a:xfrm>
          <a:prstGeom prst="rect">
            <a:avLst/>
          </a:prstGeom>
          <a:noFill/>
        </p:spPr>
      </p:pic>
      <p:pic>
        <p:nvPicPr>
          <p:cNvPr id="30726" name="Picture 6" descr="http://im4-tub-ru.yandex.net/i?id=185561625-52-72&amp;n=1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5984" y="4572008"/>
            <a:ext cx="3714776" cy="2000264"/>
          </a:xfrm>
          <a:prstGeom prst="rect">
            <a:avLst/>
          </a:prstGeom>
          <a:noFill/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</a:rPr>
              <a:t>Холодный климат</a:t>
            </a:r>
            <a:endParaRPr lang="ru-RU" sz="54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b="1" dirty="0" smtClean="0">
                <a:solidFill>
                  <a:srgbClr val="FF0000"/>
                </a:solidFill>
              </a:rPr>
              <a:t>Умеренный климат</a:t>
            </a:r>
            <a:endParaRPr lang="ru-RU" sz="6000" b="1" dirty="0">
              <a:solidFill>
                <a:srgbClr val="FF0000"/>
              </a:solidFill>
            </a:endParaRPr>
          </a:p>
        </p:txBody>
      </p:sp>
      <p:pic>
        <p:nvPicPr>
          <p:cNvPr id="34818" name="Picture 2" descr="Белые березы в снегу зимой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85786" y="1428736"/>
            <a:ext cx="3000396" cy="2143140"/>
          </a:xfrm>
          <a:prstGeom prst="rect">
            <a:avLst/>
          </a:prstGeom>
          <a:noFill/>
        </p:spPr>
      </p:pic>
      <p:pic>
        <p:nvPicPr>
          <p:cNvPr id="34820" name="Picture 4" descr="Тайланд. Побережье. 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57224" y="4429132"/>
            <a:ext cx="2786082" cy="1619251"/>
          </a:xfrm>
          <a:prstGeom prst="rect">
            <a:avLst/>
          </a:prstGeom>
          <a:noFill/>
        </p:spPr>
      </p:pic>
      <p:pic>
        <p:nvPicPr>
          <p:cNvPr id="34822" name="Picture 6" descr="http://im8-tub-ru.yandex.net/i?id=273069060-53-72&amp;n=1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857752" y="1571612"/>
            <a:ext cx="3214710" cy="2000264"/>
          </a:xfrm>
          <a:prstGeom prst="rect">
            <a:avLst/>
          </a:prstGeom>
          <a:noFill/>
        </p:spPr>
      </p:pic>
      <p:pic>
        <p:nvPicPr>
          <p:cNvPr id="34824" name="Picture 8" descr="Ранняя весна.Сельский пейзаж.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929190" y="4357694"/>
            <a:ext cx="3143272" cy="164307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600" b="1" dirty="0" smtClean="0">
                <a:solidFill>
                  <a:srgbClr val="FF0000"/>
                </a:solidFill>
              </a:rPr>
              <a:t>Жаркий климат</a:t>
            </a:r>
            <a:endParaRPr lang="ru-RU" sz="6600" b="1" dirty="0">
              <a:solidFill>
                <a:srgbClr val="FF0000"/>
              </a:solidFill>
            </a:endParaRPr>
          </a:p>
        </p:txBody>
      </p:sp>
      <p:pic>
        <p:nvPicPr>
          <p:cNvPr id="35842" name="Picture 2" descr="http://im7-tub-ru.yandex.net/i?id=204461757-40-72&amp;n=1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1714488"/>
            <a:ext cx="3071834" cy="2000264"/>
          </a:xfrm>
          <a:prstGeom prst="rect">
            <a:avLst/>
          </a:prstGeom>
          <a:noFill/>
        </p:spPr>
      </p:pic>
      <p:pic>
        <p:nvPicPr>
          <p:cNvPr id="35844" name="Picture 4" descr="http://im0-tub-ru.yandex.net/i?id=114766753-42-72&amp;n=1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143504" y="1714488"/>
            <a:ext cx="3143272" cy="2000264"/>
          </a:xfrm>
          <a:prstGeom prst="rect">
            <a:avLst/>
          </a:prstGeom>
          <a:noFill/>
        </p:spPr>
      </p:pic>
      <p:pic>
        <p:nvPicPr>
          <p:cNvPr id="35846" name="Picture 6" descr="http://im4-tub-ru.yandex.net/i?id=11208053-22-72&amp;n=1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00298" y="4214818"/>
            <a:ext cx="3786214" cy="21431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800" b="1" dirty="0" smtClean="0">
                <a:solidFill>
                  <a:srgbClr val="FF0000"/>
                </a:solidFill>
              </a:rPr>
              <a:t>Климатолог - это</a:t>
            </a:r>
            <a:endParaRPr lang="ru-RU" sz="4800" b="1" dirty="0">
              <a:solidFill>
                <a:srgbClr val="FF000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971675"/>
          </a:xfrm>
        </p:spPr>
        <p:txBody>
          <a:bodyPr>
            <a:normAutofit lnSpcReduction="10000"/>
          </a:bodyPr>
          <a:lstStyle/>
          <a:p>
            <a:r>
              <a:rPr lang="ru-RU" sz="4400" b="1" dirty="0"/>
              <a:t>с</a:t>
            </a:r>
            <a:r>
              <a:rPr lang="ru-RU" sz="4400" b="1" dirty="0" smtClean="0"/>
              <a:t>пециалист, изучающий все характеристики климата и его изменения во времени.</a:t>
            </a:r>
            <a:endParaRPr lang="ru-RU" sz="4400" b="1" dirty="0"/>
          </a:p>
        </p:txBody>
      </p:sp>
      <p:pic>
        <p:nvPicPr>
          <p:cNvPr id="37890" name="Picture 2" descr="http://im3-tub-ru.yandex.net/i?id=482543665-14-72&amp;n=1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480" y="3500438"/>
            <a:ext cx="5500726" cy="292895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b="1" dirty="0" smtClean="0">
                <a:solidFill>
                  <a:srgbClr val="FF0000"/>
                </a:solidFill>
              </a:rPr>
              <a:t>На что влияет климат?</a:t>
            </a:r>
            <a:endParaRPr lang="ru-RU" sz="60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4757742" cy="4525963"/>
          </a:xfrm>
        </p:spPr>
        <p:txBody>
          <a:bodyPr>
            <a:normAutofit/>
          </a:bodyPr>
          <a:lstStyle/>
          <a:p>
            <a:r>
              <a:rPr lang="ru-RU" b="1" dirty="0" smtClean="0"/>
              <a:t>Состояние водоемов;</a:t>
            </a:r>
          </a:p>
          <a:p>
            <a:endParaRPr lang="ru-RU" b="1" dirty="0"/>
          </a:p>
          <a:p>
            <a:r>
              <a:rPr lang="ru-RU" b="1" dirty="0" smtClean="0"/>
              <a:t>Жизнь растений;</a:t>
            </a:r>
          </a:p>
          <a:p>
            <a:endParaRPr lang="ru-RU" b="1" dirty="0"/>
          </a:p>
          <a:p>
            <a:r>
              <a:rPr lang="ru-RU" b="1" dirty="0" smtClean="0"/>
              <a:t>Жизнь животных;</a:t>
            </a:r>
          </a:p>
          <a:p>
            <a:endParaRPr lang="ru-RU" b="1" dirty="0"/>
          </a:p>
          <a:p>
            <a:r>
              <a:rPr lang="ru-RU" b="1" dirty="0" smtClean="0"/>
              <a:t>Жизнь человека.</a:t>
            </a:r>
            <a:endParaRPr lang="ru-RU" b="1" dirty="0"/>
          </a:p>
        </p:txBody>
      </p:sp>
      <p:pic>
        <p:nvPicPr>
          <p:cNvPr id="36866" name="Picture 2" descr="http://im6-tub-ru.yandex.net/i?id=427367405-25-72&amp;n=1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00760" y="1428736"/>
            <a:ext cx="2071702" cy="1000132"/>
          </a:xfrm>
          <a:prstGeom prst="rect">
            <a:avLst/>
          </a:prstGeom>
          <a:noFill/>
        </p:spPr>
      </p:pic>
      <p:pic>
        <p:nvPicPr>
          <p:cNvPr id="36868" name="Picture 4" descr="http://im6-tub-ru.yandex.net/i?id=291270741-65-72&amp;n=1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00496" y="2428868"/>
            <a:ext cx="1419225" cy="1428750"/>
          </a:xfrm>
          <a:prstGeom prst="rect">
            <a:avLst/>
          </a:prstGeom>
          <a:noFill/>
        </p:spPr>
      </p:pic>
      <p:pic>
        <p:nvPicPr>
          <p:cNvPr id="36870" name="Picture 6" descr="http://im4-tub-ru.yandex.net/i?id=409847199-13-72&amp;n=1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143636" y="3714752"/>
            <a:ext cx="1857388" cy="1143008"/>
          </a:xfrm>
          <a:prstGeom prst="rect">
            <a:avLst/>
          </a:prstGeom>
          <a:noFill/>
        </p:spPr>
      </p:pic>
      <p:pic>
        <p:nvPicPr>
          <p:cNvPr id="36872" name="Picture 8" descr="http://im7-tub-ru.yandex.net/i?id=814799910-26-72&amp;n=17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4357686" y="5000636"/>
            <a:ext cx="1905000" cy="14287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Приметы погоды весной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b="1" dirty="0">
                <a:hlinkClick r:id="rId2" tooltip="Жаворонки"/>
              </a:rPr>
              <a:t>Жаворонки</a:t>
            </a:r>
            <a:r>
              <a:rPr lang="ru-RU" b="1" dirty="0"/>
              <a:t> летят — к теплу, </a:t>
            </a:r>
            <a:r>
              <a:rPr lang="ru-RU" b="1" dirty="0">
                <a:hlinkClick r:id="rId3" tooltip="Зяблик"/>
              </a:rPr>
              <a:t>зяблик</a:t>
            </a:r>
            <a:r>
              <a:rPr lang="ru-RU" b="1" dirty="0"/>
              <a:t> — к стуже.</a:t>
            </a:r>
          </a:p>
          <a:p>
            <a:r>
              <a:rPr lang="ru-RU" b="1" dirty="0">
                <a:hlinkClick r:id="rId4" tooltip="Гусь"/>
              </a:rPr>
              <a:t>Гуси</a:t>
            </a:r>
            <a:r>
              <a:rPr lang="ru-RU" b="1" dirty="0"/>
              <a:t> высоко летят — много воды будет, низко летят — мало.</a:t>
            </a:r>
          </a:p>
          <a:p>
            <a:r>
              <a:rPr lang="ru-RU" b="1" dirty="0"/>
              <a:t>Из </a:t>
            </a:r>
            <a:r>
              <a:rPr lang="ru-RU" b="1" dirty="0">
                <a:hlinkClick r:id="rId5" tooltip="Берёза"/>
              </a:rPr>
              <a:t>берёзы</a:t>
            </a:r>
            <a:r>
              <a:rPr lang="ru-RU" b="1" dirty="0"/>
              <a:t> течет много </a:t>
            </a:r>
            <a:r>
              <a:rPr lang="ru-RU" b="1" dirty="0">
                <a:hlinkClick r:id="rId6" tooltip="Берёзовый сок"/>
              </a:rPr>
              <a:t>сока</a:t>
            </a:r>
            <a:r>
              <a:rPr lang="ru-RU" b="1" dirty="0"/>
              <a:t> — к дождливому лету.</a:t>
            </a:r>
          </a:p>
          <a:p>
            <a:r>
              <a:rPr lang="ru-RU" b="1" dirty="0">
                <a:hlinkClick r:id="rId7" tooltip="Облако"/>
              </a:rPr>
              <a:t>Облака</a:t>
            </a:r>
            <a:r>
              <a:rPr lang="ru-RU" b="1" dirty="0"/>
              <a:t> плывут высоко — к хорошей </a:t>
            </a:r>
            <a:r>
              <a:rPr lang="ru-RU" b="1" dirty="0">
                <a:hlinkClick r:id="rId8" tooltip="Погода"/>
              </a:rPr>
              <a:t>погоде</a:t>
            </a:r>
            <a:r>
              <a:rPr lang="ru-RU" b="1" dirty="0"/>
              <a:t>.</a:t>
            </a:r>
          </a:p>
          <a:p>
            <a:r>
              <a:rPr lang="ru-RU" b="1" dirty="0">
                <a:hlinkClick r:id="rId9" tooltip="Воробей"/>
              </a:rPr>
              <a:t>Воробьи</a:t>
            </a:r>
            <a:r>
              <a:rPr lang="ru-RU" b="1" dirty="0"/>
              <a:t> купаются в песке — к дождю.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b="1" dirty="0" smtClean="0">
                <a:solidFill>
                  <a:srgbClr val="FF0000"/>
                </a:solidFill>
              </a:rPr>
              <a:t>Приметы погоды летом</a:t>
            </a:r>
            <a:endParaRPr lang="ru-RU" sz="60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400" b="1" dirty="0">
                <a:hlinkClick r:id="rId2" tooltip="Ворон"/>
              </a:rPr>
              <a:t>Вороны</a:t>
            </a:r>
            <a:r>
              <a:rPr lang="ru-RU" sz="4400" b="1" dirty="0"/>
              <a:t> под </a:t>
            </a:r>
            <a:r>
              <a:rPr lang="ru-RU" sz="4400" b="1" dirty="0">
                <a:hlinkClick r:id="rId3" tooltip="Тучи"/>
              </a:rPr>
              <a:t>тучи</a:t>
            </a:r>
            <a:r>
              <a:rPr lang="ru-RU" sz="4400" b="1" dirty="0"/>
              <a:t> взвиваются — к ненастью. </a:t>
            </a:r>
            <a:endParaRPr lang="ru-RU" sz="4400" b="1" dirty="0" smtClean="0"/>
          </a:p>
          <a:p>
            <a:r>
              <a:rPr lang="ru-RU" sz="4400" b="1" dirty="0" smtClean="0"/>
              <a:t>Вороны </a:t>
            </a:r>
            <a:r>
              <a:rPr lang="ru-RU" sz="4400" b="1" dirty="0"/>
              <a:t>хохлятся — к </a:t>
            </a:r>
            <a:r>
              <a:rPr lang="ru-RU" sz="4400" b="1" dirty="0" smtClean="0"/>
              <a:t>непогоде.</a:t>
            </a:r>
            <a:endParaRPr lang="ru-RU" sz="4400" b="1" dirty="0"/>
          </a:p>
          <a:p>
            <a:r>
              <a:rPr lang="ru-RU" sz="4400" b="1" dirty="0" smtClean="0"/>
              <a:t>Перед    ненастьем</a:t>
            </a:r>
            <a:r>
              <a:rPr lang="ru-RU" sz="4400" b="1" dirty="0"/>
              <a:t> </a:t>
            </a:r>
            <a:r>
              <a:rPr lang="ru-RU" sz="4400" b="1" dirty="0">
                <a:hlinkClick r:id="rId4" tooltip="Птица"/>
              </a:rPr>
              <a:t>птицы</a:t>
            </a:r>
            <a:r>
              <a:rPr lang="ru-RU" sz="4400" b="1" dirty="0"/>
              <a:t> </a:t>
            </a:r>
            <a:endParaRPr lang="ru-RU" sz="4400" b="1" dirty="0" smtClean="0"/>
          </a:p>
          <a:p>
            <a:pPr>
              <a:buNone/>
            </a:pPr>
            <a:r>
              <a:rPr lang="ru-RU" sz="4400" b="1" dirty="0" smtClean="0"/>
              <a:t>сильно </a:t>
            </a:r>
            <a:r>
              <a:rPr lang="ru-RU" sz="4400" b="1" dirty="0"/>
              <a:t>кричат и низко </a:t>
            </a:r>
            <a:r>
              <a:rPr lang="ru-RU" sz="4400" b="1" dirty="0" smtClean="0"/>
              <a:t>летают.</a:t>
            </a:r>
            <a:endParaRPr lang="ru-RU" sz="4400" b="1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b="1" dirty="0" smtClean="0">
                <a:solidFill>
                  <a:srgbClr val="FF0000"/>
                </a:solidFill>
              </a:rPr>
              <a:t>Приметы погоды осенью</a:t>
            </a:r>
            <a:endParaRPr lang="ru-RU" sz="5400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357298"/>
            <a:ext cx="8401080" cy="4768865"/>
          </a:xfrm>
        </p:spPr>
        <p:txBody>
          <a:bodyPr>
            <a:normAutofit fontScale="85000" lnSpcReduction="20000"/>
          </a:bodyPr>
          <a:lstStyle/>
          <a:p>
            <a:r>
              <a:rPr lang="ru-RU" sz="3300" b="1" dirty="0">
                <a:hlinkClick r:id="rId2" tooltip="Гром"/>
              </a:rPr>
              <a:t>Гром</a:t>
            </a:r>
            <a:r>
              <a:rPr lang="ru-RU" sz="3300" b="1" dirty="0"/>
              <a:t> в </a:t>
            </a:r>
            <a:r>
              <a:rPr lang="ru-RU" sz="3300" b="1" dirty="0">
                <a:hlinkClick r:id="rId3" tooltip="Сентябрь"/>
              </a:rPr>
              <a:t>сентябре</a:t>
            </a:r>
            <a:r>
              <a:rPr lang="ru-RU" sz="3300" b="1" dirty="0"/>
              <a:t> предвещает теплую </a:t>
            </a:r>
            <a:r>
              <a:rPr lang="ru-RU" sz="3300" b="1" dirty="0">
                <a:hlinkClick r:id="rId4" tooltip="Осень"/>
              </a:rPr>
              <a:t>осень</a:t>
            </a:r>
            <a:r>
              <a:rPr lang="ru-RU" sz="3300" b="1" dirty="0"/>
              <a:t>.</a:t>
            </a:r>
          </a:p>
          <a:p>
            <a:r>
              <a:rPr lang="ru-RU" sz="3300" b="1" dirty="0"/>
              <a:t>Осень будет теплой, если до позднего лета </a:t>
            </a:r>
            <a:r>
              <a:rPr lang="ru-RU" sz="3300" b="1" dirty="0">
                <a:hlinkClick r:id="rId5" tooltip="Цветение"/>
              </a:rPr>
              <a:t>цветут</a:t>
            </a:r>
            <a:r>
              <a:rPr lang="ru-RU" sz="3300" b="1" dirty="0"/>
              <a:t> </a:t>
            </a:r>
            <a:r>
              <a:rPr lang="ru-RU" sz="3300" b="1" dirty="0" err="1" smtClean="0">
                <a:hlinkClick r:id="rId6" tooltip="Анютины глазки"/>
              </a:rPr>
              <a:t>анютиныг</a:t>
            </a:r>
            <a:r>
              <a:rPr lang="ru-RU" sz="3300" b="1" dirty="0" smtClean="0">
                <a:hlinkClick r:id="rId6" tooltip="Анютины глазки"/>
              </a:rPr>
              <a:t> </a:t>
            </a:r>
            <a:r>
              <a:rPr lang="ru-RU" sz="3300" b="1" dirty="0" err="1" smtClean="0">
                <a:hlinkClick r:id="rId6" tooltip="Анютины глазки"/>
              </a:rPr>
              <a:t>лазки</a:t>
            </a:r>
            <a:r>
              <a:rPr lang="ru-RU" sz="3300" b="1" dirty="0"/>
              <a:t>, </a:t>
            </a:r>
            <a:r>
              <a:rPr lang="ru-RU" sz="3300" b="1" dirty="0">
                <a:hlinkClick r:id="rId7" tooltip="Лютик"/>
              </a:rPr>
              <a:t>лютики</a:t>
            </a:r>
            <a:r>
              <a:rPr lang="ru-RU" sz="3300" b="1" dirty="0"/>
              <a:t>, </a:t>
            </a:r>
            <a:endParaRPr lang="ru-RU" sz="3300" b="1" dirty="0" smtClean="0"/>
          </a:p>
          <a:p>
            <a:r>
              <a:rPr lang="ru-RU" sz="3300" b="1" dirty="0" smtClean="0">
                <a:hlinkClick r:id="rId8" tooltip="Маргаритки"/>
              </a:rPr>
              <a:t>маргаритки</a:t>
            </a:r>
            <a:r>
              <a:rPr lang="ru-RU" sz="3300" b="1" dirty="0"/>
              <a:t>, </a:t>
            </a:r>
            <a:r>
              <a:rPr lang="ru-RU" sz="3300" b="1" dirty="0">
                <a:hlinkClick r:id="rId9" tooltip="Тысячелистник"/>
              </a:rPr>
              <a:t>тысячелистник</a:t>
            </a:r>
            <a:r>
              <a:rPr lang="ru-RU" sz="3300" b="1" dirty="0"/>
              <a:t>, </a:t>
            </a:r>
            <a:r>
              <a:rPr lang="ru-RU" sz="3300" b="1" dirty="0">
                <a:hlinkClick r:id="rId10" tooltip="Клевер"/>
              </a:rPr>
              <a:t>клевер</a:t>
            </a:r>
            <a:r>
              <a:rPr lang="ru-RU" sz="3300" b="1" dirty="0"/>
              <a:t>.</a:t>
            </a:r>
          </a:p>
          <a:p>
            <a:r>
              <a:rPr lang="ru-RU" sz="3300" b="1" dirty="0"/>
              <a:t>Птица на </a:t>
            </a:r>
            <a:r>
              <a:rPr lang="ru-RU" sz="3300" b="1" dirty="0">
                <a:hlinkClick r:id="rId11" tooltip="Крыша"/>
              </a:rPr>
              <a:t>крышу</a:t>
            </a:r>
            <a:r>
              <a:rPr lang="ru-RU" sz="3300" b="1" dirty="0"/>
              <a:t> садится — к непогоде.</a:t>
            </a:r>
          </a:p>
          <a:p>
            <a:r>
              <a:rPr lang="ru-RU" sz="3300" b="1" dirty="0">
                <a:hlinkClick r:id="rId12" tooltip="Домашняя птица"/>
              </a:rPr>
              <a:t>Домашняя птица</a:t>
            </a:r>
            <a:r>
              <a:rPr lang="ru-RU" sz="3300" b="1" dirty="0"/>
              <a:t> прячет </a:t>
            </a:r>
            <a:r>
              <a:rPr lang="ru-RU" sz="3300" b="1" dirty="0">
                <a:hlinkClick r:id="rId13" tooltip="Голова"/>
              </a:rPr>
              <a:t>голову</a:t>
            </a:r>
            <a:r>
              <a:rPr lang="ru-RU" sz="3300" b="1" dirty="0"/>
              <a:t> под </a:t>
            </a:r>
            <a:r>
              <a:rPr lang="ru-RU" sz="3300" b="1" dirty="0">
                <a:hlinkClick r:id="rId14" tooltip="Птичье крыло"/>
              </a:rPr>
              <a:t>крыло</a:t>
            </a:r>
            <a:r>
              <a:rPr lang="ru-RU" sz="3300" b="1" dirty="0"/>
              <a:t> — к холоду.</a:t>
            </a:r>
          </a:p>
          <a:p>
            <a:r>
              <a:rPr lang="ru-RU" sz="3300" b="1" dirty="0"/>
              <a:t>Поздний </a:t>
            </a:r>
            <a:r>
              <a:rPr lang="ru-RU" sz="3300" b="1" dirty="0">
                <a:hlinkClick r:id="rId15" tooltip="Листопад"/>
              </a:rPr>
              <a:t>листопад</a:t>
            </a:r>
            <a:r>
              <a:rPr lang="ru-RU" sz="3300" b="1" dirty="0"/>
              <a:t> — к суровой и продолжительной </a:t>
            </a:r>
            <a:r>
              <a:rPr lang="ru-RU" sz="3300" b="1" dirty="0">
                <a:hlinkClick r:id="rId16" tooltip="Зима"/>
              </a:rPr>
              <a:t>зиме</a:t>
            </a:r>
            <a:r>
              <a:rPr lang="ru-RU" sz="3300" b="1" dirty="0"/>
              <a:t>.</a:t>
            </a:r>
          </a:p>
          <a:p>
            <a:r>
              <a:rPr lang="ru-RU" sz="3300" b="1" dirty="0"/>
              <a:t>Появились </a:t>
            </a:r>
            <a:r>
              <a:rPr lang="ru-RU" sz="3300" b="1" dirty="0">
                <a:hlinkClick r:id="rId17" tooltip="Комар"/>
              </a:rPr>
              <a:t>комары</a:t>
            </a:r>
            <a:r>
              <a:rPr lang="ru-RU" sz="3300" b="1" dirty="0"/>
              <a:t> поздней осенью — к мягкой зиме.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Приметы погоды зимой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sz="3500" b="1" dirty="0"/>
              <a:t>Ворона купается — к ненастью.</a:t>
            </a:r>
          </a:p>
          <a:p>
            <a:r>
              <a:rPr lang="ru-RU" sz="3500" b="1" dirty="0"/>
              <a:t>Воробьи кричат — к метели.</a:t>
            </a:r>
          </a:p>
          <a:p>
            <a:r>
              <a:rPr lang="ru-RU" sz="3500" b="1" dirty="0"/>
              <a:t>Ворона </a:t>
            </a:r>
            <a:r>
              <a:rPr lang="ru-RU" sz="3500" b="1" dirty="0">
                <a:hlinkClick r:id="rId2" tooltip="Клюв"/>
              </a:rPr>
              <a:t>клюв</a:t>
            </a:r>
            <a:r>
              <a:rPr lang="ru-RU" sz="3500" b="1" dirty="0"/>
              <a:t> под крыло прячет — к теплу.</a:t>
            </a:r>
          </a:p>
          <a:p>
            <a:r>
              <a:rPr lang="ru-RU" sz="3500" b="1" dirty="0"/>
              <a:t>Небо над </a:t>
            </a:r>
            <a:r>
              <a:rPr lang="ru-RU" sz="3500" b="1" dirty="0">
                <a:hlinkClick r:id="rId3" tooltip="Лес"/>
              </a:rPr>
              <a:t>лесом</a:t>
            </a:r>
            <a:r>
              <a:rPr lang="ru-RU" sz="3500" b="1" dirty="0"/>
              <a:t> </a:t>
            </a:r>
            <a:r>
              <a:rPr lang="ru-RU" sz="3500" b="1" dirty="0">
                <a:hlinkClick r:id="rId4" tooltip="Синий"/>
              </a:rPr>
              <a:t>посинеет</a:t>
            </a:r>
            <a:r>
              <a:rPr lang="ru-RU" sz="3500" b="1" dirty="0"/>
              <a:t> — к теплу.</a:t>
            </a:r>
          </a:p>
          <a:p>
            <a:r>
              <a:rPr lang="ru-RU" sz="3500" b="1" dirty="0"/>
              <a:t>Вечерние </a:t>
            </a:r>
            <a:r>
              <a:rPr lang="ru-RU" sz="3500" b="1" dirty="0">
                <a:hlinkClick r:id="rId5" tooltip="Заря"/>
              </a:rPr>
              <a:t>зори</a:t>
            </a:r>
            <a:r>
              <a:rPr lang="ru-RU" sz="3500" b="1" dirty="0"/>
              <a:t> быстро перегорают — к </a:t>
            </a:r>
            <a:r>
              <a:rPr lang="ru-RU" sz="3500" b="1" dirty="0">
                <a:hlinkClick r:id="rId6" tooltip="Оттепель"/>
              </a:rPr>
              <a:t>оттепели</a:t>
            </a:r>
            <a:r>
              <a:rPr lang="ru-RU" sz="3500" b="1" dirty="0"/>
              <a:t>.</a:t>
            </a:r>
          </a:p>
          <a:p>
            <a:r>
              <a:rPr lang="ru-RU" sz="3500" b="1" dirty="0">
                <a:hlinkClick r:id="rId7" tooltip="Деревья"/>
              </a:rPr>
              <a:t>Деревья</a:t>
            </a:r>
            <a:r>
              <a:rPr lang="ru-RU" sz="3500" b="1" dirty="0"/>
              <a:t> покрылись </a:t>
            </a:r>
            <a:r>
              <a:rPr lang="ru-RU" sz="3500" b="1" dirty="0">
                <a:hlinkClick r:id="rId8" tooltip="Иней"/>
              </a:rPr>
              <a:t>инеем</a:t>
            </a:r>
            <a:r>
              <a:rPr lang="ru-RU" sz="3500" b="1" dirty="0"/>
              <a:t> — к теплу.</a:t>
            </a:r>
          </a:p>
          <a:p>
            <a:r>
              <a:rPr lang="ru-RU" sz="3500" b="1" dirty="0"/>
              <a:t>Кошка греется около батареи - жди холода.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785794"/>
            <a:ext cx="8229600" cy="4143404"/>
          </a:xfrm>
        </p:spPr>
        <p:txBody>
          <a:bodyPr>
            <a:normAutofit/>
          </a:bodyPr>
          <a:lstStyle/>
          <a:p>
            <a:pPr algn="l"/>
            <a:r>
              <a:rPr lang="ru-RU" sz="60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       </a:t>
            </a:r>
            <a:r>
              <a:rPr lang="ru-RU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Погода – это...</a:t>
            </a:r>
            <a:br>
              <a:rPr lang="ru-RU" sz="6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6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6000" b="1" dirty="0" smtClean="0">
                <a:latin typeface="Times New Roman" pitchFamily="18" charset="0"/>
                <a:cs typeface="Times New Roman" pitchFamily="18" charset="0"/>
              </a:rPr>
              <a:t>остояние атмосферы в данном месте в данное время.</a:t>
            </a:r>
            <a:endParaRPr lang="ru-RU" sz="6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4338" name="Picture 2" descr="Значки - &quot;Погода&quot; - вектор"/>
          <p:cNvPicPr>
            <a:picLocks noChangeAspect="1" noChangeArrowheads="1"/>
          </p:cNvPicPr>
          <p:nvPr/>
        </p:nvPicPr>
        <p:blipFill>
          <a:blip r:embed="rId2"/>
          <a:srcRect l="44538" t="37214" r="40336" b="42748"/>
          <a:stretch>
            <a:fillRect/>
          </a:stretch>
        </p:blipFill>
        <p:spPr bwMode="auto">
          <a:xfrm>
            <a:off x="5715008" y="3857628"/>
            <a:ext cx="3071834" cy="260748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Характеристики погоды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6543692" cy="4525963"/>
          </a:xfrm>
        </p:spPr>
        <p:txBody>
          <a:bodyPr>
            <a:normAutofit/>
          </a:bodyPr>
          <a:lstStyle/>
          <a:p>
            <a:r>
              <a:rPr lang="ru-RU" sz="4000" b="1" dirty="0" smtClean="0"/>
              <a:t>Температура;</a:t>
            </a:r>
          </a:p>
          <a:p>
            <a:r>
              <a:rPr lang="ru-RU" sz="4000" b="1" dirty="0" smtClean="0"/>
              <a:t>Влажность;</a:t>
            </a:r>
          </a:p>
          <a:p>
            <a:r>
              <a:rPr lang="ru-RU" sz="4000" b="1" dirty="0" smtClean="0"/>
              <a:t>Облачность;</a:t>
            </a:r>
          </a:p>
          <a:p>
            <a:r>
              <a:rPr lang="ru-RU" sz="4000" b="1" dirty="0" smtClean="0"/>
              <a:t>Направление ветра;</a:t>
            </a:r>
          </a:p>
          <a:p>
            <a:r>
              <a:rPr lang="ru-RU" sz="4000" b="1" dirty="0" smtClean="0"/>
              <a:t>Скорость ветра;</a:t>
            </a:r>
          </a:p>
          <a:p>
            <a:r>
              <a:rPr lang="ru-RU" sz="4000" b="1" dirty="0" smtClean="0"/>
              <a:t>Количество осадков;</a:t>
            </a:r>
            <a:endParaRPr lang="ru-RU" sz="4000" b="1" dirty="0"/>
          </a:p>
        </p:txBody>
      </p:sp>
      <p:pic>
        <p:nvPicPr>
          <p:cNvPr id="16386" name="Picture 2" descr="http://im5-tub-ru.yandex.net/i?id=420011463-35-72&amp;n=1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72264" y="2214554"/>
            <a:ext cx="1571636" cy="12858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Температура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1"/>
            <a:ext cx="6900882" cy="1900237"/>
          </a:xfrm>
        </p:spPr>
        <p:txBody>
          <a:bodyPr>
            <a:normAutofit fontScale="85000" lnSpcReduction="10000"/>
          </a:bodyPr>
          <a:lstStyle/>
          <a:p>
            <a:r>
              <a:rPr lang="ru-RU" sz="4800" b="1" dirty="0"/>
              <a:t>с</a:t>
            </a:r>
            <a:r>
              <a:rPr lang="ru-RU" sz="4800" b="1" dirty="0" smtClean="0"/>
              <a:t>остояние воздуха,  определяющееся степенью нагрева или остывания.</a:t>
            </a:r>
          </a:p>
          <a:p>
            <a:endParaRPr lang="ru-RU" b="1" dirty="0"/>
          </a:p>
          <a:p>
            <a:pPr>
              <a:buNone/>
            </a:pPr>
            <a:endParaRPr lang="ru-RU" b="1" dirty="0"/>
          </a:p>
        </p:txBody>
      </p:sp>
      <p:pic>
        <p:nvPicPr>
          <p:cNvPr id="17412" name="Picture 4" descr="Изображение переходного слоя - 10.12.201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488" y="3786190"/>
            <a:ext cx="2286000" cy="228600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939916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Последовательность нагрева воздуха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3116"/>
            <a:ext cx="8229600" cy="3983047"/>
          </a:xfrm>
        </p:spPr>
        <p:txBody>
          <a:bodyPr>
            <a:normAutofit/>
          </a:bodyPr>
          <a:lstStyle/>
          <a:p>
            <a:r>
              <a:rPr lang="ru-RU" sz="4000" b="1" dirty="0" smtClean="0"/>
              <a:t>1) </a:t>
            </a:r>
            <a:r>
              <a:rPr lang="ru-RU" sz="4000" b="1" dirty="0"/>
              <a:t>Л</a:t>
            </a:r>
            <a:r>
              <a:rPr lang="ru-RU" sz="4000" b="1" dirty="0" smtClean="0"/>
              <a:t>учи Солнца;</a:t>
            </a:r>
          </a:p>
          <a:p>
            <a:endParaRPr lang="ru-RU" sz="4000" b="1" dirty="0"/>
          </a:p>
          <a:p>
            <a:r>
              <a:rPr lang="ru-RU" sz="4000" b="1" dirty="0" smtClean="0"/>
              <a:t>2) Поверхность Земли;</a:t>
            </a:r>
          </a:p>
          <a:p>
            <a:endParaRPr lang="ru-RU" sz="4000" b="1" dirty="0"/>
          </a:p>
          <a:p>
            <a:r>
              <a:rPr lang="ru-RU" sz="4000" b="1" dirty="0" smtClean="0"/>
              <a:t>3) Воздух.</a:t>
            </a:r>
            <a:endParaRPr lang="ru-RU" sz="4000" b="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Термометр - 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685924"/>
          </a:xfrm>
        </p:spPr>
        <p:txBody>
          <a:bodyPr>
            <a:normAutofit/>
          </a:bodyPr>
          <a:lstStyle/>
          <a:p>
            <a:r>
              <a:rPr lang="ru-RU" sz="4000" b="1" dirty="0" smtClean="0"/>
              <a:t>Прибор для измерения температуры воздуха</a:t>
            </a:r>
            <a:endParaRPr lang="ru-RU" sz="4000" b="1" dirty="0"/>
          </a:p>
        </p:txBody>
      </p:sp>
      <p:pic>
        <p:nvPicPr>
          <p:cNvPr id="20484" name="Picture 4" descr="http://www.freepik.com/media/img/pxclear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5575" y="-136525"/>
            <a:ext cx="9525" cy="9525"/>
          </a:xfrm>
          <a:prstGeom prst="rect">
            <a:avLst/>
          </a:prstGeom>
          <a:noFill/>
        </p:spPr>
      </p:pic>
      <p:pic>
        <p:nvPicPr>
          <p:cNvPr id="20486" name="Picture 6" descr="http://www.freepik.com/media/img/pxclear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5575" y="-136525"/>
            <a:ext cx="9525" cy="9525"/>
          </a:xfrm>
          <a:prstGeom prst="rect">
            <a:avLst/>
          </a:prstGeom>
          <a:noFill/>
        </p:spPr>
      </p:pic>
      <p:pic>
        <p:nvPicPr>
          <p:cNvPr id="20488" name="Picture 8" descr="http://www.freepik.com/media/img/pxclear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5575" y="-136525"/>
            <a:ext cx="9525" cy="9525"/>
          </a:xfrm>
          <a:prstGeom prst="rect">
            <a:avLst/>
          </a:prstGeom>
          <a:noFill/>
        </p:spPr>
      </p:pic>
      <p:pic>
        <p:nvPicPr>
          <p:cNvPr id="20490" name="Picture 10" descr="Теплый день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14744" y="3071810"/>
            <a:ext cx="1143008" cy="3214686"/>
          </a:xfrm>
          <a:prstGeom prst="rect">
            <a:avLst/>
          </a:prstGeom>
          <a:noFill/>
        </p:spPr>
      </p:pic>
      <p:pic>
        <p:nvPicPr>
          <p:cNvPr id="20492" name="Picture 12" descr="http://www.freepik.com/media/img/pxclear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5575" y="-136525"/>
            <a:ext cx="9525" cy="95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Количество осадков, влажность.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900237"/>
          </a:xfrm>
        </p:spPr>
        <p:txBody>
          <a:bodyPr>
            <a:noAutofit/>
          </a:bodyPr>
          <a:lstStyle/>
          <a:p>
            <a:r>
              <a:rPr lang="ru-RU" sz="3600" b="1" dirty="0" smtClean="0"/>
              <a:t>1) различные виды осадков, характерные для данной местности;</a:t>
            </a:r>
          </a:p>
          <a:p>
            <a:r>
              <a:rPr lang="ru-RU" sz="3600" b="1" dirty="0" smtClean="0"/>
              <a:t>2) содержание водяного пара в воздухе.</a:t>
            </a:r>
            <a:endParaRPr lang="ru-RU" sz="3600" b="1" dirty="0"/>
          </a:p>
        </p:txBody>
      </p:sp>
      <p:pic>
        <p:nvPicPr>
          <p:cNvPr id="18434" name="Picture 2" descr="http://im4-tub-ru.yandex.net/i?id=516675343-23-72&amp;n=1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4357694"/>
            <a:ext cx="2286016" cy="1857388"/>
          </a:xfrm>
          <a:prstGeom prst="rect">
            <a:avLst/>
          </a:prstGeom>
          <a:noFill/>
        </p:spPr>
      </p:pic>
      <p:pic>
        <p:nvPicPr>
          <p:cNvPr id="18436" name="Picture 4" descr="http://im3-tub-ru.yandex.net/i?id=24002015-16-72&amp;n=17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29190" y="4357694"/>
            <a:ext cx="2262190" cy="18573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err="1" smtClean="0">
                <a:solidFill>
                  <a:srgbClr val="FF0000"/>
                </a:solidFill>
              </a:rPr>
              <a:t>Осадкомер</a:t>
            </a:r>
            <a:r>
              <a:rPr lang="ru-RU" b="1" dirty="0" smtClean="0">
                <a:solidFill>
                  <a:srgbClr val="FF0000"/>
                </a:solidFill>
              </a:rPr>
              <a:t> -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0" y="1600201"/>
            <a:ext cx="8686800" cy="2185990"/>
          </a:xfrm>
        </p:spPr>
        <p:txBody>
          <a:bodyPr>
            <a:normAutofit/>
          </a:bodyPr>
          <a:lstStyle/>
          <a:p>
            <a:r>
              <a:rPr lang="ru-RU" sz="4000" b="1" dirty="0"/>
              <a:t>п</a:t>
            </a:r>
            <a:r>
              <a:rPr lang="ru-RU" sz="4000" b="1" dirty="0" smtClean="0"/>
              <a:t>рибор для измерения количества осадков.</a:t>
            </a:r>
            <a:endParaRPr lang="ru-RU" sz="4000" b="1" dirty="0"/>
          </a:p>
        </p:txBody>
      </p:sp>
      <p:pic>
        <p:nvPicPr>
          <p:cNvPr id="21506" name="Picture 2" descr="http://im0-tub-ru.yandex.net/i?id=196027838-47-72&amp;n=1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7554" y="2786058"/>
            <a:ext cx="4071966" cy="364333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</TotalTime>
  <Words>226</Words>
  <Application>Microsoft Office PowerPoint</Application>
  <PresentationFormat>Экран (4:3)</PresentationFormat>
  <Paragraphs>86</Paragraphs>
  <Slides>29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0" baseType="lpstr">
      <vt:lpstr>Тема Office</vt:lpstr>
      <vt:lpstr>Погода. Климат.</vt:lpstr>
      <vt:lpstr>     Что такое погода? </vt:lpstr>
      <vt:lpstr>          Погода – это... состояние атмосферы в данном месте в данное время.</vt:lpstr>
      <vt:lpstr>Характеристики погоды</vt:lpstr>
      <vt:lpstr>Температура</vt:lpstr>
      <vt:lpstr>Последовательность нагрева воздуха</vt:lpstr>
      <vt:lpstr>Термометр - </vt:lpstr>
      <vt:lpstr>Количество осадков, влажность.</vt:lpstr>
      <vt:lpstr>Осадкомер - </vt:lpstr>
      <vt:lpstr>Гигрометр - это</vt:lpstr>
      <vt:lpstr>Облачность - это</vt:lpstr>
      <vt:lpstr>Безоблачное небо</vt:lpstr>
      <vt:lpstr>Переменная облачность</vt:lpstr>
      <vt:lpstr>Сплошная облачность </vt:lpstr>
      <vt:lpstr>Ветер – это движение воздуха  в горизонтальном направлении. </vt:lpstr>
      <vt:lpstr>Флюгер – это  </vt:lpstr>
      <vt:lpstr>Метеорологи - это</vt:lpstr>
      <vt:lpstr>Что такое климат?</vt:lpstr>
      <vt:lpstr>Климат - это</vt:lpstr>
      <vt:lpstr>Климат:</vt:lpstr>
      <vt:lpstr>Холодный климат</vt:lpstr>
      <vt:lpstr>Умеренный климат</vt:lpstr>
      <vt:lpstr>Жаркий климат</vt:lpstr>
      <vt:lpstr>Климатолог - это</vt:lpstr>
      <vt:lpstr>На что влияет климат?</vt:lpstr>
      <vt:lpstr>Приметы погоды весной</vt:lpstr>
      <vt:lpstr>Приметы погоды летом</vt:lpstr>
      <vt:lpstr>Приметы погоды осенью</vt:lpstr>
      <vt:lpstr>Приметы погоды зимой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Погода. Климат.</dc:title>
  <dc:creator>Соломонова</dc:creator>
  <cp:lastModifiedBy>Соломонова</cp:lastModifiedBy>
  <cp:revision>12</cp:revision>
  <dcterms:created xsi:type="dcterms:W3CDTF">2012-12-10T16:08:15Z</dcterms:created>
  <dcterms:modified xsi:type="dcterms:W3CDTF">2012-12-10T18:03:19Z</dcterms:modified>
</cp:coreProperties>
</file>